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sldIdLst>
    <p:sldId id="256" r:id="rId4"/>
    <p:sldId id="258" r:id="rId5"/>
    <p:sldId id="259" r:id="rId7"/>
    <p:sldId id="260" r:id="rId8"/>
    <p:sldId id="261" r:id="rId9"/>
    <p:sldId id="267" r:id="rId10"/>
    <p:sldId id="263" r:id="rId11"/>
    <p:sldId id="262" r:id="rId12"/>
    <p:sldId id="264" r:id="rId13"/>
    <p:sldId id="265" r:id="rId14"/>
    <p:sldId id="266" r:id="rId15"/>
    <p:sldId id="269" r:id="rId16"/>
    <p:sldId id="270" r:id="rId17"/>
    <p:sldId id="268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7" r:id="rId31"/>
    <p:sldId id="283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0" d="100"/>
          <a:sy n="50" d="100"/>
        </p:scale>
        <p:origin x="67" y="5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A5D3ED-48EC-48D6-983B-5325BB073BD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DABC2-85E1-41BB-8839-BABA719FA62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2606186-EBC9-413B-BBA1-E6341EE1A19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D8D39-91C7-47A1-A075-CE692C3759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7D538-C5E6-47A5-BCFF-B9ACE29101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D8D39-91C7-47A1-A075-CE692C3759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7D538-C5E6-47A5-BCFF-B9ACE29101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D8D39-91C7-47A1-A075-CE692C3759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7D538-C5E6-47A5-BCFF-B9ACE29101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143933" y="1447800"/>
            <a:ext cx="8451851" cy="249238"/>
          </a:xfrm>
          <a:prstGeom prst="rect">
            <a:avLst/>
          </a:prstGeom>
          <a:solidFill>
            <a:srgbClr val="229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8798985" y="1446213"/>
            <a:ext cx="3270249" cy="273050"/>
          </a:xfrm>
          <a:prstGeom prst="rect">
            <a:avLst/>
          </a:prstGeom>
          <a:solidFill>
            <a:srgbClr val="EA8E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143934" y="3644901"/>
            <a:ext cx="11925300" cy="47625"/>
          </a:xfrm>
          <a:prstGeom prst="rect">
            <a:avLst/>
          </a:prstGeom>
          <a:gradFill flip="none" rotWithShape="1">
            <a:gsLst>
              <a:gs pos="0">
                <a:srgbClr val="EA8E1B">
                  <a:tint val="66000"/>
                  <a:satMod val="160000"/>
                </a:srgbClr>
              </a:gs>
              <a:gs pos="50000">
                <a:srgbClr val="EA8E1B">
                  <a:tint val="44500"/>
                  <a:satMod val="160000"/>
                </a:srgbClr>
              </a:gs>
              <a:gs pos="100000">
                <a:srgbClr val="EA8E1B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pic>
        <p:nvPicPr>
          <p:cNvPr id="6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034" y="141289"/>
            <a:ext cx="1570567" cy="1144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33" y="1851025"/>
            <a:ext cx="3295651" cy="164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8985" y="1865314"/>
            <a:ext cx="3270249" cy="163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4533" y="1851025"/>
            <a:ext cx="3285067" cy="163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2218" y="1865313"/>
            <a:ext cx="1443567" cy="162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1819" y="4293096"/>
            <a:ext cx="10972800" cy="1143000"/>
          </a:xfrm>
        </p:spPr>
        <p:txBody>
          <a:bodyPr/>
          <a:lstStyle>
            <a:lvl1pPr>
              <a:defRPr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8557" y="332657"/>
            <a:ext cx="2309091" cy="864096"/>
          </a:xfrm>
        </p:spPr>
        <p:txBody>
          <a:bodyPr/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953742" y="332657"/>
            <a:ext cx="8710877" cy="864096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>
            <a:off x="618067" y="1196975"/>
            <a:ext cx="1104688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/>
        </p:nvCxnSpPr>
        <p:spPr>
          <a:xfrm>
            <a:off x="2952751" y="333375"/>
            <a:ext cx="0" cy="863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8557" y="332657"/>
            <a:ext cx="2309091" cy="864096"/>
          </a:xfrm>
        </p:spPr>
        <p:txBody>
          <a:bodyPr/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953742" y="332657"/>
            <a:ext cx="8710877" cy="864096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537634" y="117475"/>
            <a:ext cx="2334684" cy="863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2870201" y="117475"/>
            <a:ext cx="8716433" cy="863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 flipV="1">
            <a:off x="1695451" y="476250"/>
            <a:ext cx="9215967" cy="1081088"/>
          </a:xfrm>
          <a:prstGeom prst="line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 userDrawn="1"/>
        </p:nvCxnSpPr>
        <p:spPr>
          <a:xfrm>
            <a:off x="2872317" y="260351"/>
            <a:ext cx="0" cy="576263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27382" y="122760"/>
            <a:ext cx="2342751" cy="864096"/>
          </a:xfrm>
          <a:ln>
            <a:noFill/>
          </a:ln>
        </p:spPr>
        <p:txBody>
          <a:bodyPr/>
          <a:lstStyle>
            <a:lvl1pPr>
              <a:defRPr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039123" y="116632"/>
            <a:ext cx="8544949" cy="864096"/>
          </a:xfrm>
          <a:ln>
            <a:noFill/>
          </a:ln>
        </p:spPr>
        <p:txBody>
          <a:bodyPr anchor="ctr"/>
          <a:lstStyle>
            <a:lvl1pPr marL="0" indent="0" algn="l">
              <a:buNone/>
              <a:defRPr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537634" y="117475"/>
            <a:ext cx="2334684" cy="863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870201" y="117475"/>
            <a:ext cx="8716433" cy="863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cxnSp>
        <p:nvCxnSpPr>
          <p:cNvPr id="10" name="直接连接符 9"/>
          <p:cNvCxnSpPr/>
          <p:nvPr userDrawn="1"/>
        </p:nvCxnSpPr>
        <p:spPr>
          <a:xfrm flipV="1">
            <a:off x="1695451" y="476250"/>
            <a:ext cx="9215967" cy="1081088"/>
          </a:xfrm>
          <a:prstGeom prst="line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2872317" y="260351"/>
            <a:ext cx="0" cy="576263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grpSp>
        <p:nvGrpSpPr>
          <p:cNvPr id="12" name="Group 2"/>
          <p:cNvGrpSpPr/>
          <p:nvPr userDrawn="1"/>
        </p:nvGrpSpPr>
        <p:grpSpPr bwMode="auto">
          <a:xfrm>
            <a:off x="1007534" y="2526305"/>
            <a:ext cx="10240433" cy="587787"/>
            <a:chOff x="657" y="1866"/>
            <a:chExt cx="4631" cy="309"/>
          </a:xfrm>
        </p:grpSpPr>
        <p:grpSp>
          <p:nvGrpSpPr>
            <p:cNvPr id="13" name="Group 3"/>
            <p:cNvGrpSpPr/>
            <p:nvPr/>
          </p:nvGrpSpPr>
          <p:grpSpPr bwMode="auto">
            <a:xfrm>
              <a:off x="657" y="1866"/>
              <a:ext cx="363" cy="309"/>
              <a:chOff x="816" y="1916"/>
              <a:chExt cx="363" cy="309"/>
            </a:xfrm>
          </p:grpSpPr>
          <p:sp>
            <p:nvSpPr>
              <p:cNvPr id="16" name="Oval 4"/>
              <p:cNvSpPr>
                <a:spLocks noChangeArrowheads="1"/>
              </p:cNvSpPr>
              <p:nvPr/>
            </p:nvSpPr>
            <p:spPr bwMode="gray">
              <a:xfrm>
                <a:off x="816" y="1927"/>
                <a:ext cx="117" cy="27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50000">
                    <a:srgbClr val="333399"/>
                  </a:gs>
                  <a:gs pos="100000">
                    <a:srgbClr val="FFFFFF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0" fontAlgn="base" hangingPunct="0">
                  <a:spcBef>
                    <a:spcPts val="600"/>
                  </a:spcBef>
                  <a:spcAft>
                    <a:spcPts val="600"/>
                  </a:spcAft>
                  <a:defRPr/>
                </a:pPr>
                <a:endParaRPr lang="zh-CN" altLang="en-US" sz="1800" smtClea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7" name="Oval 5"/>
              <p:cNvSpPr>
                <a:spLocks noChangeArrowheads="1"/>
              </p:cNvSpPr>
              <p:nvPr/>
            </p:nvSpPr>
            <p:spPr bwMode="gray">
              <a:xfrm>
                <a:off x="816" y="1927"/>
                <a:ext cx="117" cy="273"/>
              </a:xfrm>
              <a:prstGeom prst="ellipse">
                <a:avLst/>
              </a:prstGeom>
              <a:gradFill rotWithShape="1">
                <a:gsLst>
                  <a:gs pos="0">
                    <a:srgbClr val="333399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0" fontAlgn="base" hangingPunct="0">
                  <a:spcBef>
                    <a:spcPts val="600"/>
                  </a:spcBef>
                  <a:spcAft>
                    <a:spcPts val="600"/>
                  </a:spcAft>
                  <a:defRPr/>
                </a:pPr>
                <a:endParaRPr lang="zh-CN" altLang="en-US" sz="1800" smtClea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8" name="Oval 6"/>
              <p:cNvSpPr>
                <a:spLocks noChangeArrowheads="1"/>
              </p:cNvSpPr>
              <p:nvPr/>
            </p:nvSpPr>
            <p:spPr bwMode="gray">
              <a:xfrm>
                <a:off x="845" y="1916"/>
                <a:ext cx="334" cy="273"/>
              </a:xfrm>
              <a:prstGeom prst="ellipse">
                <a:avLst/>
              </a:prstGeom>
              <a:gradFill rotWithShape="1">
                <a:gsLst>
                  <a:gs pos="0">
                    <a:srgbClr val="1C1C53"/>
                  </a:gs>
                  <a:gs pos="50000">
                    <a:srgbClr val="333399"/>
                  </a:gs>
                  <a:gs pos="100000">
                    <a:srgbClr val="1C1C53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0" fontAlgn="base" hangingPunct="0">
                  <a:spcBef>
                    <a:spcPts val="600"/>
                  </a:spcBef>
                  <a:spcAft>
                    <a:spcPts val="600"/>
                  </a:spcAft>
                  <a:defRPr/>
                </a:pPr>
                <a:endParaRPr lang="zh-CN" altLang="en-US" sz="1800" smtClea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9" name="Oval 7"/>
              <p:cNvSpPr>
                <a:spLocks noChangeArrowheads="1"/>
              </p:cNvSpPr>
              <p:nvPr/>
            </p:nvSpPr>
            <p:spPr bwMode="gray">
              <a:xfrm>
                <a:off x="816" y="1952"/>
                <a:ext cx="334" cy="273"/>
              </a:xfrm>
              <a:prstGeom prst="ellipse">
                <a:avLst/>
              </a:prstGeom>
              <a:gradFill rotWithShape="1">
                <a:gsLst>
                  <a:gs pos="0">
                    <a:srgbClr val="202061"/>
                  </a:gs>
                  <a:gs pos="100000">
                    <a:srgbClr val="333399">
                      <a:alpha val="0"/>
                    </a:srgb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0" fontAlgn="base" hangingPunct="0">
                  <a:spcBef>
                    <a:spcPts val="600"/>
                  </a:spcBef>
                  <a:spcAft>
                    <a:spcPts val="600"/>
                  </a:spcAft>
                  <a:defRPr/>
                </a:pPr>
                <a:endParaRPr lang="zh-CN" altLang="en-US" sz="1800" smtClea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0" name="Oval 8"/>
              <p:cNvSpPr>
                <a:spLocks noChangeArrowheads="1"/>
              </p:cNvSpPr>
              <p:nvPr/>
            </p:nvSpPr>
            <p:spPr bwMode="gray">
              <a:xfrm>
                <a:off x="859" y="1927"/>
                <a:ext cx="300" cy="273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0" fontAlgn="base" hangingPunct="0">
                  <a:spcBef>
                    <a:spcPts val="600"/>
                  </a:spcBef>
                  <a:spcAft>
                    <a:spcPts val="600"/>
                  </a:spcAft>
                  <a:defRPr/>
                </a:pPr>
                <a:endParaRPr lang="zh-CN" altLang="en-US" sz="1800" smtClea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1" name="Oval 9"/>
              <p:cNvSpPr>
                <a:spLocks noChangeArrowheads="1"/>
              </p:cNvSpPr>
              <p:nvPr/>
            </p:nvSpPr>
            <p:spPr bwMode="gray">
              <a:xfrm>
                <a:off x="864" y="1919"/>
                <a:ext cx="291" cy="291"/>
              </a:xfrm>
              <a:prstGeom prst="ellipse">
                <a:avLst/>
              </a:prstGeom>
              <a:gradFill rotWithShape="1">
                <a:gsLst>
                  <a:gs pos="0">
                    <a:srgbClr val="595959"/>
                  </a:gs>
                  <a:gs pos="100000">
                    <a:srgbClr val="C0C0C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0" fontAlgn="base" hangingPunct="0">
                  <a:spcBef>
                    <a:spcPts val="600"/>
                  </a:spcBef>
                  <a:spcAft>
                    <a:spcPts val="600"/>
                  </a:spcAft>
                  <a:defRPr/>
                </a:pPr>
                <a:endParaRPr lang="zh-CN" altLang="en-US" sz="1800" smtClea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2" name="Oval 10"/>
              <p:cNvSpPr>
                <a:spLocks noChangeArrowheads="1"/>
              </p:cNvSpPr>
              <p:nvPr/>
            </p:nvSpPr>
            <p:spPr bwMode="gray">
              <a:xfrm>
                <a:off x="868" y="1921"/>
                <a:ext cx="283" cy="283"/>
              </a:xfrm>
              <a:prstGeom prst="ellipse">
                <a:avLst/>
              </a:prstGeom>
              <a:gradFill rotWithShape="1">
                <a:gsLst>
                  <a:gs pos="0">
                    <a:srgbClr val="C0C0C0">
                      <a:alpha val="0"/>
                    </a:srgbClr>
                  </a:gs>
                  <a:gs pos="100000">
                    <a:srgbClr val="E9E9E9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0" fontAlgn="base" hangingPunct="0">
                  <a:spcBef>
                    <a:spcPts val="600"/>
                  </a:spcBef>
                  <a:spcAft>
                    <a:spcPts val="600"/>
                  </a:spcAft>
                  <a:defRPr/>
                </a:pPr>
                <a:endParaRPr lang="zh-CN" altLang="en-US" sz="1800" smtClea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3" name="Oval 11"/>
              <p:cNvSpPr>
                <a:spLocks noChangeArrowheads="1"/>
              </p:cNvSpPr>
              <p:nvPr/>
            </p:nvSpPr>
            <p:spPr bwMode="gray">
              <a:xfrm>
                <a:off x="871" y="1923"/>
                <a:ext cx="270" cy="264"/>
              </a:xfrm>
              <a:prstGeom prst="ellipse">
                <a:avLst/>
              </a:prstGeom>
              <a:gradFill rotWithShape="1">
                <a:gsLst>
                  <a:gs pos="0">
                    <a:srgbClr val="989898"/>
                  </a:gs>
                  <a:gs pos="100000">
                    <a:srgbClr val="C0C0C0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0" fontAlgn="base" hangingPunct="0">
                  <a:spcBef>
                    <a:spcPts val="600"/>
                  </a:spcBef>
                  <a:spcAft>
                    <a:spcPts val="600"/>
                  </a:spcAft>
                  <a:defRPr/>
                </a:pPr>
                <a:endParaRPr lang="zh-CN" altLang="en-US" sz="1800" smtClea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4" name="Oval 12"/>
              <p:cNvSpPr>
                <a:spLocks noChangeArrowheads="1"/>
              </p:cNvSpPr>
              <p:nvPr/>
            </p:nvSpPr>
            <p:spPr bwMode="gray">
              <a:xfrm>
                <a:off x="886" y="1931"/>
                <a:ext cx="240" cy="21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C0C0C0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0" fontAlgn="base" hangingPunct="0">
                  <a:spcBef>
                    <a:spcPts val="600"/>
                  </a:spcBef>
                  <a:spcAft>
                    <a:spcPts val="600"/>
                  </a:spcAft>
                  <a:defRPr/>
                </a:pPr>
                <a:endParaRPr lang="zh-CN" altLang="en-US" sz="1800" smtClea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4" name="Line 13"/>
            <p:cNvSpPr>
              <a:spLocks noChangeShapeType="1"/>
            </p:cNvSpPr>
            <p:nvPr/>
          </p:nvSpPr>
          <p:spPr bwMode="auto">
            <a:xfrm flipV="1">
              <a:off x="982" y="2150"/>
              <a:ext cx="4306" cy="15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prstDash val="sysDot"/>
              <a:rou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" name="Text Box 15"/>
            <p:cNvSpPr txBox="1">
              <a:spLocks noChangeArrowheads="1"/>
            </p:cNvSpPr>
            <p:nvPr/>
          </p:nvSpPr>
          <p:spPr bwMode="gray">
            <a:xfrm>
              <a:off x="743" y="1908"/>
              <a:ext cx="223" cy="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fontAlgn="base" hangingPunct="0">
                <a:spcBef>
                  <a:spcPts val="600"/>
                </a:spcBef>
                <a:spcAft>
                  <a:spcPts val="600"/>
                </a:spcAft>
                <a:buFontTx/>
                <a:buNone/>
                <a:defRPr/>
              </a:pPr>
              <a:r>
                <a:rPr lang="zh-CN" altLang="en-US" sz="2400" dirty="0" smtClean="0">
                  <a:solidFill>
                    <a:srgbClr val="000000"/>
                  </a:solidFill>
                  <a:latin typeface="Arial" panose="020B0604020202020204" pitchFamily="34" charset="0"/>
                </a:rPr>
                <a:t>二</a:t>
              </a:r>
              <a:endParaRPr lang="en-US" altLang="zh-CN" sz="2400" dirty="0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25" name="Group 31"/>
          <p:cNvGrpSpPr/>
          <p:nvPr userDrawn="1"/>
        </p:nvGrpSpPr>
        <p:grpSpPr bwMode="auto">
          <a:xfrm>
            <a:off x="1058334" y="1396607"/>
            <a:ext cx="10231967" cy="557213"/>
            <a:chOff x="657" y="1258"/>
            <a:chExt cx="4627" cy="312"/>
          </a:xfrm>
        </p:grpSpPr>
        <p:sp>
          <p:nvSpPr>
            <p:cNvPr id="26" name="Line 32"/>
            <p:cNvSpPr>
              <a:spLocks noChangeShapeType="1"/>
            </p:cNvSpPr>
            <p:nvPr/>
          </p:nvSpPr>
          <p:spPr bwMode="auto">
            <a:xfrm>
              <a:off x="993" y="1554"/>
              <a:ext cx="4291" cy="16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prstDash val="sysDot"/>
              <a:rou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grpSp>
          <p:nvGrpSpPr>
            <p:cNvPr id="27" name="Group 34"/>
            <p:cNvGrpSpPr/>
            <p:nvPr/>
          </p:nvGrpSpPr>
          <p:grpSpPr bwMode="auto">
            <a:xfrm>
              <a:off x="657" y="1258"/>
              <a:ext cx="358" cy="311"/>
              <a:chOff x="1248" y="1228"/>
              <a:chExt cx="358" cy="311"/>
            </a:xfrm>
          </p:grpSpPr>
          <p:grpSp>
            <p:nvGrpSpPr>
              <p:cNvPr id="28" name="Group 35"/>
              <p:cNvGrpSpPr/>
              <p:nvPr/>
            </p:nvGrpSpPr>
            <p:grpSpPr bwMode="auto">
              <a:xfrm>
                <a:off x="1248" y="1228"/>
                <a:ext cx="358" cy="311"/>
                <a:chOff x="2016" y="940"/>
                <a:chExt cx="358" cy="311"/>
              </a:xfrm>
            </p:grpSpPr>
            <p:sp>
              <p:nvSpPr>
                <p:cNvPr id="30" name="Text Box 36"/>
                <p:cNvSpPr txBox="1">
                  <a:spLocks noChangeArrowheads="1"/>
                </p:cNvSpPr>
                <p:nvPr/>
              </p:nvSpPr>
              <p:spPr bwMode="gray">
                <a:xfrm>
                  <a:off x="2125" y="960"/>
                  <a:ext cx="161" cy="25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0" fontAlgn="base" hangingPunct="0">
                    <a:spcBef>
                      <a:spcPts val="600"/>
                    </a:spcBef>
                    <a:spcAft>
                      <a:spcPts val="600"/>
                    </a:spcAft>
                    <a:buFontTx/>
                    <a:buNone/>
                    <a:defRPr/>
                  </a:pPr>
                  <a:r>
                    <a:rPr lang="en-US" altLang="zh-CN" sz="2400" smtClean="0">
                      <a:solidFill>
                        <a:srgbClr val="000000"/>
                      </a:solidFill>
                      <a:latin typeface="Arial" panose="020B0604020202020204" pitchFamily="34" charset="0"/>
                    </a:rPr>
                    <a:t>3</a:t>
                  </a:r>
                  <a:endParaRPr lang="en-US" altLang="zh-CN" sz="2400" smtClean="0">
                    <a:solidFill>
                      <a:srgbClr val="00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" name="Oval 37"/>
                <p:cNvSpPr>
                  <a:spLocks noChangeArrowheads="1"/>
                </p:cNvSpPr>
                <p:nvPr/>
              </p:nvSpPr>
              <p:spPr bwMode="gray">
                <a:xfrm>
                  <a:off x="2016" y="958"/>
                  <a:ext cx="117" cy="29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9999"/>
                    </a:gs>
                    <a:gs pos="100000">
                      <a:srgbClr val="004747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0" fontAlgn="base" hangingPunct="0">
                    <a:spcBef>
                      <a:spcPts val="600"/>
                    </a:spcBef>
                    <a:spcAft>
                      <a:spcPts val="600"/>
                    </a:spcAft>
                    <a:defRPr/>
                  </a:pPr>
                  <a:endParaRPr lang="zh-CN" altLang="en-US" sz="1800" smtClean="0">
                    <a:solidFill>
                      <a:srgbClr val="00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2" name="Oval 38"/>
                <p:cNvSpPr>
                  <a:spLocks noChangeArrowheads="1"/>
                </p:cNvSpPr>
                <p:nvPr/>
              </p:nvSpPr>
              <p:spPr bwMode="gray">
                <a:xfrm>
                  <a:off x="2016" y="958"/>
                  <a:ext cx="117" cy="29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9999">
                        <a:alpha val="32001"/>
                      </a:srgbClr>
                    </a:gs>
                    <a:gs pos="100000">
                      <a:srgbClr val="000000">
                        <a:alpha val="89998"/>
                      </a:srgbClr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0" fontAlgn="base" hangingPunct="0">
                    <a:spcBef>
                      <a:spcPts val="600"/>
                    </a:spcBef>
                    <a:spcAft>
                      <a:spcPts val="600"/>
                    </a:spcAft>
                    <a:defRPr/>
                  </a:pPr>
                  <a:endParaRPr lang="zh-CN" altLang="en-US" sz="1800" smtClean="0">
                    <a:solidFill>
                      <a:srgbClr val="00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" name="Oval 39"/>
                <p:cNvSpPr>
                  <a:spLocks noChangeArrowheads="1"/>
                </p:cNvSpPr>
                <p:nvPr/>
              </p:nvSpPr>
              <p:spPr bwMode="gray">
                <a:xfrm>
                  <a:off x="2034" y="940"/>
                  <a:ext cx="334" cy="29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5353"/>
                    </a:gs>
                    <a:gs pos="50000">
                      <a:srgbClr val="009999"/>
                    </a:gs>
                    <a:gs pos="100000">
                      <a:srgbClr val="005353"/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0" fontAlgn="base" hangingPunct="0">
                    <a:spcBef>
                      <a:spcPts val="600"/>
                    </a:spcBef>
                    <a:spcAft>
                      <a:spcPts val="600"/>
                    </a:spcAft>
                    <a:defRPr/>
                  </a:pPr>
                  <a:endParaRPr lang="zh-CN" altLang="en-US" sz="1800" smtClean="0">
                    <a:solidFill>
                      <a:srgbClr val="00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4" name="Oval 40"/>
                <p:cNvSpPr>
                  <a:spLocks noChangeArrowheads="1"/>
                </p:cNvSpPr>
                <p:nvPr/>
              </p:nvSpPr>
              <p:spPr bwMode="gray">
                <a:xfrm>
                  <a:off x="2040" y="958"/>
                  <a:ext cx="334" cy="29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6161"/>
                    </a:gs>
                    <a:gs pos="100000">
                      <a:srgbClr val="009999">
                        <a:alpha val="0"/>
                      </a:srgbClr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0" fontAlgn="base" hangingPunct="0">
                    <a:spcBef>
                      <a:spcPts val="600"/>
                    </a:spcBef>
                    <a:spcAft>
                      <a:spcPts val="600"/>
                    </a:spcAft>
                    <a:defRPr/>
                  </a:pPr>
                  <a:endParaRPr lang="zh-CN" altLang="en-US" sz="1800" smtClean="0">
                    <a:solidFill>
                      <a:srgbClr val="00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5" name="Oval 41"/>
                <p:cNvSpPr>
                  <a:spLocks noChangeArrowheads="1"/>
                </p:cNvSpPr>
                <p:nvPr/>
              </p:nvSpPr>
              <p:spPr bwMode="gray">
                <a:xfrm>
                  <a:off x="2052" y="952"/>
                  <a:ext cx="300" cy="291"/>
                </a:xfrm>
                <a:prstGeom prst="ellipse">
                  <a:avLst/>
                </a:prstGeom>
                <a:solidFill>
                  <a:srgbClr val="3333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0" fontAlgn="base" hangingPunct="0">
                    <a:spcBef>
                      <a:spcPts val="600"/>
                    </a:spcBef>
                    <a:spcAft>
                      <a:spcPts val="600"/>
                    </a:spcAft>
                    <a:defRPr/>
                  </a:pPr>
                  <a:endParaRPr lang="zh-CN" altLang="en-US" sz="1800" smtClean="0">
                    <a:solidFill>
                      <a:srgbClr val="00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6" name="Oval 42"/>
                <p:cNvSpPr>
                  <a:spLocks noChangeArrowheads="1"/>
                </p:cNvSpPr>
                <p:nvPr/>
              </p:nvSpPr>
              <p:spPr bwMode="gray">
                <a:xfrm>
                  <a:off x="2064" y="959"/>
                  <a:ext cx="291" cy="29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595959"/>
                    </a:gs>
                    <a:gs pos="100000">
                      <a:srgbClr val="C0C0C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eaVert"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0" fontAlgn="base" hangingPunct="0">
                    <a:spcBef>
                      <a:spcPts val="600"/>
                    </a:spcBef>
                    <a:spcAft>
                      <a:spcPts val="600"/>
                    </a:spcAft>
                    <a:defRPr/>
                  </a:pPr>
                  <a:endParaRPr lang="zh-CN" altLang="en-US" sz="1800" smtClean="0">
                    <a:solidFill>
                      <a:srgbClr val="00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7" name="Oval 43"/>
                <p:cNvSpPr>
                  <a:spLocks noChangeArrowheads="1"/>
                </p:cNvSpPr>
                <p:nvPr/>
              </p:nvSpPr>
              <p:spPr bwMode="gray">
                <a:xfrm>
                  <a:off x="2068" y="961"/>
                  <a:ext cx="283" cy="28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0C0C0">
                        <a:alpha val="0"/>
                      </a:srgbClr>
                    </a:gs>
                    <a:gs pos="100000">
                      <a:srgbClr val="E9E9E9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eaVert"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0" fontAlgn="base" hangingPunct="0">
                    <a:spcBef>
                      <a:spcPts val="600"/>
                    </a:spcBef>
                    <a:spcAft>
                      <a:spcPts val="600"/>
                    </a:spcAft>
                    <a:defRPr/>
                  </a:pPr>
                  <a:endParaRPr lang="zh-CN" altLang="en-US" sz="1800" smtClean="0">
                    <a:solidFill>
                      <a:srgbClr val="00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" name="Oval 44"/>
                <p:cNvSpPr>
                  <a:spLocks noChangeArrowheads="1"/>
                </p:cNvSpPr>
                <p:nvPr/>
              </p:nvSpPr>
              <p:spPr bwMode="gray">
                <a:xfrm>
                  <a:off x="2071" y="963"/>
                  <a:ext cx="279" cy="26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989898"/>
                    </a:gs>
                    <a:gs pos="100000">
                      <a:srgbClr val="C0C0C0">
                        <a:alpha val="4800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eaVert"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0" fontAlgn="base" hangingPunct="0">
                    <a:spcBef>
                      <a:spcPts val="600"/>
                    </a:spcBef>
                    <a:spcAft>
                      <a:spcPts val="600"/>
                    </a:spcAft>
                    <a:defRPr/>
                  </a:pPr>
                  <a:endParaRPr lang="zh-CN" altLang="en-US" sz="1800" smtClean="0">
                    <a:solidFill>
                      <a:srgbClr val="00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" name="Oval 45"/>
                <p:cNvSpPr>
                  <a:spLocks noChangeArrowheads="1"/>
                </p:cNvSpPr>
                <p:nvPr/>
              </p:nvSpPr>
              <p:spPr bwMode="gray">
                <a:xfrm>
                  <a:off x="2086" y="971"/>
                  <a:ext cx="240" cy="2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C0C0C0">
                        <a:alpha val="37999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eaVert"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0" fontAlgn="base" hangingPunct="0">
                    <a:spcBef>
                      <a:spcPts val="600"/>
                    </a:spcBef>
                    <a:spcAft>
                      <a:spcPts val="600"/>
                    </a:spcAft>
                    <a:defRPr/>
                  </a:pPr>
                  <a:endParaRPr lang="zh-CN" altLang="en-US" sz="1800" smtClean="0">
                    <a:solidFill>
                      <a:srgbClr val="000000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29" name="Text Box 46"/>
              <p:cNvSpPr txBox="1">
                <a:spLocks noChangeArrowheads="1"/>
              </p:cNvSpPr>
              <p:nvPr/>
            </p:nvSpPr>
            <p:spPr bwMode="gray">
              <a:xfrm>
                <a:off x="1325" y="1248"/>
                <a:ext cx="223" cy="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0" fontAlgn="base" hangingPunct="0">
                  <a:spcBef>
                    <a:spcPts val="600"/>
                  </a:spcBef>
                  <a:spcAft>
                    <a:spcPts val="600"/>
                  </a:spcAft>
                  <a:buFontTx/>
                  <a:buNone/>
                  <a:defRPr/>
                </a:pPr>
                <a:r>
                  <a:rPr lang="zh-CN" altLang="en-US" sz="2400" dirty="0" smtClean="0">
                    <a:solidFill>
                      <a:srgbClr val="000000"/>
                    </a:solidFill>
                    <a:latin typeface="Arial" panose="020B0604020202020204" pitchFamily="34" charset="0"/>
                  </a:rPr>
                  <a:t>一</a:t>
                </a:r>
                <a:endParaRPr lang="en-US" altLang="zh-CN" sz="2400" dirty="0" smtClea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40" name="Group 48"/>
          <p:cNvGrpSpPr/>
          <p:nvPr userDrawn="1"/>
        </p:nvGrpSpPr>
        <p:grpSpPr bwMode="auto">
          <a:xfrm>
            <a:off x="1058333" y="3677873"/>
            <a:ext cx="10179051" cy="604175"/>
            <a:chOff x="657" y="2530"/>
            <a:chExt cx="4603" cy="338"/>
          </a:xfrm>
        </p:grpSpPr>
        <p:sp>
          <p:nvSpPr>
            <p:cNvPr id="41" name="Line 49"/>
            <p:cNvSpPr>
              <a:spLocks noChangeShapeType="1"/>
            </p:cNvSpPr>
            <p:nvPr/>
          </p:nvSpPr>
          <p:spPr bwMode="auto">
            <a:xfrm flipV="1">
              <a:off x="969" y="2834"/>
              <a:ext cx="4291" cy="2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prstDash val="sysDot"/>
              <a:rou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grpSp>
          <p:nvGrpSpPr>
            <p:cNvPr id="42" name="Group 50"/>
            <p:cNvGrpSpPr/>
            <p:nvPr/>
          </p:nvGrpSpPr>
          <p:grpSpPr bwMode="auto">
            <a:xfrm>
              <a:off x="657" y="2530"/>
              <a:ext cx="352" cy="338"/>
              <a:chOff x="1248" y="1228"/>
              <a:chExt cx="352" cy="338"/>
            </a:xfrm>
          </p:grpSpPr>
          <p:grpSp>
            <p:nvGrpSpPr>
              <p:cNvPr id="43" name="Group 51"/>
              <p:cNvGrpSpPr/>
              <p:nvPr/>
            </p:nvGrpSpPr>
            <p:grpSpPr bwMode="auto">
              <a:xfrm>
                <a:off x="1248" y="1228"/>
                <a:ext cx="352" cy="338"/>
                <a:chOff x="2016" y="940"/>
                <a:chExt cx="352" cy="338"/>
              </a:xfrm>
            </p:grpSpPr>
            <p:sp>
              <p:nvSpPr>
                <p:cNvPr id="45" name="Text Box 52"/>
                <p:cNvSpPr txBox="1">
                  <a:spLocks noChangeArrowheads="1"/>
                </p:cNvSpPr>
                <p:nvPr/>
              </p:nvSpPr>
              <p:spPr bwMode="gray">
                <a:xfrm>
                  <a:off x="2125" y="960"/>
                  <a:ext cx="161" cy="25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0" fontAlgn="base" hangingPunct="0">
                    <a:spcBef>
                      <a:spcPts val="600"/>
                    </a:spcBef>
                    <a:spcAft>
                      <a:spcPts val="600"/>
                    </a:spcAft>
                    <a:buFontTx/>
                    <a:buNone/>
                    <a:defRPr/>
                  </a:pPr>
                  <a:r>
                    <a:rPr lang="en-US" altLang="zh-CN" sz="2400" smtClean="0">
                      <a:solidFill>
                        <a:srgbClr val="000000"/>
                      </a:solidFill>
                      <a:latin typeface="Arial" panose="020B0604020202020204" pitchFamily="34" charset="0"/>
                    </a:rPr>
                    <a:t>3</a:t>
                  </a:r>
                  <a:endParaRPr lang="en-US" altLang="zh-CN" sz="2400" smtClean="0">
                    <a:solidFill>
                      <a:srgbClr val="00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" name="Oval 53"/>
                <p:cNvSpPr>
                  <a:spLocks noChangeArrowheads="1"/>
                </p:cNvSpPr>
                <p:nvPr/>
              </p:nvSpPr>
              <p:spPr bwMode="gray">
                <a:xfrm>
                  <a:off x="2016" y="958"/>
                  <a:ext cx="117" cy="29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9999"/>
                    </a:gs>
                    <a:gs pos="100000">
                      <a:srgbClr val="004747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0" fontAlgn="base" hangingPunct="0">
                    <a:spcBef>
                      <a:spcPts val="600"/>
                    </a:spcBef>
                    <a:spcAft>
                      <a:spcPts val="600"/>
                    </a:spcAft>
                    <a:defRPr/>
                  </a:pPr>
                  <a:endParaRPr lang="zh-CN" altLang="en-US" sz="1800" smtClean="0">
                    <a:solidFill>
                      <a:srgbClr val="00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" name="Oval 54"/>
                <p:cNvSpPr>
                  <a:spLocks noChangeArrowheads="1"/>
                </p:cNvSpPr>
                <p:nvPr/>
              </p:nvSpPr>
              <p:spPr bwMode="gray">
                <a:xfrm>
                  <a:off x="2016" y="958"/>
                  <a:ext cx="117" cy="29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9999">
                        <a:alpha val="32001"/>
                      </a:srgbClr>
                    </a:gs>
                    <a:gs pos="100000">
                      <a:srgbClr val="000000">
                        <a:alpha val="89998"/>
                      </a:srgbClr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0" fontAlgn="base" hangingPunct="0">
                    <a:spcBef>
                      <a:spcPts val="600"/>
                    </a:spcBef>
                    <a:spcAft>
                      <a:spcPts val="600"/>
                    </a:spcAft>
                    <a:defRPr/>
                  </a:pPr>
                  <a:endParaRPr lang="zh-CN" altLang="en-US" sz="1800" smtClean="0">
                    <a:solidFill>
                      <a:srgbClr val="00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8" name="Oval 55"/>
                <p:cNvSpPr>
                  <a:spLocks noChangeArrowheads="1"/>
                </p:cNvSpPr>
                <p:nvPr/>
              </p:nvSpPr>
              <p:spPr bwMode="gray">
                <a:xfrm>
                  <a:off x="2034" y="940"/>
                  <a:ext cx="334" cy="29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5353"/>
                    </a:gs>
                    <a:gs pos="50000">
                      <a:srgbClr val="009999"/>
                    </a:gs>
                    <a:gs pos="100000">
                      <a:srgbClr val="005353"/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0" fontAlgn="base" hangingPunct="0">
                    <a:spcBef>
                      <a:spcPts val="600"/>
                    </a:spcBef>
                    <a:spcAft>
                      <a:spcPts val="600"/>
                    </a:spcAft>
                    <a:defRPr/>
                  </a:pPr>
                  <a:endParaRPr lang="zh-CN" altLang="en-US" sz="1800" smtClean="0">
                    <a:solidFill>
                      <a:srgbClr val="00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9" name="Oval 56"/>
                <p:cNvSpPr>
                  <a:spLocks noChangeArrowheads="1"/>
                </p:cNvSpPr>
                <p:nvPr/>
              </p:nvSpPr>
              <p:spPr bwMode="gray">
                <a:xfrm>
                  <a:off x="2016" y="987"/>
                  <a:ext cx="334" cy="29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6161"/>
                    </a:gs>
                    <a:gs pos="100000">
                      <a:srgbClr val="009999">
                        <a:alpha val="0"/>
                      </a:srgbClr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0" fontAlgn="base" hangingPunct="0">
                    <a:spcBef>
                      <a:spcPts val="600"/>
                    </a:spcBef>
                    <a:spcAft>
                      <a:spcPts val="600"/>
                    </a:spcAft>
                    <a:defRPr/>
                  </a:pPr>
                  <a:endParaRPr lang="zh-CN" altLang="en-US" sz="1800" smtClean="0">
                    <a:solidFill>
                      <a:srgbClr val="00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0" name="Oval 57"/>
                <p:cNvSpPr>
                  <a:spLocks noChangeArrowheads="1"/>
                </p:cNvSpPr>
                <p:nvPr/>
              </p:nvSpPr>
              <p:spPr bwMode="gray">
                <a:xfrm>
                  <a:off x="2052" y="952"/>
                  <a:ext cx="300" cy="291"/>
                </a:xfrm>
                <a:prstGeom prst="ellipse">
                  <a:avLst/>
                </a:prstGeom>
                <a:solidFill>
                  <a:srgbClr val="3333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0" fontAlgn="base" hangingPunct="0">
                    <a:spcBef>
                      <a:spcPts val="600"/>
                    </a:spcBef>
                    <a:spcAft>
                      <a:spcPts val="600"/>
                    </a:spcAft>
                    <a:defRPr/>
                  </a:pPr>
                  <a:endParaRPr lang="zh-CN" altLang="en-US" sz="1800" smtClean="0">
                    <a:solidFill>
                      <a:srgbClr val="00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1" name="Oval 58"/>
                <p:cNvSpPr>
                  <a:spLocks noChangeArrowheads="1"/>
                </p:cNvSpPr>
                <p:nvPr/>
              </p:nvSpPr>
              <p:spPr bwMode="gray">
                <a:xfrm>
                  <a:off x="2064" y="959"/>
                  <a:ext cx="291" cy="29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595959"/>
                    </a:gs>
                    <a:gs pos="100000">
                      <a:srgbClr val="C0C0C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eaVert"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0" fontAlgn="base" hangingPunct="0">
                    <a:spcBef>
                      <a:spcPts val="600"/>
                    </a:spcBef>
                    <a:spcAft>
                      <a:spcPts val="600"/>
                    </a:spcAft>
                    <a:defRPr/>
                  </a:pPr>
                  <a:endParaRPr lang="zh-CN" altLang="en-US" sz="1800" smtClean="0">
                    <a:solidFill>
                      <a:srgbClr val="00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2" name="Oval 59"/>
                <p:cNvSpPr>
                  <a:spLocks noChangeArrowheads="1"/>
                </p:cNvSpPr>
                <p:nvPr/>
              </p:nvSpPr>
              <p:spPr bwMode="gray">
                <a:xfrm>
                  <a:off x="2068" y="961"/>
                  <a:ext cx="283" cy="28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0C0C0">
                        <a:alpha val="0"/>
                      </a:srgbClr>
                    </a:gs>
                    <a:gs pos="100000">
                      <a:srgbClr val="E9E9E9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eaVert"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0" fontAlgn="base" hangingPunct="0">
                    <a:spcBef>
                      <a:spcPts val="600"/>
                    </a:spcBef>
                    <a:spcAft>
                      <a:spcPts val="600"/>
                    </a:spcAft>
                    <a:defRPr/>
                  </a:pPr>
                  <a:endParaRPr lang="zh-CN" altLang="en-US" sz="1800" smtClean="0">
                    <a:solidFill>
                      <a:srgbClr val="00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3" name="Oval 60"/>
                <p:cNvSpPr>
                  <a:spLocks noChangeArrowheads="1"/>
                </p:cNvSpPr>
                <p:nvPr/>
              </p:nvSpPr>
              <p:spPr bwMode="gray">
                <a:xfrm>
                  <a:off x="2072" y="963"/>
                  <a:ext cx="278" cy="26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989898"/>
                    </a:gs>
                    <a:gs pos="100000">
                      <a:srgbClr val="C0C0C0">
                        <a:alpha val="4800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eaVert"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0" fontAlgn="base" hangingPunct="0">
                    <a:spcBef>
                      <a:spcPts val="600"/>
                    </a:spcBef>
                    <a:spcAft>
                      <a:spcPts val="600"/>
                    </a:spcAft>
                    <a:defRPr/>
                  </a:pPr>
                  <a:endParaRPr lang="zh-CN" altLang="en-US" sz="1800" smtClean="0">
                    <a:solidFill>
                      <a:srgbClr val="00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4" name="Oval 61"/>
                <p:cNvSpPr>
                  <a:spLocks noChangeArrowheads="1"/>
                </p:cNvSpPr>
                <p:nvPr/>
              </p:nvSpPr>
              <p:spPr bwMode="gray">
                <a:xfrm>
                  <a:off x="2086" y="971"/>
                  <a:ext cx="240" cy="2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C0C0C0">
                        <a:alpha val="37999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eaVert"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0" fontAlgn="base" hangingPunct="0">
                    <a:spcBef>
                      <a:spcPts val="600"/>
                    </a:spcBef>
                    <a:spcAft>
                      <a:spcPts val="600"/>
                    </a:spcAft>
                    <a:defRPr/>
                  </a:pPr>
                  <a:endParaRPr lang="zh-CN" altLang="en-US" sz="1800" smtClean="0">
                    <a:solidFill>
                      <a:srgbClr val="000000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44" name="Text Box 62"/>
              <p:cNvSpPr txBox="1">
                <a:spLocks noChangeArrowheads="1"/>
              </p:cNvSpPr>
              <p:nvPr/>
            </p:nvSpPr>
            <p:spPr bwMode="gray">
              <a:xfrm>
                <a:off x="1315" y="1250"/>
                <a:ext cx="223" cy="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0" fontAlgn="base" hangingPunct="0">
                  <a:spcBef>
                    <a:spcPts val="600"/>
                  </a:spcBef>
                  <a:spcAft>
                    <a:spcPts val="600"/>
                  </a:spcAft>
                  <a:buFontTx/>
                  <a:buNone/>
                  <a:defRPr/>
                </a:pPr>
                <a:r>
                  <a:rPr lang="zh-CN" altLang="en-US" sz="2400" dirty="0" smtClean="0">
                    <a:solidFill>
                      <a:srgbClr val="000000"/>
                    </a:solidFill>
                    <a:latin typeface="Arial" panose="020B0604020202020204" pitchFamily="34" charset="0"/>
                  </a:rPr>
                  <a:t>三</a:t>
                </a:r>
                <a:endParaRPr lang="en-US" altLang="zh-CN" sz="2400" dirty="0" smtClea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55" name="Group 48"/>
          <p:cNvGrpSpPr/>
          <p:nvPr userDrawn="1"/>
        </p:nvGrpSpPr>
        <p:grpSpPr bwMode="auto">
          <a:xfrm>
            <a:off x="1047751" y="4841532"/>
            <a:ext cx="10231967" cy="591852"/>
            <a:chOff x="654" y="2530"/>
            <a:chExt cx="4627" cy="331"/>
          </a:xfrm>
        </p:grpSpPr>
        <p:sp>
          <p:nvSpPr>
            <p:cNvPr id="56" name="Line 49"/>
            <p:cNvSpPr>
              <a:spLocks noChangeShapeType="1"/>
            </p:cNvSpPr>
            <p:nvPr/>
          </p:nvSpPr>
          <p:spPr bwMode="auto">
            <a:xfrm flipV="1">
              <a:off x="990" y="2828"/>
              <a:ext cx="4291" cy="2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prstDash val="sysDot"/>
              <a:rou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grpSp>
          <p:nvGrpSpPr>
            <p:cNvPr id="57" name="Group 50"/>
            <p:cNvGrpSpPr/>
            <p:nvPr/>
          </p:nvGrpSpPr>
          <p:grpSpPr bwMode="auto">
            <a:xfrm>
              <a:off x="654" y="2530"/>
              <a:ext cx="361" cy="331"/>
              <a:chOff x="1245" y="1228"/>
              <a:chExt cx="361" cy="331"/>
            </a:xfrm>
          </p:grpSpPr>
          <p:grpSp>
            <p:nvGrpSpPr>
              <p:cNvPr id="58" name="Group 51"/>
              <p:cNvGrpSpPr/>
              <p:nvPr/>
            </p:nvGrpSpPr>
            <p:grpSpPr bwMode="auto">
              <a:xfrm>
                <a:off x="1245" y="1228"/>
                <a:ext cx="361" cy="331"/>
                <a:chOff x="2013" y="940"/>
                <a:chExt cx="361" cy="331"/>
              </a:xfrm>
            </p:grpSpPr>
            <p:sp>
              <p:nvSpPr>
                <p:cNvPr id="60" name="Text Box 52"/>
                <p:cNvSpPr txBox="1">
                  <a:spLocks noChangeArrowheads="1"/>
                </p:cNvSpPr>
                <p:nvPr/>
              </p:nvSpPr>
              <p:spPr bwMode="gray">
                <a:xfrm>
                  <a:off x="2125" y="960"/>
                  <a:ext cx="161" cy="25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0" fontAlgn="base" hangingPunct="0">
                    <a:spcBef>
                      <a:spcPts val="600"/>
                    </a:spcBef>
                    <a:spcAft>
                      <a:spcPts val="600"/>
                    </a:spcAft>
                    <a:buFontTx/>
                    <a:buNone/>
                    <a:defRPr/>
                  </a:pPr>
                  <a:r>
                    <a:rPr lang="en-US" altLang="zh-CN" sz="2400" smtClean="0">
                      <a:solidFill>
                        <a:srgbClr val="000000"/>
                      </a:solidFill>
                      <a:latin typeface="Arial" panose="020B0604020202020204" pitchFamily="34" charset="0"/>
                    </a:rPr>
                    <a:t>3</a:t>
                  </a:r>
                  <a:endParaRPr lang="en-US" altLang="zh-CN" sz="2400" smtClean="0">
                    <a:solidFill>
                      <a:srgbClr val="00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1" name="Oval 53"/>
                <p:cNvSpPr>
                  <a:spLocks noChangeArrowheads="1"/>
                </p:cNvSpPr>
                <p:nvPr/>
              </p:nvSpPr>
              <p:spPr bwMode="gray">
                <a:xfrm>
                  <a:off x="2013" y="981"/>
                  <a:ext cx="117" cy="2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9999"/>
                    </a:gs>
                    <a:gs pos="100000">
                      <a:srgbClr val="004747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0" fontAlgn="base" hangingPunct="0">
                    <a:spcBef>
                      <a:spcPts val="600"/>
                    </a:spcBef>
                    <a:spcAft>
                      <a:spcPts val="600"/>
                    </a:spcAft>
                    <a:defRPr/>
                  </a:pPr>
                  <a:endParaRPr lang="zh-CN" altLang="en-US" sz="1800" smtClean="0">
                    <a:solidFill>
                      <a:srgbClr val="00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2" name="Oval 54"/>
                <p:cNvSpPr>
                  <a:spLocks noChangeArrowheads="1"/>
                </p:cNvSpPr>
                <p:nvPr/>
              </p:nvSpPr>
              <p:spPr bwMode="gray">
                <a:xfrm>
                  <a:off x="2016" y="958"/>
                  <a:ext cx="117" cy="2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9999">
                        <a:alpha val="32001"/>
                      </a:srgbClr>
                    </a:gs>
                    <a:gs pos="100000">
                      <a:srgbClr val="000000">
                        <a:alpha val="89998"/>
                      </a:srgbClr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0" fontAlgn="base" hangingPunct="0">
                    <a:spcBef>
                      <a:spcPts val="600"/>
                    </a:spcBef>
                    <a:spcAft>
                      <a:spcPts val="600"/>
                    </a:spcAft>
                    <a:defRPr/>
                  </a:pPr>
                  <a:endParaRPr lang="zh-CN" altLang="en-US" sz="1800" smtClean="0">
                    <a:solidFill>
                      <a:srgbClr val="00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3" name="Oval 55"/>
                <p:cNvSpPr>
                  <a:spLocks noChangeArrowheads="1"/>
                </p:cNvSpPr>
                <p:nvPr/>
              </p:nvSpPr>
              <p:spPr bwMode="gray">
                <a:xfrm>
                  <a:off x="2034" y="940"/>
                  <a:ext cx="334" cy="2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5353"/>
                    </a:gs>
                    <a:gs pos="50000">
                      <a:srgbClr val="009999"/>
                    </a:gs>
                    <a:gs pos="100000">
                      <a:srgbClr val="005353"/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0" fontAlgn="base" hangingPunct="0">
                    <a:spcBef>
                      <a:spcPts val="600"/>
                    </a:spcBef>
                    <a:spcAft>
                      <a:spcPts val="600"/>
                    </a:spcAft>
                    <a:defRPr/>
                  </a:pPr>
                  <a:endParaRPr lang="zh-CN" altLang="en-US" sz="1800" smtClean="0">
                    <a:solidFill>
                      <a:srgbClr val="00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4" name="Oval 56"/>
                <p:cNvSpPr>
                  <a:spLocks noChangeArrowheads="1"/>
                </p:cNvSpPr>
                <p:nvPr/>
              </p:nvSpPr>
              <p:spPr bwMode="gray">
                <a:xfrm>
                  <a:off x="2040" y="958"/>
                  <a:ext cx="334" cy="2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6161"/>
                    </a:gs>
                    <a:gs pos="100000">
                      <a:srgbClr val="009999">
                        <a:alpha val="0"/>
                      </a:srgbClr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0" fontAlgn="base" hangingPunct="0">
                    <a:spcBef>
                      <a:spcPts val="600"/>
                    </a:spcBef>
                    <a:spcAft>
                      <a:spcPts val="600"/>
                    </a:spcAft>
                    <a:defRPr/>
                  </a:pPr>
                  <a:endParaRPr lang="zh-CN" altLang="en-US" sz="1800" smtClean="0">
                    <a:solidFill>
                      <a:srgbClr val="00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5" name="Oval 57"/>
                <p:cNvSpPr>
                  <a:spLocks noChangeArrowheads="1"/>
                </p:cNvSpPr>
                <p:nvPr/>
              </p:nvSpPr>
              <p:spPr bwMode="gray">
                <a:xfrm>
                  <a:off x="2049" y="975"/>
                  <a:ext cx="300" cy="290"/>
                </a:xfrm>
                <a:prstGeom prst="ellipse">
                  <a:avLst/>
                </a:prstGeom>
                <a:solidFill>
                  <a:srgbClr val="3333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0" fontAlgn="base" hangingPunct="0">
                    <a:spcBef>
                      <a:spcPts val="600"/>
                    </a:spcBef>
                    <a:spcAft>
                      <a:spcPts val="600"/>
                    </a:spcAft>
                    <a:defRPr/>
                  </a:pPr>
                  <a:endParaRPr lang="zh-CN" altLang="en-US" sz="1800" smtClean="0">
                    <a:solidFill>
                      <a:srgbClr val="00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" name="Oval 58"/>
                <p:cNvSpPr>
                  <a:spLocks noChangeArrowheads="1"/>
                </p:cNvSpPr>
                <p:nvPr/>
              </p:nvSpPr>
              <p:spPr bwMode="gray">
                <a:xfrm>
                  <a:off x="2064" y="959"/>
                  <a:ext cx="291" cy="29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595959"/>
                    </a:gs>
                    <a:gs pos="100000">
                      <a:srgbClr val="C0C0C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eaVert"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0" fontAlgn="base" hangingPunct="0">
                    <a:spcBef>
                      <a:spcPts val="600"/>
                    </a:spcBef>
                    <a:spcAft>
                      <a:spcPts val="600"/>
                    </a:spcAft>
                    <a:defRPr/>
                  </a:pPr>
                  <a:endParaRPr lang="zh-CN" altLang="en-US" sz="1800" smtClean="0">
                    <a:solidFill>
                      <a:srgbClr val="00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7" name="Oval 59"/>
                <p:cNvSpPr>
                  <a:spLocks noChangeArrowheads="1"/>
                </p:cNvSpPr>
                <p:nvPr/>
              </p:nvSpPr>
              <p:spPr bwMode="gray">
                <a:xfrm>
                  <a:off x="2068" y="961"/>
                  <a:ext cx="283" cy="28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0C0C0">
                        <a:alpha val="0"/>
                      </a:srgbClr>
                    </a:gs>
                    <a:gs pos="100000">
                      <a:srgbClr val="E9E9E9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eaVert"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0" fontAlgn="base" hangingPunct="0">
                    <a:spcBef>
                      <a:spcPts val="600"/>
                    </a:spcBef>
                    <a:spcAft>
                      <a:spcPts val="600"/>
                    </a:spcAft>
                    <a:defRPr/>
                  </a:pPr>
                  <a:endParaRPr lang="zh-CN" altLang="en-US" sz="1800" smtClean="0">
                    <a:solidFill>
                      <a:srgbClr val="00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8" name="Oval 60"/>
                <p:cNvSpPr>
                  <a:spLocks noChangeArrowheads="1"/>
                </p:cNvSpPr>
                <p:nvPr/>
              </p:nvSpPr>
              <p:spPr bwMode="gray">
                <a:xfrm>
                  <a:off x="2071" y="963"/>
                  <a:ext cx="278" cy="26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989898"/>
                    </a:gs>
                    <a:gs pos="100000">
                      <a:srgbClr val="C0C0C0">
                        <a:alpha val="4800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eaVert"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0" fontAlgn="base" hangingPunct="0">
                    <a:spcBef>
                      <a:spcPts val="600"/>
                    </a:spcBef>
                    <a:spcAft>
                      <a:spcPts val="600"/>
                    </a:spcAft>
                    <a:defRPr/>
                  </a:pPr>
                  <a:endParaRPr lang="zh-CN" altLang="en-US" sz="1800" smtClean="0">
                    <a:solidFill>
                      <a:srgbClr val="00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9" name="Oval 61"/>
                <p:cNvSpPr>
                  <a:spLocks noChangeArrowheads="1"/>
                </p:cNvSpPr>
                <p:nvPr/>
              </p:nvSpPr>
              <p:spPr bwMode="gray">
                <a:xfrm>
                  <a:off x="2086" y="971"/>
                  <a:ext cx="240" cy="2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C0C0C0">
                        <a:alpha val="37999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eaVert"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0" fontAlgn="base" hangingPunct="0">
                    <a:spcBef>
                      <a:spcPts val="600"/>
                    </a:spcBef>
                    <a:spcAft>
                      <a:spcPts val="600"/>
                    </a:spcAft>
                    <a:defRPr/>
                  </a:pPr>
                  <a:endParaRPr lang="zh-CN" altLang="en-US" sz="1800" smtClean="0">
                    <a:solidFill>
                      <a:srgbClr val="000000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59" name="Text Box 62"/>
              <p:cNvSpPr txBox="1">
                <a:spLocks noChangeArrowheads="1"/>
              </p:cNvSpPr>
              <p:nvPr/>
            </p:nvSpPr>
            <p:spPr bwMode="gray">
              <a:xfrm>
                <a:off x="1321" y="1271"/>
                <a:ext cx="223" cy="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0" fontAlgn="base" hangingPunct="0">
                  <a:spcBef>
                    <a:spcPts val="600"/>
                  </a:spcBef>
                  <a:spcAft>
                    <a:spcPts val="600"/>
                  </a:spcAft>
                  <a:buFontTx/>
                  <a:buNone/>
                  <a:defRPr/>
                </a:pPr>
                <a:r>
                  <a:rPr lang="zh-CN" altLang="en-US" sz="2400" dirty="0" smtClean="0">
                    <a:solidFill>
                      <a:srgbClr val="000000"/>
                    </a:solidFill>
                    <a:latin typeface="Arial" panose="020B0604020202020204" pitchFamily="34" charset="0"/>
                  </a:rPr>
                  <a:t>四</a:t>
                </a:r>
                <a:endParaRPr lang="en-US" altLang="zh-CN" sz="2400" dirty="0" smtClea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27382" y="122760"/>
            <a:ext cx="2342751" cy="864096"/>
          </a:xfrm>
          <a:ln>
            <a:noFill/>
          </a:ln>
        </p:spPr>
        <p:txBody>
          <a:bodyPr/>
          <a:lstStyle>
            <a:lvl1pPr>
              <a:defRPr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039123" y="116632"/>
            <a:ext cx="8544949" cy="864096"/>
          </a:xfrm>
          <a:ln>
            <a:noFill/>
          </a:ln>
        </p:spPr>
        <p:txBody>
          <a:bodyPr anchor="ctr"/>
          <a:lstStyle>
            <a:lvl1pPr marL="0" indent="0" algn="l">
              <a:buNone/>
              <a:defRPr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74" name="内容占位符 2"/>
          <p:cNvSpPr>
            <a:spLocks noGrp="1"/>
          </p:cNvSpPr>
          <p:nvPr>
            <p:ph idx="10"/>
          </p:nvPr>
        </p:nvSpPr>
        <p:spPr>
          <a:xfrm>
            <a:off x="2005041" y="1400549"/>
            <a:ext cx="9067968" cy="603252"/>
          </a:xfr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sz="32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5" name="内容占位符 2"/>
          <p:cNvSpPr>
            <a:spLocks noGrp="1"/>
          </p:cNvSpPr>
          <p:nvPr>
            <p:ph idx="11"/>
          </p:nvPr>
        </p:nvSpPr>
        <p:spPr>
          <a:xfrm>
            <a:off x="1998809" y="2554565"/>
            <a:ext cx="9067968" cy="603252"/>
          </a:xfr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sz="32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6" name="内容占位符 2"/>
          <p:cNvSpPr>
            <a:spLocks noGrp="1"/>
          </p:cNvSpPr>
          <p:nvPr>
            <p:ph idx="12"/>
          </p:nvPr>
        </p:nvSpPr>
        <p:spPr>
          <a:xfrm>
            <a:off x="1998809" y="3707074"/>
            <a:ext cx="9067968" cy="603252"/>
          </a:xfr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sz="32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7" name="内容占位符 2"/>
          <p:cNvSpPr>
            <a:spLocks noGrp="1"/>
          </p:cNvSpPr>
          <p:nvPr>
            <p:ph idx="13"/>
          </p:nvPr>
        </p:nvSpPr>
        <p:spPr>
          <a:xfrm>
            <a:off x="2018815" y="4863492"/>
            <a:ext cx="9067968" cy="603252"/>
          </a:xfr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sz="32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横卷形 3"/>
          <p:cNvSpPr/>
          <p:nvPr userDrawn="1"/>
        </p:nvSpPr>
        <p:spPr>
          <a:xfrm>
            <a:off x="3407834" y="2205038"/>
            <a:ext cx="8449733" cy="1655762"/>
          </a:xfrm>
          <a:prstGeom prst="horizontalScroll">
            <a:avLst/>
          </a:prstGeom>
          <a:ln w="9525">
            <a:solidFill>
              <a:srgbClr val="EE79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431800" y="1196975"/>
            <a:ext cx="4224867" cy="0"/>
          </a:xfrm>
          <a:prstGeom prst="line">
            <a:avLst/>
          </a:prstGeom>
          <a:ln>
            <a:solidFill>
              <a:srgbClr val="F08A4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8557" y="332657"/>
            <a:ext cx="2309091" cy="864096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6" name="副标题 2"/>
          <p:cNvSpPr>
            <a:spLocks noGrp="1"/>
          </p:cNvSpPr>
          <p:nvPr>
            <p:ph type="subTitle" idx="1"/>
          </p:nvPr>
        </p:nvSpPr>
        <p:spPr>
          <a:xfrm>
            <a:off x="3936437" y="2564904"/>
            <a:ext cx="7632171" cy="864096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58B91-B72C-4098-88C1-8D5EACA3C01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440724-8E78-4EF4-89CD-AB4064DAAB87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6DAC2F-2904-43E2-8455-38B87416578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75814-DA31-45C0-A7FD-2E7D9EA29042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D8D39-91C7-47A1-A075-CE692C3759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7D538-C5E6-47A5-BCFF-B9ACE29101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1EFF09-A912-4D79-94C0-4D3B5FA023A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B51998-8E8E-4511-A46E-5C70465FA777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1D1F8-5D08-4CAB-AD0A-4A6A0EC9EA38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59D8D-9735-4B6C-AA0C-8CDC7D344BF0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DFB99-F31A-483C-A86B-6610DBBBDA8A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BE4EE1-6E48-4B31-9E45-3825439F5C2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5AC2EE-C0EE-46FD-B852-1FE3BCD6249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186A2-6058-4109-B65A-641253117D92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A2E777-61C2-4C76-88A7-79E242DAD864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3987D-3CB4-448F-ABFB-267B8CB29A39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57F5D2-0ABE-4581-9D2A-C0E5BD5C7A2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17A1E1-D8BC-42D2-B6E6-9BF6235226C2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FD4D9-3274-4EFF-AAE2-7DB71E639924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FEAFE-D89E-4A0D-BEFB-4AF86A3790CB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D64E64-D5BD-4D24-8996-38F5681EA6F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3BB44C-B554-4762-A567-7FFB23F7AE1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5" y="628650"/>
            <a:ext cx="8149167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5" y="628650"/>
            <a:ext cx="8149167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D8D39-91C7-47A1-A075-CE692C3759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7D538-C5E6-47A5-BCFF-B9ACE29101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D8D39-91C7-47A1-A075-CE692C3759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7D538-C5E6-47A5-BCFF-B9ACE29101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D8D39-91C7-47A1-A075-CE692C3759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7D538-C5E6-47A5-BCFF-B9ACE29101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D8D39-91C7-47A1-A075-CE692C3759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7D538-C5E6-47A5-BCFF-B9ACE29101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D8D39-91C7-47A1-A075-CE692C3759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7D538-C5E6-47A5-BCFF-B9ACE29101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D8D39-91C7-47A1-A075-CE692C3759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7D538-C5E6-47A5-BCFF-B9ACE29101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D8D39-91C7-47A1-A075-CE692C3759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7D538-C5E6-47A5-BCFF-B9ACE29101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0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9" Type="http://schemas.openxmlformats.org/officeDocument/2006/relationships/image" Target="../media/image7.jpeg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4D8D39-91C7-47A1-A075-CE692C3759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77D538-C5E6-47A5-BCFF-B9ACE291011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7037058-0793-4CF8-81C3-16D223DB985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43A00CB-B917-4A2C-9CF2-1CCE6389EA7B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5.xml"/><Relationship Id="rId7" Type="http://schemas.microsoft.com/office/2007/relationships/hdphoto" Target="../media/hdphoto1.wdp"/><Relationship Id="rId6" Type="http://schemas.openxmlformats.org/officeDocument/2006/relationships/image" Target="../media/image8.png"/><Relationship Id="rId5" Type="http://schemas.openxmlformats.org/officeDocument/2006/relationships/slide" Target="slide7.xml"/><Relationship Id="rId4" Type="http://schemas.openxmlformats.org/officeDocument/2006/relationships/slide" Target="slide1.xml"/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" Target="slide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28.jpe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5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5.xml"/><Relationship Id="rId4" Type="http://schemas.openxmlformats.org/officeDocument/2006/relationships/image" Target="../media/image47.png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5.xml"/><Relationship Id="rId5" Type="http://schemas.openxmlformats.org/officeDocument/2006/relationships/slide" Target="slide14.xml"/><Relationship Id="rId4" Type="http://schemas.openxmlformats.org/officeDocument/2006/relationships/slide" Target="slide18.xml"/><Relationship Id="rId3" Type="http://schemas.openxmlformats.org/officeDocument/2006/relationships/slide" Target="slide26.xml"/><Relationship Id="rId2" Type="http://schemas.openxmlformats.org/officeDocument/2006/relationships/slide" Target="slide1.xml"/><Relationship Id="rId1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4000" dirty="0" smtClean="0"/>
              <a:t>项目三 </a:t>
            </a:r>
            <a:r>
              <a:rPr lang="en-US" altLang="zh-CN" sz="4000" dirty="0" smtClean="0"/>
              <a:t>ABB </a:t>
            </a:r>
            <a:r>
              <a:rPr lang="en-US" altLang="zh-CN" sz="4000" dirty="0" err="1" smtClean="0"/>
              <a:t>RobotStudio</a:t>
            </a:r>
            <a:r>
              <a:rPr lang="zh-CN" altLang="en-US" sz="4000" dirty="0" smtClean="0"/>
              <a:t>离线编程与操作</a:t>
            </a:r>
            <a:endParaRPr lang="zh-CN" altLang="en-US" sz="40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三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实践操作</a:t>
            </a:r>
            <a:r>
              <a:rPr lang="en-US" altLang="zh-CN" dirty="0" smtClean="0"/>
              <a:t>-</a:t>
            </a:r>
            <a:r>
              <a:rPr lang="zh-CN" altLang="en-US" dirty="0" smtClean="0"/>
              <a:t>知识储备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 bwMode="auto">
          <a:xfrm>
            <a:off x="846160" y="1132765"/>
            <a:ext cx="375313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600" b="1" kern="0" dirty="0" smtClean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2600" b="1" kern="0" dirty="0" smtClean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</a:rPr>
              <a:t>）“仿真”选项卡</a:t>
            </a:r>
            <a:endParaRPr lang="zh-CN" altLang="en-US" sz="2600" b="1" kern="0" dirty="0" smtClean="0">
              <a:solidFill>
                <a:sysClr val="windowText" lastClr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9868" y="1619159"/>
            <a:ext cx="7410735" cy="1032412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704803" y="2801086"/>
            <a:ext cx="10663782" cy="8018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 smtClean="0"/>
              <a:t>“仿真”选项卡，包括碰撞检测、仿真配置、控制、监控、信号分析、录制短片等控件。</a:t>
            </a:r>
            <a:endParaRPr lang="zh-CN" altLang="en-US" sz="2000" dirty="0"/>
          </a:p>
        </p:txBody>
      </p:sp>
      <p:sp>
        <p:nvSpPr>
          <p:cNvPr id="7" name="文本框 6"/>
          <p:cNvSpPr txBox="1"/>
          <p:nvPr/>
        </p:nvSpPr>
        <p:spPr bwMode="auto">
          <a:xfrm>
            <a:off x="846160" y="3694467"/>
            <a:ext cx="545910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600" b="1" kern="0" dirty="0" smtClean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2600" b="1" kern="0" dirty="0" smtClean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</a:rPr>
              <a:t>）“控制器”选项卡</a:t>
            </a:r>
            <a:endParaRPr lang="zh-CN" altLang="en-US" sz="2600" b="1" kern="0" dirty="0" smtClean="0">
              <a:solidFill>
                <a:sysClr val="windowText" lastClr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9868" y="4278415"/>
            <a:ext cx="7410735" cy="1023386"/>
          </a:xfrm>
          <a:prstGeom prst="rect">
            <a:avLst/>
          </a:prstGeom>
        </p:spPr>
      </p:pic>
      <p:sp>
        <p:nvSpPr>
          <p:cNvPr id="9" name="圆角矩形 8"/>
          <p:cNvSpPr/>
          <p:nvPr/>
        </p:nvSpPr>
        <p:spPr>
          <a:xfrm>
            <a:off x="704803" y="5417192"/>
            <a:ext cx="10663782" cy="68024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 smtClean="0"/>
              <a:t>“控制器”选项卡包括控制器的添加、控制器工具、控制器的配置所需的控件。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三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实践操作</a:t>
            </a:r>
            <a:r>
              <a:rPr lang="en-US" altLang="zh-CN" dirty="0" smtClean="0"/>
              <a:t>-</a:t>
            </a:r>
            <a:r>
              <a:rPr lang="zh-CN" altLang="en-US" dirty="0" smtClean="0"/>
              <a:t>知识储备</a:t>
            </a:r>
            <a:endParaRPr lang="zh-CN" altLang="en-US" dirty="0"/>
          </a:p>
        </p:txBody>
      </p:sp>
      <p:sp>
        <p:nvSpPr>
          <p:cNvPr id="4" name="圆角矩形 3"/>
          <p:cNvSpPr/>
          <p:nvPr/>
        </p:nvSpPr>
        <p:spPr>
          <a:xfrm>
            <a:off x="1409276" y="2919089"/>
            <a:ext cx="9740945" cy="8067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/>
              <a:t>“RAPID”</a:t>
            </a:r>
            <a:r>
              <a:rPr lang="zh-CN" altLang="en-US" sz="2000" dirty="0" smtClean="0"/>
              <a:t>选项卡包括</a:t>
            </a:r>
            <a:r>
              <a:rPr lang="en-US" altLang="zh-CN" sz="2000" dirty="0" smtClean="0"/>
              <a:t>RAPID</a:t>
            </a:r>
            <a:r>
              <a:rPr lang="zh-CN" altLang="en-US" sz="2000" dirty="0" smtClean="0"/>
              <a:t>编辑器的功能、</a:t>
            </a:r>
            <a:r>
              <a:rPr lang="en-US" altLang="zh-CN" sz="2000" dirty="0" smtClean="0"/>
              <a:t>RAPID</a:t>
            </a:r>
            <a:r>
              <a:rPr lang="zh-CN" altLang="en-US" sz="2000" dirty="0" smtClean="0"/>
              <a:t>文件的管理和用于</a:t>
            </a:r>
            <a:r>
              <a:rPr lang="en-US" altLang="zh-CN" sz="2000" dirty="0" smtClean="0"/>
              <a:t>RAPID</a:t>
            </a:r>
            <a:r>
              <a:rPr lang="zh-CN" altLang="en-US" sz="2000" dirty="0" smtClean="0"/>
              <a:t>编程的控件。</a:t>
            </a:r>
            <a:endParaRPr lang="zh-CN" altLang="en-US" sz="2000" dirty="0"/>
          </a:p>
        </p:txBody>
      </p:sp>
      <p:sp>
        <p:nvSpPr>
          <p:cNvPr id="5" name="圆角矩形 4"/>
          <p:cNvSpPr/>
          <p:nvPr/>
        </p:nvSpPr>
        <p:spPr>
          <a:xfrm>
            <a:off x="1409276" y="5493989"/>
            <a:ext cx="9740945" cy="75220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 smtClean="0"/>
              <a:t>“Add-Ins”</a:t>
            </a:r>
            <a:r>
              <a:rPr lang="zh-CN" altLang="en-US" sz="2000" dirty="0" smtClean="0"/>
              <a:t>选项卡包括</a:t>
            </a:r>
            <a:r>
              <a:rPr lang="en-US" altLang="zh-CN" sz="2000" dirty="0" err="1" smtClean="0"/>
              <a:t>RobotApps</a:t>
            </a:r>
            <a:r>
              <a:rPr lang="zh-CN" altLang="en-US" sz="2000" dirty="0" smtClean="0"/>
              <a:t>社区、</a:t>
            </a:r>
            <a:r>
              <a:rPr lang="en-US" altLang="zh-CN" sz="2000" dirty="0" smtClean="0"/>
              <a:t>Robot-Ware</a:t>
            </a:r>
            <a:r>
              <a:rPr lang="zh-CN" altLang="en-US" sz="2000" dirty="0" smtClean="0"/>
              <a:t>的安装和迁移等控件。</a:t>
            </a:r>
            <a:endParaRPr lang="zh-CN" altLang="en-US" sz="2000" dirty="0"/>
          </a:p>
        </p:txBody>
      </p:sp>
      <p:sp>
        <p:nvSpPr>
          <p:cNvPr id="6" name="文本框 5"/>
          <p:cNvSpPr txBox="1"/>
          <p:nvPr/>
        </p:nvSpPr>
        <p:spPr bwMode="auto">
          <a:xfrm>
            <a:off x="750627" y="1173707"/>
            <a:ext cx="383502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600" b="1" kern="0" dirty="0" smtClean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2600" b="1" kern="0" dirty="0" smtClean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2600" b="1" kern="0" dirty="0" smtClean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</a:rPr>
              <a:t>“RAPID”</a:t>
            </a:r>
            <a:r>
              <a:rPr lang="zh-CN" altLang="en-US" sz="2600" b="1" kern="0" dirty="0" smtClean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</a:rPr>
              <a:t>选项卡</a:t>
            </a:r>
            <a:endParaRPr lang="zh-CN" altLang="en-US" sz="2600" b="1" kern="0" dirty="0" smtClean="0">
              <a:solidFill>
                <a:sysClr val="windowText" lastClr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0572" y="1666150"/>
            <a:ext cx="7958646" cy="1103478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 bwMode="auto">
          <a:xfrm>
            <a:off x="846161" y="3810405"/>
            <a:ext cx="3739487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600" b="1" kern="0" dirty="0" smtClean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2600" b="1" kern="0" dirty="0" smtClean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2600" b="1" kern="0" dirty="0" smtClean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</a:rPr>
              <a:t>“Add-Ins”</a:t>
            </a:r>
            <a:r>
              <a:rPr lang="zh-CN" altLang="en-US" sz="2600" b="1" kern="0" dirty="0" smtClean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</a:rPr>
              <a:t>选项卡</a:t>
            </a:r>
            <a:endParaRPr lang="zh-CN" altLang="en-US" sz="2600" b="1" kern="0" dirty="0" smtClean="0">
              <a:solidFill>
                <a:sysClr val="windowText" lastClr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0572" y="4245642"/>
            <a:ext cx="7958646" cy="11024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三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047435" y="357700"/>
            <a:ext cx="8544949" cy="864096"/>
          </a:xfrm>
        </p:spPr>
        <p:txBody>
          <a:bodyPr/>
          <a:lstStyle/>
          <a:p>
            <a:r>
              <a:rPr lang="zh-CN" altLang="en-US" dirty="0"/>
              <a:t>实践操作</a:t>
            </a:r>
            <a:r>
              <a:rPr lang="en-US" altLang="zh-CN" dirty="0"/>
              <a:t>-</a:t>
            </a:r>
            <a:r>
              <a:rPr lang="zh-CN" altLang="en-US" dirty="0"/>
              <a:t>知识储备</a:t>
            </a:r>
            <a:endParaRPr lang="zh-CN" altLang="en-US" dirty="0"/>
          </a:p>
          <a:p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127206" y="1902690"/>
          <a:ext cx="9559635" cy="32911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86545"/>
                <a:gridCol w="3186545"/>
                <a:gridCol w="3186545"/>
              </a:tblGrid>
              <a:tr h="460741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目的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使用键盘</a:t>
                      </a:r>
                      <a:r>
                        <a:rPr lang="en-US" altLang="zh-CN" dirty="0" smtClean="0"/>
                        <a:t>/</a:t>
                      </a:r>
                      <a:r>
                        <a:rPr lang="zh-CN" altLang="en-US" dirty="0" smtClean="0"/>
                        <a:t>鼠标组合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说明</a:t>
                      </a:r>
                      <a:endParaRPr lang="zh-CN" altLang="en-US" dirty="0"/>
                    </a:p>
                  </a:txBody>
                  <a:tcPr/>
                </a:tc>
              </a:tr>
              <a:tr h="407324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选择项目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鼠标左键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dirty="0" smtClean="0"/>
                        <a:t> 单击需要选择的项目即可</a:t>
                      </a:r>
                      <a:endParaRPr lang="zh-CN" altLang="en-US" dirty="0"/>
                    </a:p>
                  </a:txBody>
                  <a:tcPr/>
                </a:tc>
              </a:tr>
              <a:tr h="665018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旋转工作站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err="1" smtClean="0"/>
                        <a:t>Ctrl+Shift</a:t>
                      </a:r>
                      <a:r>
                        <a:rPr lang="en-US" altLang="zh-CN" dirty="0" smtClean="0"/>
                        <a:t>+</a:t>
                      </a:r>
                      <a:r>
                        <a:rPr lang="zh-CN" altLang="en-US" dirty="0" smtClean="0"/>
                        <a:t>鼠标左键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dirty="0" smtClean="0"/>
                        <a:t>按住</a:t>
                      </a:r>
                      <a:r>
                        <a:rPr lang="en-US" altLang="zh-CN" dirty="0" err="1" smtClean="0"/>
                        <a:t>Ctrl+Shift</a:t>
                      </a:r>
                      <a:r>
                        <a:rPr lang="en-US" altLang="zh-CN" dirty="0" smtClean="0"/>
                        <a:t>+</a:t>
                      </a:r>
                      <a:r>
                        <a:rPr lang="zh-CN" altLang="en-US" dirty="0" smtClean="0"/>
                        <a:t>鼠标左键，拖动鼠标对工作站进行旋转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843619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平移工作站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Ctrl+</a:t>
                      </a:r>
                      <a:r>
                        <a:rPr lang="zh-CN" altLang="en-US" dirty="0" smtClean="0"/>
                        <a:t>鼠标左键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dirty="0" smtClean="0"/>
                        <a:t>按住</a:t>
                      </a:r>
                      <a:r>
                        <a:rPr lang="en-US" altLang="zh-CN" dirty="0" smtClean="0"/>
                        <a:t>Ctrl+</a:t>
                      </a:r>
                      <a:r>
                        <a:rPr lang="zh-CN" altLang="en-US" dirty="0" smtClean="0"/>
                        <a:t>鼠标左键的同时，拖动鼠标对工作站进行平移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886875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缩放工作站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Ctrl+</a:t>
                      </a:r>
                      <a:r>
                        <a:rPr lang="zh-CN" altLang="en-US" dirty="0" smtClean="0"/>
                        <a:t>鼠标右键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dirty="0" smtClean="0"/>
                        <a:t>按住</a:t>
                      </a:r>
                      <a:r>
                        <a:rPr lang="en-US" altLang="zh-CN" dirty="0" smtClean="0"/>
                        <a:t>Ctrl+</a:t>
                      </a:r>
                      <a:r>
                        <a:rPr lang="zh-CN" altLang="en-US" dirty="0" smtClean="0"/>
                        <a:t>鼠标右键的同时，将鼠标拖至左侧（右侧）可以缩小（放大）</a:t>
                      </a:r>
                      <a:endParaRPr lang="zh-CN" altLang="en-US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 bwMode="auto">
          <a:xfrm>
            <a:off x="773084" y="1221796"/>
            <a:ext cx="1778923" cy="507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600" b="1" kern="0" dirty="0" smtClean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2600" b="1" kern="0" dirty="0" smtClean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</a:rPr>
              <a:t>基本操作</a:t>
            </a:r>
            <a:endParaRPr lang="zh-CN" altLang="en-US" sz="2600" b="1" kern="0" dirty="0" smtClean="0">
              <a:solidFill>
                <a:sysClr val="windowText" lastClr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三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实践操作</a:t>
            </a:r>
            <a:r>
              <a:rPr lang="en-US" altLang="zh-CN" dirty="0" smtClean="0"/>
              <a:t>-</a:t>
            </a:r>
            <a:r>
              <a:rPr lang="zh-CN" altLang="en-US" dirty="0" smtClean="0"/>
              <a:t>知识储备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210335" y="1911098"/>
          <a:ext cx="4202914" cy="35753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7394"/>
                <a:gridCol w="2115520"/>
              </a:tblGrid>
              <a:tr h="595884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操作</a:t>
                      </a:r>
                      <a:endParaRPr lang="zh-CN" altLang="en-US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快捷键</a:t>
                      </a:r>
                      <a:endParaRPr lang="zh-CN" altLang="en-US" dirty="0"/>
                    </a:p>
                  </a:txBody>
                  <a:tcPr anchor="ctr" anchorCtr="1"/>
                </a:tc>
              </a:tr>
              <a:tr h="595884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打开帮助文档</a:t>
                      </a:r>
                      <a:endParaRPr lang="zh-CN" altLang="en-US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F1</a:t>
                      </a:r>
                      <a:endParaRPr lang="zh-CN" altLang="en-US" dirty="0"/>
                    </a:p>
                  </a:txBody>
                  <a:tcPr anchor="ctr" anchorCtr="1"/>
                </a:tc>
              </a:tr>
              <a:tr h="59588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 smtClean="0"/>
                        <a:t>打开工作站</a:t>
                      </a:r>
                      <a:endParaRPr lang="zh-CN" altLang="en-US" dirty="0" smtClean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CN" dirty="0" err="1" smtClean="0"/>
                        <a:t>Ctrl+O</a:t>
                      </a:r>
                      <a:endParaRPr lang="zh-CN" altLang="en-US" dirty="0"/>
                    </a:p>
                  </a:txBody>
                  <a:tcPr anchor="ctr" anchorCtr="1"/>
                </a:tc>
              </a:tr>
              <a:tr h="595884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保存工作站</a:t>
                      </a:r>
                      <a:endParaRPr lang="zh-CN" altLang="en-US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CN" dirty="0" err="1" smtClean="0"/>
                        <a:t>Ctrl+S</a:t>
                      </a:r>
                      <a:endParaRPr lang="zh-CN" altLang="en-US" dirty="0"/>
                    </a:p>
                  </a:txBody>
                  <a:tcPr anchor="ctr" anchorCtr="1"/>
                </a:tc>
              </a:tr>
              <a:tr h="595884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创建工作站</a:t>
                      </a:r>
                      <a:endParaRPr lang="zh-CN" altLang="en-US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CN" dirty="0" err="1" smtClean="0"/>
                        <a:t>Ctrl+N</a:t>
                      </a:r>
                      <a:endParaRPr lang="zh-CN" altLang="en-US" dirty="0"/>
                    </a:p>
                  </a:txBody>
                  <a:tcPr anchor="ctr" anchorCtr="1"/>
                </a:tc>
              </a:tr>
              <a:tr h="595884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添加工作站系统</a:t>
                      </a:r>
                      <a:endParaRPr lang="zh-CN" altLang="en-US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F4</a:t>
                      </a:r>
                      <a:endParaRPr lang="zh-CN" altLang="en-US" dirty="0"/>
                    </a:p>
                  </a:txBody>
                  <a:tcPr anchor="ctr" anchorCtr="1"/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6199632" y="1911096"/>
          <a:ext cx="4617720" cy="35844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8860"/>
                <a:gridCol w="2308860"/>
              </a:tblGrid>
              <a:tr h="597408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操作</a:t>
                      </a:r>
                      <a:endParaRPr lang="zh-CN" altLang="en-US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快捷键</a:t>
                      </a:r>
                      <a:endParaRPr lang="zh-CN" altLang="en-US" dirty="0"/>
                    </a:p>
                  </a:txBody>
                  <a:tcPr anchor="ctr" anchorCtr="1"/>
                </a:tc>
              </a:tr>
              <a:tr h="597408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导入模型库</a:t>
                      </a:r>
                      <a:endParaRPr lang="zh-CN" altLang="en-US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CN" dirty="0" err="1" smtClean="0"/>
                        <a:t>Ctrl+J</a:t>
                      </a:r>
                      <a:endParaRPr lang="zh-CN" altLang="en-US" dirty="0"/>
                    </a:p>
                  </a:txBody>
                  <a:tcPr anchor="ctr" anchorCtr="1"/>
                </a:tc>
              </a:tr>
              <a:tr h="597408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导入几何体</a:t>
                      </a:r>
                      <a:endParaRPr lang="zh-CN" altLang="en-US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CN" dirty="0" err="1" smtClean="0"/>
                        <a:t>Ctrl+G</a:t>
                      </a:r>
                      <a:endParaRPr lang="zh-CN" altLang="en-US" dirty="0"/>
                    </a:p>
                  </a:txBody>
                  <a:tcPr anchor="ctr" anchorCtr="1"/>
                </a:tc>
              </a:tr>
              <a:tr h="597408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激活菜单栏</a:t>
                      </a:r>
                      <a:endParaRPr lang="zh-CN" altLang="en-US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F10</a:t>
                      </a:r>
                      <a:endParaRPr lang="zh-CN" altLang="en-US" dirty="0"/>
                    </a:p>
                  </a:txBody>
                  <a:tcPr anchor="ctr" anchorCtr="1"/>
                </a:tc>
              </a:tr>
              <a:tr h="597408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打开虚拟示教器</a:t>
                      </a:r>
                      <a:endParaRPr lang="zh-CN" altLang="en-US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Ctrl+F5</a:t>
                      </a:r>
                      <a:endParaRPr lang="zh-CN" altLang="en-US" dirty="0"/>
                    </a:p>
                  </a:txBody>
                  <a:tcPr anchor="ctr" anchorCtr="1"/>
                </a:tc>
              </a:tr>
              <a:tr h="597408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屏幕截图</a:t>
                      </a:r>
                      <a:endParaRPr lang="zh-CN" altLang="en-US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CN" dirty="0" err="1" smtClean="0"/>
                        <a:t>Ctrl+B</a:t>
                      </a:r>
                      <a:endParaRPr lang="zh-CN" altLang="en-US" dirty="0"/>
                    </a:p>
                  </a:txBody>
                  <a:tcPr anchor="ctr" anchorCtr="1"/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 bwMode="auto">
          <a:xfrm>
            <a:off x="868680" y="1280160"/>
            <a:ext cx="2414016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600" b="1" kern="0" dirty="0" smtClean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</a:rPr>
              <a:t>常用快捷键</a:t>
            </a:r>
            <a:endParaRPr lang="zh-CN" altLang="en-US" sz="2600" b="1" kern="0" dirty="0" smtClean="0">
              <a:solidFill>
                <a:sysClr val="windowText" lastClr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三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实践操作</a:t>
            </a:r>
            <a:r>
              <a:rPr lang="en-US" altLang="zh-CN" dirty="0" smtClean="0"/>
              <a:t>-</a:t>
            </a:r>
            <a:r>
              <a:rPr lang="zh-CN" altLang="en-US" dirty="0" smtClean="0"/>
              <a:t>建立仿真工作站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382" y="2552536"/>
            <a:ext cx="6197108" cy="368448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 bwMode="auto">
          <a:xfrm>
            <a:off x="7014949" y="2416060"/>
            <a:ext cx="4569123" cy="2660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altLang="zh-CN" sz="2600" kern="0" dirty="0" smtClean="0">
                <a:solidFill>
                  <a:sysClr val="windowText" lastClr="000000"/>
                </a:solidFill>
                <a:latin typeface="+mn-ea"/>
              </a:rPr>
              <a:t>1</a:t>
            </a:r>
            <a:r>
              <a:rPr lang="zh-CN" altLang="en-US" sz="2600" kern="0" dirty="0" smtClean="0">
                <a:solidFill>
                  <a:sysClr val="windowText" lastClr="000000"/>
                </a:solidFill>
                <a:latin typeface="+mn-ea"/>
              </a:rPr>
              <a:t>）进入</a:t>
            </a:r>
            <a:r>
              <a:rPr lang="en-US" altLang="zh-CN" sz="2600" kern="0" dirty="0" err="1">
                <a:solidFill>
                  <a:sysClr val="windowText" lastClr="000000"/>
                </a:solidFill>
                <a:latin typeface="+mn-ea"/>
              </a:rPr>
              <a:t>RobotStudio</a:t>
            </a:r>
            <a:r>
              <a:rPr lang="zh-CN" altLang="en-US" sz="2600" kern="0" dirty="0">
                <a:solidFill>
                  <a:sysClr val="windowText" lastClr="000000"/>
                </a:solidFill>
                <a:latin typeface="+mn-ea"/>
              </a:rPr>
              <a:t>后，在“文件”选项卡下选择</a:t>
            </a:r>
            <a:r>
              <a:rPr lang="zh-CN" altLang="en-US" sz="2600" kern="0" dirty="0" smtClean="0">
                <a:solidFill>
                  <a:sysClr val="windowText" lastClr="000000"/>
                </a:solidFill>
                <a:latin typeface="+mn-ea"/>
              </a:rPr>
              <a:t>“新建”。</a:t>
            </a:r>
            <a:endParaRPr lang="en-US" altLang="zh-CN" sz="2600" kern="0" dirty="0" smtClean="0">
              <a:solidFill>
                <a:sysClr val="windowText" lastClr="000000"/>
              </a:solidFill>
              <a:latin typeface="+mn-ea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altLang="zh-CN" sz="2600" kern="0" dirty="0" smtClean="0">
                <a:solidFill>
                  <a:sysClr val="windowText" lastClr="000000"/>
                </a:solidFill>
                <a:latin typeface="+mn-ea"/>
              </a:rPr>
              <a:t>2</a:t>
            </a:r>
            <a:r>
              <a:rPr lang="zh-CN" altLang="en-US" sz="2600" kern="0" dirty="0" smtClean="0">
                <a:solidFill>
                  <a:sysClr val="windowText" lastClr="000000"/>
                </a:solidFill>
                <a:latin typeface="+mn-ea"/>
              </a:rPr>
              <a:t>）选择</a:t>
            </a:r>
            <a:r>
              <a:rPr lang="zh-CN" altLang="en-US" sz="2600" kern="0" dirty="0">
                <a:solidFill>
                  <a:sysClr val="windowText" lastClr="000000"/>
                </a:solidFill>
                <a:latin typeface="+mn-ea"/>
              </a:rPr>
              <a:t>“空工作站”后单击“创建”，创建一个新的空工作站。</a:t>
            </a:r>
            <a:endParaRPr lang="zh-CN" altLang="en-US" sz="2600" kern="0" dirty="0" smtClean="0">
              <a:solidFill>
                <a:sysClr val="windowText" lastClr="000000"/>
              </a:solidFill>
              <a:latin typeface="+mn-ea"/>
            </a:endParaRPr>
          </a:p>
        </p:txBody>
      </p:sp>
      <p:sp>
        <p:nvSpPr>
          <p:cNvPr id="6" name="文本框 5"/>
          <p:cNvSpPr txBox="1"/>
          <p:nvPr/>
        </p:nvSpPr>
        <p:spPr bwMode="auto">
          <a:xfrm>
            <a:off x="527382" y="1877857"/>
            <a:ext cx="259307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600" b="1" kern="0" dirty="0" smtClean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2600" b="1" kern="0" dirty="0" smtClean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</a:rPr>
              <a:t>创建工作站</a:t>
            </a:r>
            <a:endParaRPr lang="zh-CN" altLang="en-US" sz="2600" b="1" kern="0" dirty="0" smtClean="0">
              <a:solidFill>
                <a:sysClr val="windowText" lastClr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五边形 6"/>
          <p:cNvSpPr/>
          <p:nvPr/>
        </p:nvSpPr>
        <p:spPr>
          <a:xfrm>
            <a:off x="2602395" y="1232326"/>
            <a:ext cx="873456" cy="42308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prstClr val="white"/>
                </a:solidFill>
              </a:rPr>
              <a:t>（二）</a:t>
            </a:r>
            <a:endParaRPr lang="zh-CN" altLang="en-US" sz="2000" dirty="0">
              <a:solidFill>
                <a:prstClr val="white"/>
              </a:solidFill>
            </a:endParaRPr>
          </a:p>
        </p:txBody>
      </p:sp>
      <p:sp>
        <p:nvSpPr>
          <p:cNvPr id="8" name="文本框 7"/>
          <p:cNvSpPr txBox="1"/>
          <p:nvPr/>
        </p:nvSpPr>
        <p:spPr bwMode="auto">
          <a:xfrm>
            <a:off x="3625936" y="1059146"/>
            <a:ext cx="452229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4400" b="1" kern="0" dirty="0" smtClean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</a:rPr>
              <a:t>建立仿真工作站</a:t>
            </a:r>
            <a:endParaRPr lang="zh-CN" altLang="en-US" sz="4400" b="1" kern="0" dirty="0" smtClean="0">
              <a:solidFill>
                <a:sysClr val="windowText" lastClr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三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006611" y="362293"/>
            <a:ext cx="8544949" cy="864096"/>
          </a:xfrm>
        </p:spPr>
        <p:txBody>
          <a:bodyPr/>
          <a:lstStyle/>
          <a:p>
            <a:r>
              <a:rPr lang="zh-CN" altLang="en-US" dirty="0"/>
              <a:t>实践操作</a:t>
            </a:r>
            <a:r>
              <a:rPr lang="en-US" altLang="zh-CN" dirty="0"/>
              <a:t>-</a:t>
            </a:r>
            <a:r>
              <a:rPr lang="zh-CN" altLang="en-US" dirty="0"/>
              <a:t>建立仿真工作站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 bwMode="auto">
          <a:xfrm>
            <a:off x="764275" y="1248290"/>
            <a:ext cx="2105858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600" b="1" kern="0" dirty="0" smtClean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2600" b="1" kern="0" dirty="0" smtClean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</a:rPr>
              <a:t>导入机器人</a:t>
            </a:r>
            <a:endParaRPr lang="zh-CN" altLang="en-US" sz="2600" b="1" kern="0" dirty="0" smtClean="0">
              <a:solidFill>
                <a:sysClr val="windowText" lastClr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9496" y="2212730"/>
            <a:ext cx="3559674" cy="220914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757" y="1980266"/>
            <a:ext cx="3214717" cy="297432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 bwMode="auto">
          <a:xfrm>
            <a:off x="873457" y="5118581"/>
            <a:ext cx="4722125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altLang="zh-CN" sz="2600" kern="0" dirty="0" smtClean="0">
                <a:solidFill>
                  <a:sysClr val="windowText" lastClr="000000"/>
                </a:solidFill>
                <a:latin typeface="+mn-ea"/>
              </a:rPr>
              <a:t>1</a:t>
            </a:r>
            <a:r>
              <a:rPr lang="zh-CN" altLang="en-US" sz="2600" kern="0" dirty="0" smtClean="0">
                <a:solidFill>
                  <a:sysClr val="windowText" lastClr="000000"/>
                </a:solidFill>
                <a:latin typeface="+mn-ea"/>
              </a:rPr>
              <a:t>）在</a:t>
            </a:r>
            <a:r>
              <a:rPr lang="zh-CN" altLang="en-US" sz="2600" kern="0" dirty="0">
                <a:solidFill>
                  <a:sysClr val="windowText" lastClr="000000"/>
                </a:solidFill>
                <a:latin typeface="+mn-ea"/>
              </a:rPr>
              <a:t>“基本”选项卡下打开“</a:t>
            </a:r>
            <a:r>
              <a:rPr lang="en-US" altLang="zh-CN" sz="2600" kern="0" dirty="0">
                <a:solidFill>
                  <a:sysClr val="windowText" lastClr="000000"/>
                </a:solidFill>
                <a:latin typeface="+mn-ea"/>
              </a:rPr>
              <a:t>ABB</a:t>
            </a:r>
            <a:r>
              <a:rPr lang="zh-CN" altLang="en-US" sz="2600" kern="0" dirty="0">
                <a:solidFill>
                  <a:sysClr val="windowText" lastClr="000000"/>
                </a:solidFill>
                <a:latin typeface="+mn-ea"/>
              </a:rPr>
              <a:t>模型库”，选择机器人</a:t>
            </a:r>
            <a:r>
              <a:rPr lang="zh-CN" altLang="en-US" sz="2600" kern="0" dirty="0" smtClean="0">
                <a:solidFill>
                  <a:sysClr val="windowText" lastClr="000000"/>
                </a:solidFill>
                <a:latin typeface="+mn-ea"/>
              </a:rPr>
              <a:t>型号。</a:t>
            </a:r>
            <a:endParaRPr lang="zh-CN" altLang="en-US" sz="2600" kern="0" dirty="0" smtClean="0">
              <a:solidFill>
                <a:sysClr val="windowText" lastClr="000000"/>
              </a:solidFill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 bwMode="auto">
          <a:xfrm>
            <a:off x="6222862" y="5118581"/>
            <a:ext cx="4612943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altLang="zh-CN" sz="2600" kern="0" dirty="0" smtClean="0">
                <a:solidFill>
                  <a:sysClr val="windowText" lastClr="000000"/>
                </a:solidFill>
                <a:latin typeface="+mn-ea"/>
              </a:rPr>
              <a:t>2</a:t>
            </a:r>
            <a:r>
              <a:rPr lang="zh-CN" altLang="en-US" sz="2600" kern="0" dirty="0" smtClean="0">
                <a:solidFill>
                  <a:sysClr val="windowText" lastClr="000000"/>
                </a:solidFill>
                <a:latin typeface="+mn-ea"/>
              </a:rPr>
              <a:t>）按照</a:t>
            </a:r>
            <a:r>
              <a:rPr lang="zh-CN" altLang="en-US" sz="2600" kern="0" dirty="0">
                <a:solidFill>
                  <a:sysClr val="windowText" lastClr="000000"/>
                </a:solidFill>
                <a:latin typeface="+mn-ea"/>
              </a:rPr>
              <a:t>实际需要选择具体机器人版本，单击“确定”完成机器人的导入。</a:t>
            </a:r>
            <a:endParaRPr lang="zh-CN" altLang="en-US" sz="2600" kern="0" dirty="0" smtClean="0">
              <a:solidFill>
                <a:sysClr val="windowText" lastClr="000000"/>
              </a:solidFill>
              <a:latin typeface="+mn-ea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5936776" y="1816276"/>
            <a:ext cx="0" cy="44616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三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实践操作</a:t>
            </a:r>
            <a:r>
              <a:rPr lang="en-US" altLang="zh-CN" dirty="0" smtClean="0"/>
              <a:t>-</a:t>
            </a:r>
            <a:r>
              <a:rPr lang="zh-CN" altLang="en-US" dirty="0" smtClean="0"/>
              <a:t>建立仿真工作站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217" y="1951630"/>
            <a:ext cx="4599240" cy="4114646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 bwMode="auto">
          <a:xfrm>
            <a:off x="5732060" y="2210937"/>
            <a:ext cx="5852012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zh-CN" altLang="en-US" sz="2600" kern="0" dirty="0">
                <a:solidFill>
                  <a:sysClr val="windowText" lastClr="000000"/>
                </a:solidFill>
                <a:latin typeface="+mn-ea"/>
              </a:rPr>
              <a:t>在“基本”选项卡下，打开“导入模型库”，在“设备”和“用户库”中选择需要的工具</a:t>
            </a:r>
            <a:r>
              <a:rPr lang="zh-CN" altLang="en-US" sz="2600" kern="0" dirty="0" smtClean="0">
                <a:solidFill>
                  <a:sysClr val="windowText" lastClr="000000"/>
                </a:solidFill>
                <a:latin typeface="+mn-ea"/>
              </a:rPr>
              <a:t>。</a:t>
            </a:r>
            <a:endParaRPr lang="en-US" altLang="zh-CN" sz="2600" kern="0" dirty="0" smtClean="0">
              <a:solidFill>
                <a:sysClr val="windowText" lastClr="000000"/>
              </a:solidFill>
              <a:latin typeface="+mn-ea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endParaRPr lang="en-US" altLang="zh-CN" sz="800" kern="0" dirty="0" smtClean="0">
              <a:solidFill>
                <a:sysClr val="windowText" lastClr="000000"/>
              </a:solidFill>
              <a:latin typeface="+mn-ea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zh-CN" altLang="en-US" sz="2600" kern="0" dirty="0" smtClean="0">
                <a:solidFill>
                  <a:sysClr val="windowText" lastClr="000000"/>
                </a:solidFill>
                <a:latin typeface="+mn-ea"/>
              </a:rPr>
              <a:t>“设备”</a:t>
            </a:r>
            <a:r>
              <a:rPr lang="zh-CN" altLang="en-US" sz="2600" kern="0" dirty="0">
                <a:solidFill>
                  <a:sysClr val="windowText" lastClr="000000"/>
                </a:solidFill>
                <a:latin typeface="+mn-ea"/>
              </a:rPr>
              <a:t>中的工具为</a:t>
            </a:r>
            <a:r>
              <a:rPr lang="en-US" altLang="zh-CN" sz="2600" kern="0" dirty="0">
                <a:solidFill>
                  <a:sysClr val="windowText" lastClr="000000"/>
                </a:solidFill>
                <a:latin typeface="+mn-ea"/>
              </a:rPr>
              <a:t>ABB </a:t>
            </a:r>
            <a:r>
              <a:rPr lang="en-US" altLang="zh-CN" sz="2600" kern="0" dirty="0" err="1">
                <a:solidFill>
                  <a:sysClr val="windowText" lastClr="000000"/>
                </a:solidFill>
                <a:latin typeface="+mn-ea"/>
              </a:rPr>
              <a:t>RobotStudio</a:t>
            </a:r>
            <a:r>
              <a:rPr lang="zh-CN" altLang="en-US" sz="2600" kern="0" dirty="0">
                <a:solidFill>
                  <a:sysClr val="windowText" lastClr="000000"/>
                </a:solidFill>
                <a:latin typeface="+mn-ea"/>
              </a:rPr>
              <a:t>中自带工具，“用户库”中为用户按照需要自行导入的工具。此处选择加载“设备”中的“</a:t>
            </a:r>
            <a:r>
              <a:rPr lang="en-US" altLang="zh-CN" sz="2600" kern="0" dirty="0">
                <a:solidFill>
                  <a:sysClr val="windowText" lastClr="000000"/>
                </a:solidFill>
                <a:latin typeface="+mn-ea"/>
              </a:rPr>
              <a:t>Pen”</a:t>
            </a:r>
            <a:r>
              <a:rPr lang="zh-CN" altLang="en-US" sz="2600" kern="0" dirty="0">
                <a:solidFill>
                  <a:sysClr val="windowText" lastClr="000000"/>
                </a:solidFill>
                <a:latin typeface="+mn-ea"/>
              </a:rPr>
              <a:t>。</a:t>
            </a:r>
            <a:endParaRPr lang="zh-CN" altLang="en-US" sz="2600" kern="0" dirty="0" smtClean="0">
              <a:solidFill>
                <a:sysClr val="windowText" lastClr="000000"/>
              </a:solidFill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 bwMode="auto">
          <a:xfrm>
            <a:off x="745802" y="1216893"/>
            <a:ext cx="3316406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600" b="1" kern="0" dirty="0" smtClean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2600" b="1" kern="0" dirty="0" smtClean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</a:rPr>
              <a:t>安装机器人工具</a:t>
            </a:r>
            <a:endParaRPr lang="zh-CN" altLang="en-US" sz="2600" b="1" kern="0" dirty="0" smtClean="0">
              <a:solidFill>
                <a:sysClr val="windowText" lastClr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三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实践操作</a:t>
            </a:r>
            <a:r>
              <a:rPr lang="en-US" altLang="zh-CN" dirty="0" smtClean="0"/>
              <a:t>-</a:t>
            </a:r>
            <a:r>
              <a:rPr lang="zh-CN" altLang="en-US" dirty="0" smtClean="0"/>
              <a:t>建立仿真工作站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 bwMode="auto">
          <a:xfrm>
            <a:off x="527382" y="5500049"/>
            <a:ext cx="1069107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zh-CN" altLang="en-US" sz="2400" kern="0" dirty="0" smtClean="0">
                <a:solidFill>
                  <a:sysClr val="windowText" lastClr="000000"/>
                </a:solidFill>
                <a:latin typeface="+mn-ea"/>
              </a:rPr>
              <a:t>选择</a:t>
            </a:r>
            <a:r>
              <a:rPr lang="zh-CN" altLang="en-US" sz="2400" kern="0" dirty="0">
                <a:solidFill>
                  <a:sysClr val="windowText" lastClr="000000"/>
                </a:solidFill>
                <a:latin typeface="+mn-ea"/>
              </a:rPr>
              <a:t>“</a:t>
            </a:r>
            <a:r>
              <a:rPr lang="en-US" altLang="zh-CN" sz="2400" kern="0" dirty="0">
                <a:solidFill>
                  <a:sysClr val="windowText" lastClr="000000"/>
                </a:solidFill>
                <a:latin typeface="+mn-ea"/>
              </a:rPr>
              <a:t>Pen”</a:t>
            </a:r>
            <a:r>
              <a:rPr lang="zh-CN" altLang="en-US" sz="2400" kern="0" dirty="0">
                <a:solidFill>
                  <a:sysClr val="windowText" lastClr="000000"/>
                </a:solidFill>
                <a:latin typeface="+mn-ea"/>
              </a:rPr>
              <a:t>后按住鼠标左键，将“</a:t>
            </a:r>
            <a:r>
              <a:rPr lang="en-US" altLang="zh-CN" sz="2400" kern="0" dirty="0">
                <a:solidFill>
                  <a:sysClr val="windowText" lastClr="000000"/>
                </a:solidFill>
                <a:latin typeface="+mn-ea"/>
              </a:rPr>
              <a:t>Pen”</a:t>
            </a:r>
            <a:r>
              <a:rPr lang="zh-CN" altLang="en-US" sz="2400" kern="0" dirty="0">
                <a:solidFill>
                  <a:sysClr val="windowText" lastClr="000000"/>
                </a:solidFill>
                <a:latin typeface="+mn-ea"/>
              </a:rPr>
              <a:t>拖到“</a:t>
            </a:r>
            <a:r>
              <a:rPr lang="en-US" altLang="zh-CN" sz="2400" kern="0" dirty="0">
                <a:solidFill>
                  <a:sysClr val="windowText" lastClr="000000"/>
                </a:solidFill>
                <a:latin typeface="+mn-ea"/>
              </a:rPr>
              <a:t>IRB120_3_58_01”</a:t>
            </a:r>
            <a:r>
              <a:rPr lang="zh-CN" altLang="en-US" sz="2400" kern="0" dirty="0">
                <a:solidFill>
                  <a:sysClr val="windowText" lastClr="000000"/>
                </a:solidFill>
                <a:latin typeface="+mn-ea"/>
              </a:rPr>
              <a:t>后松开鼠标，在“更新位置”窗口中选择“是”，完成机器人工具的安装。</a:t>
            </a:r>
            <a:endParaRPr lang="zh-CN" altLang="en-US" sz="2400" kern="0" dirty="0" smtClean="0">
              <a:solidFill>
                <a:sysClr val="windowText" lastClr="000000"/>
              </a:solidFill>
              <a:latin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467" y="2026730"/>
            <a:ext cx="3785311" cy="226847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851" y="1100765"/>
            <a:ext cx="3458705" cy="181506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7012" y="3564948"/>
            <a:ext cx="3434544" cy="1968198"/>
          </a:xfrm>
          <a:prstGeom prst="rect">
            <a:avLst/>
          </a:prstGeom>
        </p:spPr>
      </p:pic>
      <p:sp>
        <p:nvSpPr>
          <p:cNvPr id="15" name="右箭头 14"/>
          <p:cNvSpPr/>
          <p:nvPr/>
        </p:nvSpPr>
        <p:spPr>
          <a:xfrm rot="19917187">
            <a:off x="5209170" y="2488908"/>
            <a:ext cx="996286" cy="2047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  <p:sp>
        <p:nvSpPr>
          <p:cNvPr id="16" name="右箭头 15"/>
          <p:cNvSpPr/>
          <p:nvPr/>
        </p:nvSpPr>
        <p:spPr>
          <a:xfrm rot="5400000">
            <a:off x="8021991" y="3141962"/>
            <a:ext cx="491319" cy="19685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三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实践操作</a:t>
            </a:r>
            <a:r>
              <a:rPr lang="en-US" altLang="zh-CN" dirty="0" smtClean="0"/>
              <a:t>-</a:t>
            </a:r>
            <a:r>
              <a:rPr lang="zh-CN" altLang="zh-CN" dirty="0"/>
              <a:t>机器人工作站建模</a:t>
            </a:r>
            <a:endParaRPr lang="zh-CN" altLang="en-US" dirty="0"/>
          </a:p>
        </p:txBody>
      </p:sp>
      <p:sp>
        <p:nvSpPr>
          <p:cNvPr id="7" name="五边形 6"/>
          <p:cNvSpPr/>
          <p:nvPr/>
        </p:nvSpPr>
        <p:spPr>
          <a:xfrm>
            <a:off x="2810661" y="1399378"/>
            <a:ext cx="873456" cy="42308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prstClr val="white"/>
                </a:solidFill>
              </a:rPr>
              <a:t>（三）</a:t>
            </a:r>
            <a:endParaRPr lang="zh-CN" altLang="en-US" sz="2000" dirty="0">
              <a:solidFill>
                <a:prstClr val="white"/>
              </a:solidFill>
            </a:endParaRPr>
          </a:p>
        </p:txBody>
      </p:sp>
      <p:sp>
        <p:nvSpPr>
          <p:cNvPr id="8" name="文本框 7"/>
          <p:cNvSpPr txBox="1"/>
          <p:nvPr/>
        </p:nvSpPr>
        <p:spPr bwMode="auto">
          <a:xfrm>
            <a:off x="3855103" y="1226198"/>
            <a:ext cx="528889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4400" b="1" kern="0" dirty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</a:rPr>
              <a:t>机器人工作站建模</a:t>
            </a:r>
            <a:endParaRPr lang="zh-CN" altLang="en-US" sz="4400" b="1" kern="0" dirty="0" smtClean="0">
              <a:solidFill>
                <a:sysClr val="windowText" lastClr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 bwMode="auto">
          <a:xfrm>
            <a:off x="750626" y="2062571"/>
            <a:ext cx="10683319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kern="100" dirty="0">
                <a:cs typeface="Times New Roman" panose="02020603050405020304" pitchFamily="18" charset="0"/>
              </a:rPr>
              <a:t>使用</a:t>
            </a:r>
            <a:r>
              <a:rPr lang="en-US" altLang="zh-CN" sz="2800" kern="100" dirty="0" err="1">
                <a:cs typeface="Times New Roman" panose="02020603050405020304" pitchFamily="18" charset="0"/>
              </a:rPr>
              <a:t>RobotStudio</a:t>
            </a:r>
            <a:r>
              <a:rPr lang="zh-CN" altLang="zh-CN" sz="2800" kern="100" dirty="0">
                <a:cs typeface="Times New Roman" panose="02020603050405020304" pitchFamily="18" charset="0"/>
              </a:rPr>
              <a:t>进行机器人的仿真验证时，如果对周边模型要求不是非常细致时</a:t>
            </a:r>
            <a:r>
              <a:rPr lang="zh-CN" altLang="zh-CN" sz="2800" kern="100" dirty="0" smtClean="0">
                <a:cs typeface="Times New Roman" panose="02020603050405020304" pitchFamily="18" charset="0"/>
              </a:rPr>
              <a:t>，</a:t>
            </a:r>
            <a:r>
              <a:rPr lang="zh-CN" altLang="en-US" sz="2800" kern="100" dirty="0" smtClean="0">
                <a:cs typeface="Times New Roman" panose="02020603050405020304" pitchFamily="18" charset="0"/>
              </a:rPr>
              <a:t>例如矩形体、圆柱体、椎体、球体等模型，</a:t>
            </a:r>
            <a:r>
              <a:rPr lang="zh-CN" altLang="zh-CN" sz="2800" kern="100" dirty="0" smtClean="0">
                <a:cs typeface="Times New Roman" panose="02020603050405020304" pitchFamily="18" charset="0"/>
              </a:rPr>
              <a:t>可以</a:t>
            </a:r>
            <a:r>
              <a:rPr lang="zh-CN" altLang="zh-CN" sz="2800" kern="100" dirty="0">
                <a:cs typeface="Times New Roman" panose="02020603050405020304" pitchFamily="18" charset="0"/>
              </a:rPr>
              <a:t>使用</a:t>
            </a:r>
            <a:r>
              <a:rPr lang="en-US" altLang="zh-CN" sz="2800" kern="100" dirty="0">
                <a:cs typeface="Times New Roman" panose="02020603050405020304" pitchFamily="18" charset="0"/>
              </a:rPr>
              <a:t>ABB </a:t>
            </a:r>
            <a:r>
              <a:rPr lang="en-US" altLang="zh-CN" sz="2800" kern="100" dirty="0" err="1">
                <a:cs typeface="Times New Roman" panose="02020603050405020304" pitchFamily="18" charset="0"/>
              </a:rPr>
              <a:t>RobotStudio</a:t>
            </a:r>
            <a:r>
              <a:rPr lang="zh-CN" altLang="zh-CN" sz="2800" kern="100" dirty="0">
                <a:cs typeface="Times New Roman" panose="02020603050405020304" pitchFamily="18" charset="0"/>
              </a:rPr>
              <a:t>建立数字模型；如果周边模型较复杂，可以通过第三方的建模软件进行建模，完成建模后将几何体导入到</a:t>
            </a:r>
            <a:r>
              <a:rPr lang="en-US" altLang="zh-CN" sz="2800" kern="100" dirty="0" err="1">
                <a:cs typeface="Times New Roman" panose="02020603050405020304" pitchFamily="18" charset="0"/>
              </a:rPr>
              <a:t>RobotStudio</a:t>
            </a:r>
            <a:r>
              <a:rPr lang="zh-CN" altLang="zh-CN" sz="2800" kern="100" dirty="0">
                <a:cs typeface="Times New Roman" panose="02020603050405020304" pitchFamily="18" charset="0"/>
              </a:rPr>
              <a:t>中即可。</a:t>
            </a:r>
            <a:endParaRPr lang="zh-CN" altLang="en-US" sz="2600" b="1" kern="0" dirty="0" smtClean="0">
              <a:solidFill>
                <a:sysClr val="windowText" lastClr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三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实践操作</a:t>
            </a:r>
            <a:r>
              <a:rPr lang="en-US" altLang="zh-CN" dirty="0" smtClean="0"/>
              <a:t>-</a:t>
            </a:r>
            <a:r>
              <a:rPr lang="zh-CN" altLang="zh-CN" dirty="0">
                <a:solidFill>
                  <a:prstClr val="white"/>
                </a:solidFill>
              </a:rPr>
              <a:t>机器人工作站建模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8005" y="1959076"/>
            <a:ext cx="5446067" cy="246725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 bwMode="auto">
          <a:xfrm>
            <a:off x="914400" y="4790530"/>
            <a:ext cx="1066967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zh-CN" altLang="en-US" sz="2400" kern="0" dirty="0">
                <a:solidFill>
                  <a:sysClr val="windowText" lastClr="000000"/>
                </a:solidFill>
                <a:latin typeface="+mn-ea"/>
              </a:rPr>
              <a:t>在“建模”选项卡下单击“固体”，在“固体”选项中选择</a:t>
            </a:r>
            <a:r>
              <a:rPr lang="zh-CN" altLang="en-US" sz="2400" kern="0" dirty="0" smtClean="0">
                <a:solidFill>
                  <a:sysClr val="windowText" lastClr="000000"/>
                </a:solidFill>
                <a:latin typeface="+mn-ea"/>
              </a:rPr>
              <a:t>“球体”。左侧</a:t>
            </a:r>
            <a:r>
              <a:rPr lang="zh-CN" altLang="en-US" sz="2400" kern="0" dirty="0">
                <a:solidFill>
                  <a:sysClr val="windowText" lastClr="000000"/>
                </a:solidFill>
                <a:latin typeface="+mn-ea"/>
              </a:rPr>
              <a:t>弹出“创建球体”菜单</a:t>
            </a:r>
            <a:r>
              <a:rPr lang="zh-CN" altLang="en-US" sz="2400" kern="0" dirty="0" smtClean="0">
                <a:solidFill>
                  <a:sysClr val="windowText" lastClr="000000"/>
                </a:solidFill>
                <a:latin typeface="+mn-ea"/>
              </a:rPr>
              <a:t>，单击</a:t>
            </a:r>
            <a:r>
              <a:rPr lang="zh-CN" altLang="en-US" sz="2400" kern="0" dirty="0">
                <a:solidFill>
                  <a:sysClr val="windowText" lastClr="000000"/>
                </a:solidFill>
                <a:latin typeface="+mn-ea"/>
              </a:rPr>
              <a:t>左侧菜单中“中心点”，选择工具“</a:t>
            </a:r>
            <a:r>
              <a:rPr lang="en-US" altLang="zh-CN" sz="2400" kern="0" dirty="0">
                <a:solidFill>
                  <a:sysClr val="windowText" lastClr="000000"/>
                </a:solidFill>
                <a:latin typeface="+mn-ea"/>
              </a:rPr>
              <a:t>Pen”</a:t>
            </a:r>
            <a:r>
              <a:rPr lang="zh-CN" altLang="en-US" sz="2400" kern="0" dirty="0">
                <a:solidFill>
                  <a:sysClr val="windowText" lastClr="000000"/>
                </a:solidFill>
                <a:latin typeface="+mn-ea"/>
              </a:rPr>
              <a:t>的笔尖位置，确定中心点位置。填写所需球体的“半径”，单击“创建”，完成球体的</a:t>
            </a:r>
            <a:r>
              <a:rPr lang="zh-CN" altLang="en-US" sz="2400" kern="0" dirty="0" smtClean="0">
                <a:solidFill>
                  <a:sysClr val="windowText" lastClr="000000"/>
                </a:solidFill>
                <a:latin typeface="+mn-ea"/>
              </a:rPr>
              <a:t>建模。</a:t>
            </a:r>
            <a:endParaRPr lang="zh-CN" altLang="en-US" sz="2400" kern="0" dirty="0" smtClean="0">
              <a:solidFill>
                <a:sysClr val="windowText" lastClr="000000"/>
              </a:solidFill>
              <a:latin typeface="+mn-ea"/>
            </a:endParaRPr>
          </a:p>
        </p:txBody>
      </p:sp>
      <p:sp>
        <p:nvSpPr>
          <p:cNvPr id="6" name="文本框 5"/>
          <p:cNvSpPr txBox="1"/>
          <p:nvPr/>
        </p:nvSpPr>
        <p:spPr bwMode="auto">
          <a:xfrm>
            <a:off x="696036" y="1255594"/>
            <a:ext cx="358936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600" b="1" kern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2600" b="1" kern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</a:rPr>
              <a:t>建立基本模型</a:t>
            </a:r>
            <a:endParaRPr lang="zh-CN" altLang="en-US" sz="2600" b="1" kern="0" dirty="0" smtClean="0">
              <a:solidFill>
                <a:sysClr val="windowText" lastClr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3"/>
          <p:cNvSpPr>
            <a:spLocks noGrp="1"/>
          </p:cNvSpPr>
          <p:nvPr>
            <p:ph type="ctrTitle"/>
          </p:nvPr>
        </p:nvSpPr>
        <p:spPr>
          <a:xfrm>
            <a:off x="810346" y="78183"/>
            <a:ext cx="1757362" cy="865187"/>
          </a:xfrm>
        </p:spPr>
        <p:txBody>
          <a:bodyPr/>
          <a:lstStyle/>
          <a:p>
            <a:r>
              <a:rPr lang="zh-CN" altLang="en-US" dirty="0" smtClean="0"/>
              <a:t>目录</a:t>
            </a:r>
            <a:endParaRPr lang="zh-CN" altLang="en-US" dirty="0" smtClean="0"/>
          </a:p>
        </p:txBody>
      </p:sp>
      <p:sp>
        <p:nvSpPr>
          <p:cNvPr id="16387" name="副标题 4"/>
          <p:cNvSpPr>
            <a:spLocks noGrp="1"/>
          </p:cNvSpPr>
          <p:nvPr>
            <p:ph type="subTitle" idx="1"/>
          </p:nvPr>
        </p:nvSpPr>
        <p:spPr>
          <a:xfrm>
            <a:off x="3803650" y="115889"/>
            <a:ext cx="6408738" cy="865187"/>
          </a:xfrm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6" name="十边形 5">
            <a:hlinkClick r:id="rId1" action="ppaction://hlinksldjump"/>
          </p:cNvPr>
          <p:cNvSpPr/>
          <p:nvPr/>
        </p:nvSpPr>
        <p:spPr>
          <a:xfrm>
            <a:off x="1847529" y="1083916"/>
            <a:ext cx="576263" cy="504825"/>
          </a:xfrm>
          <a:prstGeom prst="dec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dirty="0">
                <a:solidFill>
                  <a:prstClr val="white"/>
                </a:solidFill>
              </a:rPr>
              <a:t>一</a:t>
            </a:r>
            <a:endParaRPr lang="zh-CN" altLang="en-US" sz="2000" dirty="0">
              <a:solidFill>
                <a:prstClr val="white"/>
              </a:solidFill>
            </a:endParaRPr>
          </a:p>
        </p:txBody>
      </p:sp>
      <p:sp>
        <p:nvSpPr>
          <p:cNvPr id="16389" name="标题 3"/>
          <p:cNvSpPr txBox="1"/>
          <p:nvPr/>
        </p:nvSpPr>
        <p:spPr bwMode="auto">
          <a:xfrm>
            <a:off x="2568477" y="1016596"/>
            <a:ext cx="7344816" cy="68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 学习目标</a:t>
            </a:r>
            <a:endParaRPr lang="zh-CN" alt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十边形 11">
            <a:hlinkClick r:id="" action="ppaction://noaction"/>
          </p:cNvPr>
          <p:cNvSpPr/>
          <p:nvPr/>
        </p:nvSpPr>
        <p:spPr>
          <a:xfrm>
            <a:off x="1847529" y="1876351"/>
            <a:ext cx="576263" cy="504825"/>
          </a:xfrm>
          <a:prstGeom prst="dec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dirty="0">
                <a:solidFill>
                  <a:prstClr val="white"/>
                </a:solidFill>
              </a:rPr>
              <a:t>二</a:t>
            </a:r>
            <a:endParaRPr lang="zh-CN" altLang="en-US" sz="2000" dirty="0">
              <a:solidFill>
                <a:prstClr val="white"/>
              </a:solidFill>
            </a:endParaRPr>
          </a:p>
        </p:txBody>
      </p:sp>
      <p:sp>
        <p:nvSpPr>
          <p:cNvPr id="16391" name="标题 3"/>
          <p:cNvSpPr txBox="1"/>
          <p:nvPr/>
        </p:nvSpPr>
        <p:spPr bwMode="auto">
          <a:xfrm>
            <a:off x="2568478" y="1808684"/>
            <a:ext cx="7344145" cy="68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工作任务</a:t>
            </a:r>
            <a:endParaRPr lang="zh-CN" alt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十边形 13">
            <a:hlinkClick r:id="" action="ppaction://noaction"/>
          </p:cNvPr>
          <p:cNvSpPr/>
          <p:nvPr/>
        </p:nvSpPr>
        <p:spPr>
          <a:xfrm>
            <a:off x="1847529" y="2668439"/>
            <a:ext cx="576263" cy="504825"/>
          </a:xfrm>
          <a:prstGeom prst="dec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dirty="0">
                <a:solidFill>
                  <a:prstClr val="white"/>
                </a:solidFill>
              </a:rPr>
              <a:t>三</a:t>
            </a:r>
            <a:endParaRPr lang="zh-CN" altLang="en-US" sz="2000" dirty="0">
              <a:solidFill>
                <a:prstClr val="white"/>
              </a:solidFill>
            </a:endParaRPr>
          </a:p>
        </p:txBody>
      </p:sp>
      <p:sp>
        <p:nvSpPr>
          <p:cNvPr id="16393" name="标题 3"/>
          <p:cNvSpPr txBox="1"/>
          <p:nvPr/>
        </p:nvSpPr>
        <p:spPr bwMode="auto">
          <a:xfrm>
            <a:off x="2568479" y="3321199"/>
            <a:ext cx="7344814" cy="68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问题探究</a:t>
            </a:r>
            <a:endParaRPr lang="zh-CN" altLang="zh-CN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十边形 15">
            <a:hlinkClick r:id="" action="ppaction://noaction"/>
          </p:cNvPr>
          <p:cNvSpPr/>
          <p:nvPr/>
        </p:nvSpPr>
        <p:spPr>
          <a:xfrm>
            <a:off x="1847529" y="3460527"/>
            <a:ext cx="576263" cy="504825"/>
          </a:xfrm>
          <a:prstGeom prst="dec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dirty="0">
                <a:solidFill>
                  <a:prstClr val="white"/>
                </a:solidFill>
              </a:rPr>
              <a:t>四</a:t>
            </a:r>
            <a:endParaRPr lang="zh-CN" altLang="en-US" sz="2000" dirty="0">
              <a:solidFill>
                <a:prstClr val="white"/>
              </a:solidFill>
            </a:endParaRPr>
          </a:p>
        </p:txBody>
      </p:sp>
      <p:sp>
        <p:nvSpPr>
          <p:cNvPr id="18" name="十边形 17">
            <a:hlinkClick r:id="" action="ppaction://noaction"/>
          </p:cNvPr>
          <p:cNvSpPr/>
          <p:nvPr/>
        </p:nvSpPr>
        <p:spPr>
          <a:xfrm>
            <a:off x="1847529" y="4250681"/>
            <a:ext cx="576263" cy="504825"/>
          </a:xfrm>
          <a:prstGeom prst="dec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dirty="0">
                <a:solidFill>
                  <a:prstClr val="white"/>
                </a:solidFill>
              </a:rPr>
              <a:t>五</a:t>
            </a:r>
            <a:endParaRPr lang="zh-CN" altLang="en-US" sz="2000" dirty="0">
              <a:solidFill>
                <a:prstClr val="white"/>
              </a:solidFill>
            </a:endParaRPr>
          </a:p>
        </p:txBody>
      </p:sp>
      <p:sp>
        <p:nvSpPr>
          <p:cNvPr id="16397" name="标题 3"/>
          <p:cNvSpPr txBox="1"/>
          <p:nvPr/>
        </p:nvSpPr>
        <p:spPr bwMode="auto">
          <a:xfrm>
            <a:off x="2568479" y="4114528"/>
            <a:ext cx="7344815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知识拓展</a:t>
            </a:r>
            <a:endParaRPr lang="zh-CN" alt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2640485" y="1664940"/>
            <a:ext cx="7200000" cy="0"/>
          </a:xfrm>
          <a:prstGeom prst="line">
            <a:avLst/>
          </a:prstGeom>
          <a:ln w="19050" cmpd="dbl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十边形 18">
            <a:hlinkClick r:id="" action="ppaction://noaction"/>
          </p:cNvPr>
          <p:cNvSpPr/>
          <p:nvPr/>
        </p:nvSpPr>
        <p:spPr>
          <a:xfrm>
            <a:off x="1848199" y="5042769"/>
            <a:ext cx="576263" cy="504825"/>
          </a:xfrm>
          <a:prstGeom prst="dec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dirty="0">
                <a:solidFill>
                  <a:prstClr val="white"/>
                </a:solidFill>
              </a:rPr>
              <a:t>六</a:t>
            </a:r>
            <a:endParaRPr lang="zh-CN" altLang="en-US" sz="2000" dirty="0">
              <a:solidFill>
                <a:prstClr val="white"/>
              </a:solidFill>
            </a:endParaRPr>
          </a:p>
        </p:txBody>
      </p:sp>
      <p:sp>
        <p:nvSpPr>
          <p:cNvPr id="20" name="标题 3"/>
          <p:cNvSpPr txBox="1"/>
          <p:nvPr/>
        </p:nvSpPr>
        <p:spPr bwMode="auto">
          <a:xfrm>
            <a:off x="2423792" y="4924571"/>
            <a:ext cx="7344815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spcAft>
                <a:spcPct val="0"/>
              </a:spcAft>
              <a:buNone/>
            </a:pP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" action="ppaction://noaction"/>
              </a:rPr>
              <a:t>练习与思考题</a:t>
            </a:r>
            <a:endParaRPr lang="zh-CN" alt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标题 3"/>
          <p:cNvSpPr txBox="1"/>
          <p:nvPr/>
        </p:nvSpPr>
        <p:spPr bwMode="auto">
          <a:xfrm>
            <a:off x="2567708" y="2540069"/>
            <a:ext cx="7344815" cy="68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实践操作</a:t>
            </a:r>
            <a:endParaRPr lang="zh-CN" altLang="zh-CN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2640485" y="2457375"/>
            <a:ext cx="7200000" cy="0"/>
          </a:xfrm>
          <a:prstGeom prst="line">
            <a:avLst/>
          </a:prstGeom>
          <a:ln w="19050" cmpd="dbl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2640486" y="3173263"/>
            <a:ext cx="7199931" cy="0"/>
          </a:xfrm>
          <a:prstGeom prst="line">
            <a:avLst/>
          </a:prstGeom>
          <a:ln w="19050" cmpd="dbl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2640486" y="3965351"/>
            <a:ext cx="7199931" cy="0"/>
          </a:xfrm>
          <a:prstGeom prst="line">
            <a:avLst/>
          </a:prstGeom>
          <a:ln w="19050" cmpd="dbl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V="1">
            <a:off x="2640486" y="4755505"/>
            <a:ext cx="7199931" cy="0"/>
          </a:xfrm>
          <a:prstGeom prst="line">
            <a:avLst/>
          </a:prstGeom>
          <a:ln w="19050" cmpd="dbl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V="1">
            <a:off x="2640486" y="5547593"/>
            <a:ext cx="7199931" cy="0"/>
          </a:xfrm>
          <a:prstGeom prst="line">
            <a:avLst/>
          </a:prstGeom>
          <a:ln w="19050" cmpd="dbl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51149" y1="4587" x2="54598" y2="9633"/>
                        <a14:foregroundMark x1="27011" y1="72018" x2="22414" y2="80275"/>
                        <a14:foregroundMark x1="21839" y1="79358" x2="27011" y2="72936"/>
                        <a14:foregroundMark x1="3448" y1="62385" x2="8046" y2="58257"/>
                        <a14:foregroundMark x1="47701" y1="3211" x2="36207" y2="5963"/>
                        <a14:foregroundMark x1="86207" y1="20183" x2="74713" y2="27523"/>
                        <a14:backgroundMark x1="44253" y1="69725" x2="39655" y2="83028"/>
                        <a14:backgroundMark x1="64943" y1="45872" x2="74138" y2="69266"/>
                        <a14:backgroundMark x1="68391" y1="60550" x2="60920" y2="75688"/>
                        <a14:backgroundMark x1="62644" y1="43578" x2="75862" y2="43119"/>
                        <a14:backgroundMark x1="90805" y1="27064" x2="78736" y2="39908"/>
                        <a14:backgroundMark x1="63793" y1="30275" x2="83333" y2="16514"/>
                        <a14:backgroundMark x1="90230" y1="20642" x2="91954" y2="19725"/>
                        <a14:backgroundMark x1="60920" y1="31651" x2="55172" y2="22018"/>
                        <a14:backgroundMark x1="55747" y1="30275" x2="54023" y2="24312"/>
                        <a14:backgroundMark x1="55747" y1="19725" x2="62069" y2="12385"/>
                        <a14:backgroundMark x1="58621" y1="12844" x2="56897" y2="0"/>
                        <a14:backgroundMark x1="56322" y1="5505" x2="51724" y2="0"/>
                        <a14:backgroundMark x1="30460" y1="4128" x2="35057" y2="459"/>
                        <a14:backgroundMark x1="55172" y1="6422" x2="49425" y2="459"/>
                        <a14:backgroundMark x1="31034" y1="6422" x2="37356" y2="1376"/>
                        <a14:backgroundMark x1="43678" y1="1835" x2="36782" y2="1376"/>
                        <a14:backgroundMark x1="30460" y1="7339" x2="29885" y2="11468"/>
                        <a14:backgroundMark x1="31034" y1="12844" x2="28161" y2="9174"/>
                        <a14:backgroundMark x1="35632" y1="27982" x2="27586" y2="19725"/>
                        <a14:backgroundMark x1="32759" y1="31651" x2="9770" y2="39908"/>
                        <a14:backgroundMark x1="8046" y1="44495" x2="3448" y2="51835"/>
                        <a14:backgroundMark x1="29885" y1="45413" x2="16667" y2="74771"/>
                        <a14:backgroundMark x1="22414" y1="76606" x2="12069" y2="82569"/>
                        <a14:backgroundMark x1="23563" y1="72018" x2="20115" y2="77523"/>
                        <a14:backgroundMark x1="24713" y1="74312" x2="21264" y2="77523"/>
                        <a14:backgroundMark x1="5747" y1="64679" x2="1149" y2="6330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820752" y="3857475"/>
            <a:ext cx="2088232" cy="2615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三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实践操作</a:t>
            </a:r>
            <a:r>
              <a:rPr lang="en-US" altLang="zh-CN" dirty="0" smtClean="0"/>
              <a:t>-</a:t>
            </a:r>
            <a:r>
              <a:rPr lang="zh-CN" altLang="zh-CN" dirty="0">
                <a:solidFill>
                  <a:prstClr val="white"/>
                </a:solidFill>
              </a:rPr>
              <a:t>机器人工作站建模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757" y="1296038"/>
            <a:ext cx="3691926" cy="298935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4322" y="1793162"/>
            <a:ext cx="3780786" cy="199510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 bwMode="auto">
          <a:xfrm>
            <a:off x="1364775" y="4594578"/>
            <a:ext cx="9799093" cy="1799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600" kern="0" dirty="0">
                <a:solidFill>
                  <a:sysClr val="windowText" lastClr="000000"/>
                </a:solidFill>
                <a:latin typeface="+mn-ea"/>
              </a:rPr>
              <a:t>在“布局”下选择新建的球体单击鼠标右键将球体重命名的“</a:t>
            </a:r>
            <a:r>
              <a:rPr lang="en-US" altLang="zh-CN" sz="2600" kern="0" dirty="0">
                <a:solidFill>
                  <a:sysClr val="windowText" lastClr="000000"/>
                </a:solidFill>
                <a:latin typeface="+mn-ea"/>
              </a:rPr>
              <a:t>pen1”</a:t>
            </a:r>
            <a:r>
              <a:rPr lang="zh-CN" altLang="en-US" sz="2600" kern="0" dirty="0">
                <a:solidFill>
                  <a:sysClr val="windowText" lastClr="000000"/>
                </a:solidFill>
                <a:latin typeface="+mn-ea"/>
              </a:rPr>
              <a:t>，选择建立的球体“</a:t>
            </a:r>
            <a:r>
              <a:rPr lang="en-US" altLang="zh-CN" sz="2600" kern="0" dirty="0">
                <a:solidFill>
                  <a:sysClr val="windowText" lastClr="000000"/>
                </a:solidFill>
                <a:latin typeface="+mn-ea"/>
              </a:rPr>
              <a:t>pen1”</a:t>
            </a:r>
            <a:r>
              <a:rPr lang="zh-CN" altLang="en-US" sz="2600" kern="0" dirty="0">
                <a:solidFill>
                  <a:sysClr val="windowText" lastClr="000000"/>
                </a:solidFill>
                <a:latin typeface="+mn-ea"/>
              </a:rPr>
              <a:t>将其拖至工具“</a:t>
            </a:r>
            <a:r>
              <a:rPr lang="en-US" altLang="zh-CN" sz="2600" kern="0" dirty="0">
                <a:solidFill>
                  <a:sysClr val="windowText" lastClr="000000"/>
                </a:solidFill>
                <a:latin typeface="+mn-ea"/>
              </a:rPr>
              <a:t>Pen”</a:t>
            </a:r>
            <a:r>
              <a:rPr lang="zh-CN" altLang="en-US" sz="2600" kern="0" dirty="0">
                <a:solidFill>
                  <a:sysClr val="windowText" lastClr="000000"/>
                </a:solidFill>
                <a:latin typeface="+mn-ea"/>
              </a:rPr>
              <a:t>上松开，在更新位置窗口中选择“否”将球体安装到工具</a:t>
            </a:r>
            <a:endParaRPr lang="zh-CN" altLang="en-US" sz="2600" kern="0" dirty="0" smtClean="0">
              <a:solidFill>
                <a:sysClr val="windowText" lastClr="00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三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实践操作</a:t>
            </a:r>
            <a:r>
              <a:rPr lang="en-US" altLang="zh-CN" dirty="0" smtClean="0"/>
              <a:t>-</a:t>
            </a:r>
            <a:r>
              <a:rPr lang="zh-CN" altLang="zh-CN" dirty="0">
                <a:solidFill>
                  <a:prstClr val="white"/>
                </a:solidFill>
              </a:rPr>
              <a:t>机器人工作站建模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 bwMode="auto">
          <a:xfrm>
            <a:off x="699922" y="1241946"/>
            <a:ext cx="278902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600" b="1" kern="0" dirty="0" smtClean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2600" b="1" kern="0" dirty="0" smtClean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</a:rPr>
              <a:t>导入几何体</a:t>
            </a:r>
            <a:endParaRPr lang="zh-CN" altLang="en-US" sz="2600" b="1" kern="0" dirty="0" smtClean="0">
              <a:solidFill>
                <a:sysClr val="windowText" lastClr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59" y="1900014"/>
            <a:ext cx="4316027" cy="185311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5963" y="3450658"/>
            <a:ext cx="3299416" cy="2595300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6141493" y="1624084"/>
            <a:ext cx="13647" cy="44218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 bwMode="auto">
          <a:xfrm>
            <a:off x="1096259" y="4339988"/>
            <a:ext cx="4362845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zh-CN" altLang="en-US" sz="2600" kern="0" dirty="0">
                <a:solidFill>
                  <a:sysClr val="windowText" lastClr="000000"/>
                </a:solidFill>
                <a:latin typeface="+mn-ea"/>
              </a:rPr>
              <a:t>在“建模”选项卡下单击“导入几何体”，选择</a:t>
            </a:r>
            <a:r>
              <a:rPr lang="zh-CN" altLang="en-US" sz="2600" kern="0" dirty="0" smtClean="0">
                <a:solidFill>
                  <a:sysClr val="windowText" lastClr="000000"/>
                </a:solidFill>
                <a:latin typeface="+mn-ea"/>
              </a:rPr>
              <a:t>“浏览几何体”。</a:t>
            </a:r>
            <a:endParaRPr lang="zh-CN" altLang="en-US" sz="2600" kern="0" dirty="0" smtClean="0">
              <a:solidFill>
                <a:sysClr val="windowText" lastClr="000000"/>
              </a:solidFill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 bwMode="auto">
          <a:xfrm>
            <a:off x="6884347" y="1989479"/>
            <a:ext cx="4525181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zh-CN" altLang="en-US" sz="2600" kern="0" dirty="0">
                <a:solidFill>
                  <a:sysClr val="windowText" lastClr="000000"/>
                </a:solidFill>
                <a:latin typeface="+mn-ea"/>
              </a:rPr>
              <a:t>找到需要导入的几何体的路径，单击“打开”，将模型导入</a:t>
            </a:r>
            <a:r>
              <a:rPr lang="en-US" altLang="zh-CN" sz="2600" kern="0" dirty="0" err="1">
                <a:solidFill>
                  <a:sysClr val="windowText" lastClr="000000"/>
                </a:solidFill>
                <a:latin typeface="+mn-ea"/>
              </a:rPr>
              <a:t>RobotStudio</a:t>
            </a:r>
            <a:r>
              <a:rPr lang="zh-CN" altLang="en-US" sz="2600" kern="0" dirty="0">
                <a:solidFill>
                  <a:sysClr val="windowText" lastClr="000000"/>
                </a:solidFill>
                <a:latin typeface="+mn-ea"/>
              </a:rPr>
              <a:t>中</a:t>
            </a:r>
            <a:endParaRPr lang="zh-CN" altLang="en-US" sz="2600" kern="0" dirty="0" smtClean="0">
              <a:solidFill>
                <a:sysClr val="windowText" lastClr="00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三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实践操作</a:t>
            </a:r>
            <a:r>
              <a:rPr lang="en-US" altLang="zh-CN" dirty="0" smtClean="0"/>
              <a:t>-</a:t>
            </a:r>
            <a:r>
              <a:rPr lang="zh-CN" altLang="zh-CN" dirty="0">
                <a:solidFill>
                  <a:prstClr val="white"/>
                </a:solidFill>
              </a:rPr>
              <a:t>机器人工作站建模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 bwMode="auto">
          <a:xfrm>
            <a:off x="677507" y="1255594"/>
            <a:ext cx="5559519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600" b="1" kern="0" dirty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2600" b="1" kern="0" dirty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</a:rPr>
              <a:t>移动、旋转</a:t>
            </a:r>
            <a:r>
              <a:rPr lang="zh-CN" altLang="en-US" sz="2600" b="1" kern="0" dirty="0" smtClean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</a:rPr>
              <a:t>模型</a:t>
            </a:r>
            <a:endParaRPr lang="zh-CN" altLang="en-US" sz="2600" b="1" kern="0" dirty="0" smtClean="0">
              <a:solidFill>
                <a:sysClr val="windowText" lastClr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813" y="2183072"/>
            <a:ext cx="4160619" cy="20298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825" y="2183072"/>
            <a:ext cx="4213983" cy="2029868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 flipH="1">
            <a:off x="5909481" y="1748037"/>
            <a:ext cx="27295" cy="45845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 bwMode="auto">
          <a:xfrm>
            <a:off x="527382" y="4639790"/>
            <a:ext cx="50682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zh-CN" altLang="en-US" sz="2400" kern="0" dirty="0">
                <a:solidFill>
                  <a:sysClr val="windowText" lastClr="000000"/>
                </a:solidFill>
                <a:latin typeface="+mn-ea"/>
              </a:rPr>
              <a:t>选择需要移动的模型后，在“基本”或“建模”选项卡下单击 “移动”，拖动右下角的箭头可以使模型沿</a:t>
            </a:r>
            <a:r>
              <a:rPr lang="en-US" altLang="zh-CN" sz="2400" kern="0" dirty="0">
                <a:solidFill>
                  <a:sysClr val="windowText" lastClr="000000"/>
                </a:solidFill>
                <a:latin typeface="+mn-ea"/>
              </a:rPr>
              <a:t>X</a:t>
            </a:r>
            <a:r>
              <a:rPr lang="zh-CN" altLang="en-US" sz="2400" kern="0" dirty="0">
                <a:solidFill>
                  <a:sysClr val="windowText" lastClr="000000"/>
                </a:solidFill>
                <a:latin typeface="+mn-ea"/>
              </a:rPr>
              <a:t>、</a:t>
            </a:r>
            <a:r>
              <a:rPr lang="en-US" altLang="zh-CN" sz="2400" kern="0" dirty="0">
                <a:solidFill>
                  <a:sysClr val="windowText" lastClr="000000"/>
                </a:solidFill>
                <a:latin typeface="+mn-ea"/>
              </a:rPr>
              <a:t>Y</a:t>
            </a:r>
            <a:r>
              <a:rPr lang="zh-CN" altLang="en-US" sz="2400" kern="0" dirty="0">
                <a:solidFill>
                  <a:sysClr val="windowText" lastClr="000000"/>
                </a:solidFill>
                <a:latin typeface="+mn-ea"/>
              </a:rPr>
              <a:t>、</a:t>
            </a:r>
            <a:r>
              <a:rPr lang="en-US" altLang="zh-CN" sz="2400" kern="0" dirty="0">
                <a:solidFill>
                  <a:sysClr val="windowText" lastClr="000000"/>
                </a:solidFill>
                <a:latin typeface="+mn-ea"/>
              </a:rPr>
              <a:t>Z</a:t>
            </a:r>
            <a:r>
              <a:rPr lang="zh-CN" altLang="en-US" sz="2400" kern="0" dirty="0">
                <a:solidFill>
                  <a:sysClr val="windowText" lastClr="000000"/>
                </a:solidFill>
                <a:latin typeface="+mn-ea"/>
              </a:rPr>
              <a:t>轴移动</a:t>
            </a:r>
            <a:endParaRPr lang="zh-CN" altLang="en-US" sz="2400" kern="0" dirty="0" smtClean="0">
              <a:solidFill>
                <a:sysClr val="windowText" lastClr="000000"/>
              </a:solidFill>
              <a:latin typeface="+mn-ea"/>
            </a:endParaRPr>
          </a:p>
        </p:txBody>
      </p:sp>
      <p:sp>
        <p:nvSpPr>
          <p:cNvPr id="11" name="文本框 10"/>
          <p:cNvSpPr txBox="1"/>
          <p:nvPr/>
        </p:nvSpPr>
        <p:spPr bwMode="auto">
          <a:xfrm>
            <a:off x="6332264" y="4639790"/>
            <a:ext cx="493761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zh-CN" altLang="en-US" sz="2400" kern="0" dirty="0">
                <a:solidFill>
                  <a:sysClr val="windowText" lastClr="000000"/>
                </a:solidFill>
                <a:latin typeface="+mn-ea"/>
              </a:rPr>
              <a:t>选择</a:t>
            </a:r>
            <a:r>
              <a:rPr lang="zh-CN" altLang="en-US" sz="2400" kern="0" dirty="0" smtClean="0">
                <a:solidFill>
                  <a:sysClr val="windowText" lastClr="000000"/>
                </a:solidFill>
                <a:latin typeface="+mn-ea"/>
              </a:rPr>
              <a:t>需要旋转的</a:t>
            </a:r>
            <a:r>
              <a:rPr lang="zh-CN" altLang="en-US" sz="2400" kern="0" dirty="0">
                <a:solidFill>
                  <a:sysClr val="windowText" lastClr="000000"/>
                </a:solidFill>
                <a:latin typeface="+mn-ea"/>
              </a:rPr>
              <a:t>模型后，在“基本”或“建模”选项卡下单击 “旋转”，拖动右下角的箭头可以使模型沿</a:t>
            </a:r>
            <a:r>
              <a:rPr lang="en-US" altLang="zh-CN" sz="2400" kern="0" dirty="0">
                <a:solidFill>
                  <a:sysClr val="windowText" lastClr="000000"/>
                </a:solidFill>
                <a:latin typeface="+mn-ea"/>
              </a:rPr>
              <a:t>X</a:t>
            </a:r>
            <a:r>
              <a:rPr lang="zh-CN" altLang="en-US" sz="2400" kern="0" dirty="0">
                <a:solidFill>
                  <a:sysClr val="windowText" lastClr="000000"/>
                </a:solidFill>
                <a:latin typeface="+mn-ea"/>
              </a:rPr>
              <a:t>、</a:t>
            </a:r>
            <a:r>
              <a:rPr lang="en-US" altLang="zh-CN" sz="2400" kern="0" dirty="0">
                <a:solidFill>
                  <a:sysClr val="windowText" lastClr="000000"/>
                </a:solidFill>
                <a:latin typeface="+mn-ea"/>
              </a:rPr>
              <a:t>Y</a:t>
            </a:r>
            <a:r>
              <a:rPr lang="zh-CN" altLang="en-US" sz="2400" kern="0" dirty="0">
                <a:solidFill>
                  <a:sysClr val="windowText" lastClr="000000"/>
                </a:solidFill>
                <a:latin typeface="+mn-ea"/>
              </a:rPr>
              <a:t>、</a:t>
            </a:r>
            <a:r>
              <a:rPr lang="en-US" altLang="zh-CN" sz="2400" kern="0" dirty="0">
                <a:solidFill>
                  <a:sysClr val="windowText" lastClr="000000"/>
                </a:solidFill>
                <a:latin typeface="+mn-ea"/>
              </a:rPr>
              <a:t>Z</a:t>
            </a:r>
            <a:r>
              <a:rPr lang="zh-CN" altLang="en-US" sz="2400" kern="0" dirty="0">
                <a:solidFill>
                  <a:sysClr val="windowText" lastClr="000000"/>
                </a:solidFill>
                <a:latin typeface="+mn-ea"/>
              </a:rPr>
              <a:t>轴旋转</a:t>
            </a:r>
            <a:endParaRPr lang="zh-CN" altLang="en-US" sz="2400" kern="0" dirty="0" smtClean="0">
              <a:solidFill>
                <a:sysClr val="windowText" lastClr="00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三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实践操作</a:t>
            </a:r>
            <a:r>
              <a:rPr lang="en-US" altLang="zh-CN" dirty="0" smtClean="0"/>
              <a:t>-</a:t>
            </a:r>
            <a:r>
              <a:rPr lang="zh-CN" altLang="zh-CN" dirty="0">
                <a:solidFill>
                  <a:prstClr val="white"/>
                </a:solidFill>
              </a:rPr>
              <a:t>机器人工作站建模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690" y="1884245"/>
            <a:ext cx="5757287" cy="400832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 bwMode="auto">
          <a:xfrm>
            <a:off x="663859" y="1214651"/>
            <a:ext cx="4176214" cy="1046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600" b="1" kern="0" dirty="0" smtClean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</a:rPr>
              <a:t>4.</a:t>
            </a:r>
            <a:r>
              <a:rPr lang="zh-CN" altLang="en-US" sz="2600" b="1" kern="0" dirty="0" smtClean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</a:rPr>
              <a:t>修改</a:t>
            </a:r>
            <a:r>
              <a:rPr lang="zh-CN" altLang="en-US" sz="2600" b="1" kern="0" dirty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</a:rPr>
              <a:t>模型的颜色</a:t>
            </a:r>
            <a:endParaRPr lang="zh-CN" altLang="en-US" sz="2600" b="1" kern="0" dirty="0">
              <a:solidFill>
                <a:sysClr val="windowText" lastClr="0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zh-CN" altLang="en-US" sz="2600" b="1" kern="0" dirty="0" smtClean="0">
              <a:solidFill>
                <a:sysClr val="windowText" lastClr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 bwMode="auto">
          <a:xfrm>
            <a:off x="6864824" y="2920621"/>
            <a:ext cx="451740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zh-CN" altLang="en-US" sz="2400" kern="0" dirty="0">
                <a:solidFill>
                  <a:sysClr val="windowText" lastClr="000000"/>
                </a:solidFill>
                <a:latin typeface="+mn-ea"/>
              </a:rPr>
              <a:t>选择所需的模型，单击鼠标右键。在“修改”下选择“设定颜色</a:t>
            </a:r>
            <a:r>
              <a:rPr lang="en-US" altLang="zh-CN" sz="2400" kern="0" dirty="0">
                <a:solidFill>
                  <a:sysClr val="windowText" lastClr="000000"/>
                </a:solidFill>
                <a:latin typeface="+mn-ea"/>
              </a:rPr>
              <a:t>…”</a:t>
            </a:r>
            <a:r>
              <a:rPr lang="zh-CN" altLang="en-US" sz="2400" kern="0" dirty="0">
                <a:solidFill>
                  <a:sysClr val="windowText" lastClr="000000"/>
                </a:solidFill>
                <a:latin typeface="+mn-ea"/>
              </a:rPr>
              <a:t>，为模型设定所需的</a:t>
            </a:r>
            <a:r>
              <a:rPr lang="zh-CN" altLang="en-US" sz="2400" kern="0" dirty="0" smtClean="0">
                <a:solidFill>
                  <a:sysClr val="windowText" lastClr="000000"/>
                </a:solidFill>
                <a:latin typeface="+mn-ea"/>
              </a:rPr>
              <a:t>颜色。</a:t>
            </a:r>
            <a:endParaRPr lang="zh-CN" altLang="en-US" sz="2400" kern="0" dirty="0" smtClean="0">
              <a:solidFill>
                <a:sysClr val="windowText" lastClr="00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三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实践操作</a:t>
            </a:r>
            <a:r>
              <a:rPr lang="en-US" altLang="zh-CN" dirty="0" smtClean="0"/>
              <a:t>-</a:t>
            </a:r>
            <a:r>
              <a:rPr lang="zh-CN" altLang="zh-CN" dirty="0">
                <a:solidFill>
                  <a:prstClr val="white"/>
                </a:solidFill>
              </a:rPr>
              <a:t>机器人工作站建模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 bwMode="auto">
          <a:xfrm>
            <a:off x="873457" y="1255594"/>
            <a:ext cx="2320119" cy="504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600" b="1" kern="0" dirty="0" smtClean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</a:rPr>
              <a:t>5.</a:t>
            </a:r>
            <a:r>
              <a:rPr lang="zh-CN" altLang="en-US" sz="2600" b="1" kern="0" dirty="0" smtClean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</a:rPr>
              <a:t>放置</a:t>
            </a:r>
            <a:r>
              <a:rPr lang="zh-CN" altLang="en-US" sz="2600" b="1" kern="0" dirty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</a:rPr>
              <a:t>模型</a:t>
            </a:r>
            <a:endParaRPr lang="zh-CN" altLang="en-US" sz="2600" b="1" kern="0" dirty="0" smtClean="0">
              <a:solidFill>
                <a:sysClr val="windowText" lastClr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458" y="1760561"/>
            <a:ext cx="4217158" cy="244625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 bwMode="auto">
          <a:xfrm>
            <a:off x="1201005" y="4711780"/>
            <a:ext cx="3562064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600" kern="0" dirty="0">
                <a:solidFill>
                  <a:sysClr val="windowText" lastClr="000000"/>
                </a:solidFill>
                <a:latin typeface="+mn-ea"/>
              </a:rPr>
              <a:t>将导入的汉字书写板模型放置到棋盘台上</a:t>
            </a:r>
            <a:endParaRPr lang="zh-CN" altLang="en-US" sz="2600" kern="0" dirty="0" smtClean="0">
              <a:solidFill>
                <a:sysClr val="windowText" lastClr="000000"/>
              </a:solidFill>
              <a:latin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0497" y="1287208"/>
            <a:ext cx="3810825" cy="381082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 bwMode="auto">
          <a:xfrm>
            <a:off x="6373504" y="5158056"/>
            <a:ext cx="4872251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600" kern="0" dirty="0">
                <a:solidFill>
                  <a:sysClr val="windowText" lastClr="000000"/>
                </a:solidFill>
                <a:latin typeface="+mn-ea"/>
              </a:rPr>
              <a:t>选择模型，单击鼠标右键选择“位置”</a:t>
            </a:r>
            <a:r>
              <a:rPr lang="en-US" altLang="zh-CN" sz="2600" kern="0" dirty="0">
                <a:solidFill>
                  <a:sysClr val="windowText" lastClr="000000"/>
                </a:solidFill>
                <a:latin typeface="+mn-ea"/>
              </a:rPr>
              <a:t>-“</a:t>
            </a:r>
            <a:r>
              <a:rPr lang="zh-CN" altLang="en-US" sz="2600" kern="0" dirty="0">
                <a:solidFill>
                  <a:sysClr val="windowText" lastClr="000000"/>
                </a:solidFill>
                <a:latin typeface="+mn-ea"/>
              </a:rPr>
              <a:t>放置”</a:t>
            </a:r>
            <a:r>
              <a:rPr lang="en-US" altLang="zh-CN" sz="2600" kern="0" dirty="0">
                <a:solidFill>
                  <a:sysClr val="windowText" lastClr="000000"/>
                </a:solidFill>
                <a:latin typeface="+mn-ea"/>
              </a:rPr>
              <a:t>-“</a:t>
            </a:r>
            <a:r>
              <a:rPr lang="zh-CN" altLang="en-US" sz="2600" kern="0" dirty="0">
                <a:solidFill>
                  <a:sysClr val="windowText" lastClr="000000"/>
                </a:solidFill>
                <a:latin typeface="+mn-ea"/>
              </a:rPr>
              <a:t>三点法”</a:t>
            </a:r>
            <a:endParaRPr lang="zh-CN" altLang="en-US" sz="2600" kern="0" dirty="0">
              <a:solidFill>
                <a:sysClr val="windowText" lastClr="00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三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实践操作</a:t>
            </a:r>
            <a:r>
              <a:rPr lang="en-US" altLang="zh-CN" dirty="0" smtClean="0"/>
              <a:t>-</a:t>
            </a:r>
            <a:r>
              <a:rPr lang="zh-CN" altLang="zh-CN" dirty="0">
                <a:solidFill>
                  <a:prstClr val="white"/>
                </a:solidFill>
              </a:rPr>
              <a:t>机器人工作站建模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255" y="1058272"/>
            <a:ext cx="4625756" cy="17283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964" y="1062924"/>
            <a:ext cx="4625756" cy="172365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63" y="2857992"/>
            <a:ext cx="4613648" cy="17413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964" y="2868772"/>
            <a:ext cx="4625756" cy="173054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382" y="4670733"/>
            <a:ext cx="4655629" cy="17518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964" y="4670733"/>
            <a:ext cx="4644215" cy="1751825"/>
          </a:xfrm>
          <a:prstGeom prst="rect">
            <a:avLst/>
          </a:prstGeom>
        </p:spPr>
      </p:pic>
      <p:sp>
        <p:nvSpPr>
          <p:cNvPr id="10" name="右箭头 9"/>
          <p:cNvSpPr/>
          <p:nvPr/>
        </p:nvSpPr>
        <p:spPr>
          <a:xfrm>
            <a:off x="5248809" y="1800715"/>
            <a:ext cx="808356" cy="148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  <p:sp>
        <p:nvSpPr>
          <p:cNvPr id="11" name="右箭头 10"/>
          <p:cNvSpPr/>
          <p:nvPr/>
        </p:nvSpPr>
        <p:spPr>
          <a:xfrm>
            <a:off x="5248809" y="3726363"/>
            <a:ext cx="808356" cy="148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  <p:sp>
        <p:nvSpPr>
          <p:cNvPr id="12" name="右箭头 11"/>
          <p:cNvSpPr/>
          <p:nvPr/>
        </p:nvSpPr>
        <p:spPr>
          <a:xfrm>
            <a:off x="5248809" y="5472488"/>
            <a:ext cx="808356" cy="148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  <p:sp>
        <p:nvSpPr>
          <p:cNvPr id="14" name="右箭头 13"/>
          <p:cNvSpPr/>
          <p:nvPr/>
        </p:nvSpPr>
        <p:spPr>
          <a:xfrm rot="8926426">
            <a:off x="5228699" y="2794615"/>
            <a:ext cx="808356" cy="148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  <p:sp>
        <p:nvSpPr>
          <p:cNvPr id="15" name="右箭头 14"/>
          <p:cNvSpPr/>
          <p:nvPr/>
        </p:nvSpPr>
        <p:spPr>
          <a:xfrm rot="8926426">
            <a:off x="5248809" y="4749260"/>
            <a:ext cx="808356" cy="148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三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实践操作</a:t>
            </a:r>
            <a:r>
              <a:rPr lang="en-US" altLang="zh-CN" dirty="0" smtClean="0"/>
              <a:t>-</a:t>
            </a:r>
            <a:r>
              <a:rPr lang="zh-CN" altLang="zh-CN" dirty="0"/>
              <a:t>创建工业机器人系统</a:t>
            </a:r>
            <a:endParaRPr lang="zh-CN" altLang="en-US" dirty="0"/>
          </a:p>
        </p:txBody>
      </p:sp>
      <p:sp>
        <p:nvSpPr>
          <p:cNvPr id="4" name="五边形 3"/>
          <p:cNvSpPr/>
          <p:nvPr/>
        </p:nvSpPr>
        <p:spPr>
          <a:xfrm>
            <a:off x="2433405" y="1303843"/>
            <a:ext cx="873456" cy="42308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prstClr val="white"/>
                </a:solidFill>
              </a:rPr>
              <a:t>（四）</a:t>
            </a:r>
            <a:endParaRPr lang="zh-CN" altLang="en-US" sz="2000" dirty="0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 bwMode="auto">
          <a:xfrm>
            <a:off x="3425588" y="1130662"/>
            <a:ext cx="571841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4400" b="1" kern="0" dirty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</a:rPr>
              <a:t>创建工业机器人系统</a:t>
            </a:r>
            <a:endParaRPr lang="zh-CN" altLang="en-US" sz="4400" b="1" kern="0" dirty="0">
              <a:solidFill>
                <a:sysClr val="windowText" lastClr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673" y="3059101"/>
            <a:ext cx="4242376" cy="300070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 bwMode="auto">
          <a:xfrm>
            <a:off x="1037230" y="2033326"/>
            <a:ext cx="9539785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zh-CN" altLang="en-US" sz="2600" b="1" kern="0" dirty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</a:rPr>
              <a:t>在完成机器人和工具的安装之后，需要为机器人创建系统，建立虚拟控制器，使机器人具备电气特征以完成相关的仿真操作。</a:t>
            </a:r>
            <a:endParaRPr lang="zh-CN" altLang="en-US" sz="2600" b="1" kern="0" dirty="0">
              <a:solidFill>
                <a:sysClr val="windowText" lastClr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 bwMode="auto">
          <a:xfrm>
            <a:off x="5807122" y="3712191"/>
            <a:ext cx="5281684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600" kern="0" dirty="0">
                <a:solidFill>
                  <a:sysClr val="windowText" lastClr="000000"/>
                </a:solidFill>
                <a:latin typeface="+mn-ea"/>
              </a:rPr>
              <a:t>在“基本”选项卡下，打开“机器人系统”选择“从布局</a:t>
            </a:r>
            <a:r>
              <a:rPr lang="en-US" altLang="zh-CN" sz="2600" kern="0" dirty="0">
                <a:solidFill>
                  <a:sysClr val="windowText" lastClr="000000"/>
                </a:solidFill>
                <a:latin typeface="+mn-ea"/>
              </a:rPr>
              <a:t>…”</a:t>
            </a:r>
            <a:r>
              <a:rPr lang="zh-CN" altLang="en-US" sz="2600" kern="0" dirty="0">
                <a:solidFill>
                  <a:sysClr val="windowText" lastClr="000000"/>
                </a:solidFill>
                <a:latin typeface="+mn-ea"/>
              </a:rPr>
              <a:t>，根据布局创建系统。</a:t>
            </a:r>
            <a:endParaRPr lang="zh-CN" altLang="en-US" sz="2600" kern="0" dirty="0" smtClean="0">
              <a:solidFill>
                <a:sysClr val="windowText" lastClr="00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三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实践操作</a:t>
            </a:r>
            <a:r>
              <a:rPr lang="en-US" altLang="zh-CN" dirty="0" smtClean="0"/>
              <a:t>-</a:t>
            </a:r>
            <a:r>
              <a:rPr lang="zh-CN" altLang="zh-CN" dirty="0"/>
              <a:t>创建工业机器人系统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579" y="1187355"/>
            <a:ext cx="2842942" cy="35521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4349" y="1187355"/>
            <a:ext cx="2827374" cy="355218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0551" y="1187355"/>
            <a:ext cx="2851336" cy="355218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 bwMode="auto">
          <a:xfrm>
            <a:off x="627797" y="4995081"/>
            <a:ext cx="10358651" cy="1538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600" b="1" kern="0" dirty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</a:rPr>
              <a:t>设定系统的名称、位置和</a:t>
            </a:r>
            <a:r>
              <a:rPr lang="en-US" altLang="zh-CN" sz="2600" b="1" kern="0" dirty="0" err="1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</a:rPr>
              <a:t>RobotWare</a:t>
            </a:r>
            <a:r>
              <a:rPr lang="zh-CN" altLang="en-US" sz="2600" b="1" kern="0" dirty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</a:rPr>
              <a:t>的版本</a:t>
            </a:r>
            <a:r>
              <a:rPr lang="zh-CN" altLang="en-US" sz="2600" b="1" kern="0" dirty="0" smtClean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r>
              <a:rPr lang="zh-CN" altLang="en-US" sz="2600" b="1" kern="0" dirty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</a:rPr>
              <a:t>设定完成后单击“下一个”，选择系统的机械</a:t>
            </a:r>
            <a:r>
              <a:rPr lang="zh-CN" altLang="en-US" sz="2600" b="1" kern="0" dirty="0" smtClean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</a:rPr>
              <a:t>装置后，进入点击“选项”。</a:t>
            </a:r>
            <a:endParaRPr lang="en-US" altLang="zh-CN" sz="2600" b="1" kern="0" dirty="0" smtClean="0">
              <a:solidFill>
                <a:sysClr val="windowText" lastClr="0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3200" b="1" kern="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注意</a:t>
            </a:r>
            <a:r>
              <a:rPr lang="zh-CN" altLang="en-US" sz="3200" b="1" kern="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r>
              <a:rPr lang="zh-CN" altLang="en-US" sz="2600" b="1" kern="0" dirty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</a:rPr>
              <a:t>在选择系统位置时，文件位置的路径中不要出现中文汉字</a:t>
            </a:r>
            <a:r>
              <a:rPr lang="zh-CN" altLang="en-US" sz="2600" b="1" kern="0" dirty="0" smtClean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2600" b="1" kern="0" dirty="0" smtClean="0">
              <a:solidFill>
                <a:sysClr val="windowText" lastClr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三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实践操作</a:t>
            </a:r>
            <a:r>
              <a:rPr lang="en-US" altLang="zh-CN" dirty="0" smtClean="0"/>
              <a:t>-</a:t>
            </a:r>
            <a:r>
              <a:rPr lang="zh-CN" altLang="zh-CN" dirty="0"/>
              <a:t>创建工业机器人系统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880" y="1102376"/>
            <a:ext cx="2313121" cy="263273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0749" y="1102376"/>
            <a:ext cx="2250622" cy="263273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9099" y="3896648"/>
            <a:ext cx="2293922" cy="239901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881" y="3896648"/>
            <a:ext cx="2313121" cy="2572040"/>
          </a:xfrm>
          <a:prstGeom prst="rect">
            <a:avLst/>
          </a:prstGeom>
        </p:spPr>
      </p:pic>
      <p:sp>
        <p:nvSpPr>
          <p:cNvPr id="8" name="右箭头 7"/>
          <p:cNvSpPr/>
          <p:nvPr/>
        </p:nvSpPr>
        <p:spPr>
          <a:xfrm>
            <a:off x="3060096" y="2261935"/>
            <a:ext cx="508730" cy="17432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  <p:sp>
        <p:nvSpPr>
          <p:cNvPr id="9" name="右箭头 8"/>
          <p:cNvSpPr/>
          <p:nvPr/>
        </p:nvSpPr>
        <p:spPr>
          <a:xfrm rot="10800000">
            <a:off x="3060096" y="4833581"/>
            <a:ext cx="508730" cy="16149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  <p:sp>
        <p:nvSpPr>
          <p:cNvPr id="11" name="右弧形箭头 10"/>
          <p:cNvSpPr/>
          <p:nvPr/>
        </p:nvSpPr>
        <p:spPr>
          <a:xfrm>
            <a:off x="5839797" y="2745651"/>
            <a:ext cx="437988" cy="1978925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 bwMode="auto">
          <a:xfrm>
            <a:off x="6810232" y="1501255"/>
            <a:ext cx="5090615" cy="3139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400" kern="0" dirty="0" smtClean="0">
                <a:solidFill>
                  <a:sysClr val="windowText" lastClr="000000"/>
                </a:solidFill>
                <a:latin typeface="+mn-ea"/>
              </a:rPr>
              <a:t>选择 </a:t>
            </a:r>
            <a:r>
              <a:rPr lang="en-US" altLang="zh-CN" sz="2400" kern="0" dirty="0" smtClean="0">
                <a:solidFill>
                  <a:sysClr val="windowText" lastClr="000000"/>
                </a:solidFill>
                <a:latin typeface="+mn-ea"/>
              </a:rPr>
              <a:t>Default Language</a:t>
            </a:r>
            <a:r>
              <a:rPr lang="zh-CN" altLang="en-US" sz="2400" kern="0" dirty="0" smtClean="0">
                <a:solidFill>
                  <a:sysClr val="windowText" lastClr="000000"/>
                </a:solidFill>
                <a:latin typeface="+mn-ea"/>
              </a:rPr>
              <a:t>中的</a:t>
            </a:r>
            <a:r>
              <a:rPr lang="en-US" altLang="zh-CN" sz="2400" kern="0" dirty="0" smtClean="0">
                <a:solidFill>
                  <a:sysClr val="windowText" lastClr="000000"/>
                </a:solidFill>
                <a:latin typeface="+mn-ea"/>
              </a:rPr>
              <a:t>Chinese</a:t>
            </a:r>
            <a:endParaRPr lang="en-US" altLang="zh-CN" sz="2400" kern="0" dirty="0">
              <a:solidFill>
                <a:sysClr val="windowText" lastClr="000000"/>
              </a:solidFill>
              <a:latin typeface="+mn-ea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400" kern="0" dirty="0" smtClean="0">
                <a:solidFill>
                  <a:sysClr val="windowText" lastClr="000000"/>
                </a:solidFill>
                <a:latin typeface="+mn-ea"/>
              </a:rPr>
              <a:t>选择 </a:t>
            </a:r>
            <a:r>
              <a:rPr lang="en-US" altLang="zh-CN" sz="2400" kern="0" dirty="0" smtClean="0">
                <a:solidFill>
                  <a:sysClr val="windowText" lastClr="000000"/>
                </a:solidFill>
                <a:latin typeface="+mn-ea"/>
              </a:rPr>
              <a:t>Industrial Networks</a:t>
            </a:r>
            <a:r>
              <a:rPr lang="zh-CN" altLang="en-US" sz="2400" kern="0" dirty="0" smtClean="0">
                <a:solidFill>
                  <a:sysClr val="windowText" lastClr="000000"/>
                </a:solidFill>
                <a:latin typeface="+mn-ea"/>
              </a:rPr>
              <a:t>中的</a:t>
            </a:r>
            <a:r>
              <a:rPr lang="en-US" altLang="zh-CN" sz="2400" kern="0" dirty="0" smtClean="0">
                <a:solidFill>
                  <a:sysClr val="windowText" lastClr="000000"/>
                </a:solidFill>
                <a:latin typeface="+mn-ea"/>
              </a:rPr>
              <a:t>709-1 </a:t>
            </a:r>
            <a:r>
              <a:rPr lang="en-US" altLang="zh-CN" sz="2400" kern="0" dirty="0" err="1">
                <a:solidFill>
                  <a:sysClr val="windowText" lastClr="000000"/>
                </a:solidFill>
                <a:latin typeface="+mn-ea"/>
              </a:rPr>
              <a:t>DeviceNet</a:t>
            </a:r>
            <a:r>
              <a:rPr lang="en-US" altLang="zh-CN" sz="2400" kern="0" dirty="0">
                <a:solidFill>
                  <a:sysClr val="windowText" lastClr="000000"/>
                </a:solidFill>
                <a:latin typeface="+mn-ea"/>
              </a:rPr>
              <a:t> </a:t>
            </a:r>
            <a:r>
              <a:rPr lang="en-US" altLang="zh-CN" sz="2400" kern="0" dirty="0" smtClean="0">
                <a:solidFill>
                  <a:sysClr val="windowText" lastClr="000000"/>
                </a:solidFill>
                <a:latin typeface="+mn-ea"/>
              </a:rPr>
              <a:t>Master/Slave</a:t>
            </a:r>
            <a:endParaRPr lang="en-US" altLang="zh-CN" sz="2400" kern="0" dirty="0" smtClean="0">
              <a:solidFill>
                <a:sysClr val="windowText" lastClr="000000"/>
              </a:solidFill>
              <a:latin typeface="+mn-ea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400" kern="0" dirty="0" smtClean="0">
                <a:solidFill>
                  <a:sysClr val="windowText" lastClr="000000"/>
                </a:solidFill>
                <a:latin typeface="+mn-ea"/>
              </a:rPr>
              <a:t>选择 </a:t>
            </a:r>
            <a:r>
              <a:rPr lang="en-US" altLang="zh-CN" sz="2400" kern="0" dirty="0" err="1" smtClean="0">
                <a:solidFill>
                  <a:sysClr val="windowText" lastClr="000000"/>
                </a:solidFill>
                <a:latin typeface="+mn-ea"/>
              </a:rPr>
              <a:t>Anybus</a:t>
            </a:r>
            <a:r>
              <a:rPr lang="en-US" altLang="zh-CN" sz="2400" kern="0" dirty="0" smtClean="0">
                <a:solidFill>
                  <a:sysClr val="windowText" lastClr="000000"/>
                </a:solidFill>
                <a:latin typeface="+mn-ea"/>
              </a:rPr>
              <a:t> Adapters</a:t>
            </a:r>
            <a:r>
              <a:rPr lang="zh-CN" altLang="en-US" sz="2400" kern="0" dirty="0" smtClean="0">
                <a:solidFill>
                  <a:sysClr val="windowText" lastClr="000000"/>
                </a:solidFill>
                <a:latin typeface="+mn-ea"/>
              </a:rPr>
              <a:t>中的</a:t>
            </a:r>
            <a:r>
              <a:rPr lang="en-US" altLang="zh-CN" sz="2400" kern="0" dirty="0" smtClean="0">
                <a:solidFill>
                  <a:sysClr val="windowText" lastClr="000000"/>
                </a:solidFill>
                <a:latin typeface="+mn-ea"/>
              </a:rPr>
              <a:t>840-2 </a:t>
            </a:r>
            <a:r>
              <a:rPr lang="en-US" altLang="zh-CN" sz="2400" kern="0" dirty="0">
                <a:solidFill>
                  <a:sysClr val="windowText" lastClr="000000"/>
                </a:solidFill>
                <a:latin typeface="+mn-ea"/>
              </a:rPr>
              <a:t>PROFIBUS </a:t>
            </a:r>
            <a:r>
              <a:rPr lang="en-US" altLang="zh-CN" sz="2400" kern="0" dirty="0" err="1">
                <a:solidFill>
                  <a:sysClr val="windowText" lastClr="000000"/>
                </a:solidFill>
                <a:latin typeface="+mn-ea"/>
              </a:rPr>
              <a:t>Anybus</a:t>
            </a:r>
            <a:r>
              <a:rPr lang="en-US" altLang="zh-CN" sz="2400" kern="0" dirty="0">
                <a:solidFill>
                  <a:sysClr val="windowText" lastClr="000000"/>
                </a:solidFill>
                <a:latin typeface="+mn-ea"/>
              </a:rPr>
              <a:t> </a:t>
            </a:r>
            <a:r>
              <a:rPr lang="en-US" altLang="zh-CN" sz="2400" kern="0" dirty="0" smtClean="0">
                <a:solidFill>
                  <a:sysClr val="windowText" lastClr="000000"/>
                </a:solidFill>
                <a:latin typeface="+mn-ea"/>
              </a:rPr>
              <a:t>Device</a:t>
            </a:r>
            <a:endParaRPr lang="en-US" altLang="zh-CN" sz="2400" kern="0" dirty="0">
              <a:solidFill>
                <a:sysClr val="windowText" lastClr="000000"/>
              </a:solidFill>
              <a:latin typeface="+mn-ea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400" kern="0" dirty="0" smtClean="0">
                <a:solidFill>
                  <a:sysClr val="windowText" lastClr="000000"/>
                </a:solidFill>
                <a:latin typeface="+mn-ea"/>
              </a:rPr>
              <a:t>选择</a:t>
            </a:r>
            <a:r>
              <a:rPr lang="zh-CN" altLang="en-US" sz="2400" kern="0" dirty="0">
                <a:solidFill>
                  <a:sysClr val="windowText" lastClr="000000"/>
                </a:solidFill>
                <a:latin typeface="+mn-ea"/>
              </a:rPr>
              <a:t>后单击“完成”，等待系统创建完成。</a:t>
            </a:r>
            <a:endParaRPr lang="zh-CN" altLang="en-US" sz="2400" kern="0" dirty="0" smtClean="0">
              <a:solidFill>
                <a:sysClr val="windowText" lastClr="000000"/>
              </a:solidFill>
              <a:latin typeface="+mn-ea"/>
            </a:endParaRPr>
          </a:p>
        </p:txBody>
      </p:sp>
      <p:sp>
        <p:nvSpPr>
          <p:cNvPr id="13" name="十字星 12"/>
          <p:cNvSpPr/>
          <p:nvPr/>
        </p:nvSpPr>
        <p:spPr>
          <a:xfrm>
            <a:off x="6609119" y="1637731"/>
            <a:ext cx="223992" cy="24566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  <p:sp>
        <p:nvSpPr>
          <p:cNvPr id="14" name="十字星 13"/>
          <p:cNvSpPr/>
          <p:nvPr/>
        </p:nvSpPr>
        <p:spPr>
          <a:xfrm>
            <a:off x="6609119" y="2190604"/>
            <a:ext cx="223992" cy="24566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  <p:sp>
        <p:nvSpPr>
          <p:cNvPr id="15" name="十字星 14"/>
          <p:cNvSpPr/>
          <p:nvPr/>
        </p:nvSpPr>
        <p:spPr>
          <a:xfrm>
            <a:off x="6609119" y="3025029"/>
            <a:ext cx="223992" cy="24566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  <p:sp>
        <p:nvSpPr>
          <p:cNvPr id="16" name="十字星 15"/>
          <p:cNvSpPr/>
          <p:nvPr/>
        </p:nvSpPr>
        <p:spPr>
          <a:xfrm>
            <a:off x="6609119" y="3896648"/>
            <a:ext cx="223992" cy="24566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一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学习目标</a:t>
            </a:r>
            <a:endParaRPr lang="zh-CN" altLang="en-US" dirty="0"/>
          </a:p>
        </p:txBody>
      </p:sp>
      <p:sp>
        <p:nvSpPr>
          <p:cNvPr id="4" name="七边形 3"/>
          <p:cNvSpPr/>
          <p:nvPr/>
        </p:nvSpPr>
        <p:spPr>
          <a:xfrm>
            <a:off x="1433016" y="1235122"/>
            <a:ext cx="450376" cy="395785"/>
          </a:xfrm>
          <a:prstGeom prst="hep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/>
              <a:t>1</a:t>
            </a:r>
            <a:endParaRPr lang="zh-CN" altLang="en-US" sz="2000" dirty="0"/>
          </a:p>
        </p:txBody>
      </p:sp>
      <p:sp>
        <p:nvSpPr>
          <p:cNvPr id="5" name="七边形 4"/>
          <p:cNvSpPr/>
          <p:nvPr/>
        </p:nvSpPr>
        <p:spPr>
          <a:xfrm>
            <a:off x="1433016" y="1783639"/>
            <a:ext cx="450376" cy="395785"/>
          </a:xfrm>
          <a:prstGeom prst="hep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/>
              <a:t>2</a:t>
            </a:r>
            <a:endParaRPr lang="zh-CN" altLang="en-US" sz="2000" dirty="0"/>
          </a:p>
        </p:txBody>
      </p:sp>
      <p:sp>
        <p:nvSpPr>
          <p:cNvPr id="6" name="七边形 5"/>
          <p:cNvSpPr/>
          <p:nvPr/>
        </p:nvSpPr>
        <p:spPr>
          <a:xfrm>
            <a:off x="1433016" y="2352627"/>
            <a:ext cx="450376" cy="395785"/>
          </a:xfrm>
          <a:prstGeom prst="hep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/>
              <a:t>3</a:t>
            </a:r>
            <a:endParaRPr lang="zh-CN" altLang="en-US" sz="2000" dirty="0"/>
          </a:p>
        </p:txBody>
      </p:sp>
      <p:sp>
        <p:nvSpPr>
          <p:cNvPr id="7" name="七边形 6"/>
          <p:cNvSpPr/>
          <p:nvPr/>
        </p:nvSpPr>
        <p:spPr>
          <a:xfrm>
            <a:off x="1433016" y="2921615"/>
            <a:ext cx="450376" cy="395785"/>
          </a:xfrm>
          <a:prstGeom prst="hep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/>
              <a:t>4</a:t>
            </a:r>
            <a:endParaRPr lang="zh-CN" altLang="en-US" sz="2000" dirty="0"/>
          </a:p>
        </p:txBody>
      </p:sp>
      <p:sp>
        <p:nvSpPr>
          <p:cNvPr id="8" name="七边形 7"/>
          <p:cNvSpPr/>
          <p:nvPr/>
        </p:nvSpPr>
        <p:spPr>
          <a:xfrm>
            <a:off x="1433016" y="3490603"/>
            <a:ext cx="450376" cy="395785"/>
          </a:xfrm>
          <a:prstGeom prst="hep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/>
              <a:t>5</a:t>
            </a:r>
            <a:endParaRPr lang="zh-CN" altLang="en-US" sz="2000" dirty="0"/>
          </a:p>
        </p:txBody>
      </p:sp>
      <p:sp>
        <p:nvSpPr>
          <p:cNvPr id="9" name="七边形 8"/>
          <p:cNvSpPr/>
          <p:nvPr/>
        </p:nvSpPr>
        <p:spPr>
          <a:xfrm>
            <a:off x="1433016" y="4059591"/>
            <a:ext cx="450376" cy="395785"/>
          </a:xfrm>
          <a:prstGeom prst="hep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/>
              <a:t>6</a:t>
            </a:r>
            <a:endParaRPr lang="zh-CN" altLang="en-US" sz="2000" dirty="0"/>
          </a:p>
        </p:txBody>
      </p:sp>
      <p:sp>
        <p:nvSpPr>
          <p:cNvPr id="10" name="七边形 9"/>
          <p:cNvSpPr/>
          <p:nvPr/>
        </p:nvSpPr>
        <p:spPr>
          <a:xfrm>
            <a:off x="1433016" y="4628579"/>
            <a:ext cx="450376" cy="395785"/>
          </a:xfrm>
          <a:prstGeom prst="hep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/>
              <a:t>7</a:t>
            </a:r>
            <a:endParaRPr lang="zh-CN" altLang="en-US" sz="2000" dirty="0"/>
          </a:p>
        </p:txBody>
      </p:sp>
      <p:sp>
        <p:nvSpPr>
          <p:cNvPr id="11" name="七边形 10"/>
          <p:cNvSpPr/>
          <p:nvPr/>
        </p:nvSpPr>
        <p:spPr>
          <a:xfrm>
            <a:off x="1433016" y="5197567"/>
            <a:ext cx="450376" cy="395785"/>
          </a:xfrm>
          <a:prstGeom prst="hep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/>
              <a:t>8</a:t>
            </a:r>
            <a:endParaRPr lang="zh-CN" altLang="en-US" sz="2000" dirty="0"/>
          </a:p>
        </p:txBody>
      </p:sp>
      <p:sp>
        <p:nvSpPr>
          <p:cNvPr id="12" name="文本框 11"/>
          <p:cNvSpPr txBox="1"/>
          <p:nvPr/>
        </p:nvSpPr>
        <p:spPr bwMode="auto">
          <a:xfrm>
            <a:off x="1992574" y="1181169"/>
            <a:ext cx="6687403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600" kern="0" dirty="0" smtClean="0">
                <a:ln w="0"/>
                <a:latin typeface="+mn-ea"/>
              </a:rPr>
              <a:t>学会工业机器人工作站的基本布局方法</a:t>
            </a:r>
            <a:endParaRPr lang="zh-CN" altLang="en-US" sz="2600" kern="0" dirty="0" smtClean="0">
              <a:ln w="0"/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 bwMode="auto">
          <a:xfrm>
            <a:off x="1992574" y="1718806"/>
            <a:ext cx="6687403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600" kern="0" dirty="0" smtClean="0">
                <a:ln w="0"/>
                <a:latin typeface="+mn-ea"/>
              </a:rPr>
              <a:t>学会使用</a:t>
            </a:r>
            <a:r>
              <a:rPr lang="en-US" altLang="zh-CN" sz="2600" kern="0" dirty="0" err="1" smtClean="0">
                <a:ln w="0"/>
                <a:latin typeface="+mn-ea"/>
              </a:rPr>
              <a:t>RobotStudio</a:t>
            </a:r>
            <a:r>
              <a:rPr lang="zh-CN" altLang="en-US" sz="2600" kern="0" dirty="0" smtClean="0">
                <a:ln w="0"/>
                <a:latin typeface="+mn-ea"/>
              </a:rPr>
              <a:t>进行基本建模</a:t>
            </a:r>
            <a:endParaRPr lang="zh-CN" altLang="en-US" sz="2600" kern="0" dirty="0" smtClean="0">
              <a:ln w="0"/>
              <a:latin typeface="+mn-ea"/>
            </a:endParaRPr>
          </a:p>
        </p:txBody>
      </p:sp>
      <p:sp>
        <p:nvSpPr>
          <p:cNvPr id="14" name="文本框 13"/>
          <p:cNvSpPr txBox="1"/>
          <p:nvPr/>
        </p:nvSpPr>
        <p:spPr bwMode="auto">
          <a:xfrm>
            <a:off x="1992574" y="2302775"/>
            <a:ext cx="6687403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zh-CN" sz="2600" dirty="0"/>
              <a:t>学会创建</a:t>
            </a:r>
            <a:r>
              <a:rPr lang="zh-CN" altLang="zh-CN" sz="2600" dirty="0" smtClean="0"/>
              <a:t>添加工具并进行</a:t>
            </a:r>
            <a:r>
              <a:rPr lang="zh-CN" altLang="zh-CN" sz="2600" dirty="0"/>
              <a:t>设置</a:t>
            </a:r>
            <a:endParaRPr lang="zh-CN" altLang="en-US" sz="2600" kern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 bwMode="auto">
          <a:xfrm>
            <a:off x="1965278" y="2873285"/>
            <a:ext cx="706954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zh-CN" sz="2600" dirty="0" smtClean="0">
                <a:latin typeface="+mn-ea"/>
              </a:rPr>
              <a:t>学会</a:t>
            </a:r>
            <a:r>
              <a:rPr lang="zh-CN" altLang="zh-CN" sz="2600" dirty="0">
                <a:latin typeface="+mn-ea"/>
              </a:rPr>
              <a:t>使用</a:t>
            </a:r>
            <a:r>
              <a:rPr lang="en-US" altLang="zh-CN" sz="2600" dirty="0" err="1">
                <a:latin typeface="+mn-ea"/>
              </a:rPr>
              <a:t>RobotStudio</a:t>
            </a:r>
            <a:r>
              <a:rPr lang="zh-CN" altLang="zh-CN" sz="2600" dirty="0">
                <a:latin typeface="+mn-ea"/>
              </a:rPr>
              <a:t>进行机器人系统的创建</a:t>
            </a:r>
            <a:endParaRPr lang="zh-CN" altLang="en-US" sz="2600" kern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</a:endParaRPr>
          </a:p>
        </p:txBody>
      </p:sp>
      <p:sp>
        <p:nvSpPr>
          <p:cNvPr id="16" name="文本框 15"/>
          <p:cNvSpPr txBox="1"/>
          <p:nvPr/>
        </p:nvSpPr>
        <p:spPr bwMode="auto">
          <a:xfrm>
            <a:off x="1992573" y="3440751"/>
            <a:ext cx="704224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zh-CN" sz="2600" dirty="0" smtClean="0">
                <a:latin typeface="+mn-ea"/>
              </a:rPr>
              <a:t>学会</a:t>
            </a:r>
            <a:r>
              <a:rPr lang="zh-CN" altLang="en-US" sz="2600" dirty="0" smtClean="0">
                <a:latin typeface="+mn-ea"/>
              </a:rPr>
              <a:t>关键程序数据的设定</a:t>
            </a:r>
            <a:endParaRPr lang="zh-CN" altLang="en-US" sz="2600" kern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</a:endParaRPr>
          </a:p>
        </p:txBody>
      </p:sp>
      <p:sp>
        <p:nvSpPr>
          <p:cNvPr id="17" name="文本框 16"/>
          <p:cNvSpPr txBox="1"/>
          <p:nvPr/>
        </p:nvSpPr>
        <p:spPr bwMode="auto">
          <a:xfrm>
            <a:off x="1992573" y="4016906"/>
            <a:ext cx="704224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zh-CN" sz="2600" dirty="0" smtClean="0">
                <a:latin typeface="+mn-ea"/>
              </a:rPr>
              <a:t>学会</a:t>
            </a:r>
            <a:r>
              <a:rPr lang="zh-CN" altLang="zh-CN" sz="2600" dirty="0">
                <a:latin typeface="+mn-ea"/>
              </a:rPr>
              <a:t>使用</a:t>
            </a:r>
            <a:r>
              <a:rPr lang="en-US" altLang="zh-CN" sz="2600" dirty="0" err="1" smtClean="0">
                <a:latin typeface="+mn-ea"/>
              </a:rPr>
              <a:t>RobotStudio</a:t>
            </a:r>
            <a:r>
              <a:rPr lang="zh-CN" altLang="en-US" sz="2600" dirty="0" smtClean="0">
                <a:latin typeface="+mn-ea"/>
              </a:rPr>
              <a:t>中</a:t>
            </a:r>
            <a:r>
              <a:rPr lang="en-US" altLang="zh-CN" sz="2600" dirty="0" smtClean="0">
                <a:latin typeface="+mn-ea"/>
              </a:rPr>
              <a:t>Smart</a:t>
            </a:r>
            <a:r>
              <a:rPr lang="zh-CN" altLang="en-US" sz="2600" dirty="0" smtClean="0">
                <a:latin typeface="+mn-ea"/>
              </a:rPr>
              <a:t>组件的建立</a:t>
            </a:r>
            <a:endParaRPr lang="zh-CN" altLang="en-US" sz="2600" kern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</a:endParaRPr>
          </a:p>
        </p:txBody>
      </p:sp>
      <p:sp>
        <p:nvSpPr>
          <p:cNvPr id="18" name="文本框 17"/>
          <p:cNvSpPr txBox="1"/>
          <p:nvPr/>
        </p:nvSpPr>
        <p:spPr bwMode="auto">
          <a:xfrm>
            <a:off x="1992573" y="5149237"/>
            <a:ext cx="704224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zh-CN" sz="2600" dirty="0" smtClean="0">
                <a:latin typeface="+mn-ea"/>
              </a:rPr>
              <a:t>学会</a:t>
            </a:r>
            <a:r>
              <a:rPr lang="zh-CN" altLang="en-US" sz="2600" dirty="0" smtClean="0">
                <a:latin typeface="+mn-ea"/>
              </a:rPr>
              <a:t>使用</a:t>
            </a:r>
            <a:r>
              <a:rPr lang="en-US" altLang="zh-CN" sz="2600" dirty="0" err="1" smtClean="0">
                <a:latin typeface="+mn-ea"/>
              </a:rPr>
              <a:t>RobotStudio</a:t>
            </a:r>
            <a:r>
              <a:rPr lang="zh-CN" altLang="en-US" sz="2600" dirty="0" smtClean="0">
                <a:latin typeface="+mn-ea"/>
              </a:rPr>
              <a:t>进行工业机器人编程</a:t>
            </a:r>
            <a:endParaRPr lang="zh-CN" altLang="en-US" sz="2600" kern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</a:endParaRPr>
          </a:p>
        </p:txBody>
      </p:sp>
      <p:sp>
        <p:nvSpPr>
          <p:cNvPr id="19" name="文本框 18"/>
          <p:cNvSpPr txBox="1"/>
          <p:nvPr/>
        </p:nvSpPr>
        <p:spPr bwMode="auto">
          <a:xfrm>
            <a:off x="1992573" y="4575187"/>
            <a:ext cx="704224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zh-CN" sz="2600" dirty="0" smtClean="0">
                <a:latin typeface="+mn-ea"/>
              </a:rPr>
              <a:t>学会</a:t>
            </a:r>
            <a:r>
              <a:rPr lang="zh-CN" altLang="en-US" sz="2600" dirty="0" smtClean="0">
                <a:latin typeface="+mn-ea"/>
              </a:rPr>
              <a:t>工业机器人</a:t>
            </a:r>
            <a:r>
              <a:rPr lang="en-US" altLang="zh-CN" sz="2600" dirty="0" smtClean="0">
                <a:latin typeface="+mn-ea"/>
              </a:rPr>
              <a:t>I/O</a:t>
            </a:r>
            <a:r>
              <a:rPr lang="zh-CN" altLang="en-US" sz="2600" dirty="0" smtClean="0">
                <a:latin typeface="+mn-ea"/>
              </a:rPr>
              <a:t>配置的设定</a:t>
            </a:r>
            <a:endParaRPr lang="zh-CN" altLang="en-US" sz="2600" kern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二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工作任务</a:t>
            </a:r>
            <a:endParaRPr lang="zh-CN" altLang="en-US" dirty="0"/>
          </a:p>
        </p:txBody>
      </p:sp>
      <p:sp>
        <p:nvSpPr>
          <p:cNvPr id="4" name="五边形 3"/>
          <p:cNvSpPr/>
          <p:nvPr/>
        </p:nvSpPr>
        <p:spPr>
          <a:xfrm>
            <a:off x="1228299" y="1501254"/>
            <a:ext cx="873456" cy="42308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/>
              <a:t>（一）</a:t>
            </a:r>
            <a:endParaRPr lang="zh-CN" altLang="en-US" sz="2000" dirty="0"/>
          </a:p>
        </p:txBody>
      </p:sp>
      <p:sp>
        <p:nvSpPr>
          <p:cNvPr id="5" name="文本框 4"/>
          <p:cNvSpPr txBox="1"/>
          <p:nvPr/>
        </p:nvSpPr>
        <p:spPr bwMode="auto">
          <a:xfrm>
            <a:off x="2306471" y="1431891"/>
            <a:ext cx="301615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3000" b="1" kern="0" dirty="0" smtClean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</a:rPr>
              <a:t>工作任务的背景</a:t>
            </a:r>
            <a:endParaRPr lang="zh-CN" altLang="en-US" sz="3000" b="1" kern="0" dirty="0" smtClean="0">
              <a:solidFill>
                <a:sysClr val="windowText" lastClr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 bwMode="auto">
          <a:xfrm>
            <a:off x="1228299" y="2606722"/>
            <a:ext cx="9908274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zh-CN" altLang="zh-CN" sz="28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在</a:t>
            </a:r>
            <a:r>
              <a:rPr lang="en-US" altLang="zh-CN" sz="2800" kern="1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RobotStudio</a:t>
            </a:r>
            <a:r>
              <a:rPr lang="zh-CN" altLang="zh-CN" sz="28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中建立工作站，使用</a:t>
            </a:r>
            <a:r>
              <a:rPr lang="en-US" altLang="zh-CN" sz="28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ABB-IRB120</a:t>
            </a:r>
            <a:r>
              <a:rPr lang="zh-CN" altLang="zh-CN" sz="28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机器人在多功能工作站棋盘台上完成</a:t>
            </a:r>
            <a:r>
              <a:rPr lang="en-US" altLang="zh-CN" sz="28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“</a:t>
            </a:r>
            <a:r>
              <a:rPr lang="zh-CN" altLang="zh-CN" sz="28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博诺</a:t>
            </a:r>
            <a:r>
              <a:rPr lang="en-US" altLang="zh-CN" sz="28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”</a:t>
            </a:r>
            <a:r>
              <a:rPr lang="zh-CN" altLang="zh-CN" sz="28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汉字的仿真书写。本项目依次完成工作站建模、创建机器人系统、建立</a:t>
            </a:r>
            <a:r>
              <a:rPr lang="en-US" altLang="zh-CN" sz="28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Smart</a:t>
            </a:r>
            <a:r>
              <a:rPr lang="zh-CN" altLang="zh-CN" sz="28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组件、创建程序数据、</a:t>
            </a:r>
            <a:r>
              <a:rPr lang="en-US" altLang="zh-CN" sz="28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I/O</a:t>
            </a:r>
            <a:r>
              <a:rPr lang="zh-CN" altLang="zh-CN" sz="28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配置、程序编写，最终完成整个仿真书写过程。</a:t>
            </a:r>
            <a:endParaRPr lang="zh-CN" altLang="zh-CN" sz="28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二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工作任务</a:t>
            </a:r>
            <a:endParaRPr lang="zh-CN" altLang="en-US" dirty="0"/>
          </a:p>
        </p:txBody>
      </p:sp>
      <p:sp>
        <p:nvSpPr>
          <p:cNvPr id="4" name="五边形 3"/>
          <p:cNvSpPr/>
          <p:nvPr/>
        </p:nvSpPr>
        <p:spPr>
          <a:xfrm>
            <a:off x="1228299" y="1290441"/>
            <a:ext cx="873456" cy="42308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prstClr val="white"/>
                </a:solidFill>
              </a:rPr>
              <a:t>（二）</a:t>
            </a:r>
            <a:endParaRPr lang="zh-CN" altLang="en-US" sz="2000" dirty="0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 bwMode="auto">
          <a:xfrm>
            <a:off x="2320119" y="1230439"/>
            <a:ext cx="301615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3000" b="1" kern="0" dirty="0" smtClean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</a:rPr>
              <a:t>所需要的设备</a:t>
            </a:r>
            <a:endParaRPr lang="zh-CN" altLang="en-US" sz="3000" b="1" kern="0" dirty="0">
              <a:solidFill>
                <a:sysClr val="windowText" lastClr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 bwMode="auto">
          <a:xfrm>
            <a:off x="1228299" y="1784437"/>
            <a:ext cx="990827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indent="266700" algn="just"/>
            <a:r>
              <a:rPr lang="en-US" altLang="zh-CN" sz="2800" kern="100" dirty="0" err="1">
                <a:solidFill>
                  <a:prstClr val="black"/>
                </a:solidFill>
                <a:cs typeface="Times New Roman" panose="02020603050405020304" pitchFamily="18" charset="0"/>
              </a:rPr>
              <a:t>RobotStudio</a:t>
            </a:r>
            <a:r>
              <a:rPr lang="zh-CN" altLang="en-US" sz="2800" kern="100" dirty="0">
                <a:solidFill>
                  <a:prstClr val="black"/>
                </a:solidFill>
                <a:cs typeface="Times New Roman" panose="02020603050405020304" pitchFamily="18" charset="0"/>
              </a:rPr>
              <a:t>仿真软件、工业机器人多功能综合实训系统</a:t>
            </a:r>
            <a:r>
              <a:rPr lang="en-US" altLang="zh-CN" sz="2800" kern="100" dirty="0">
                <a:solidFill>
                  <a:prstClr val="black"/>
                </a:solidFill>
                <a:cs typeface="Times New Roman" panose="02020603050405020304" pitchFamily="18" charset="0"/>
              </a:rPr>
              <a:t>(BNRT-MTS120)</a:t>
            </a:r>
            <a:r>
              <a:rPr lang="zh-CN" altLang="en-US" sz="2800" kern="100" dirty="0">
                <a:solidFill>
                  <a:prstClr val="black"/>
                </a:solidFill>
                <a:cs typeface="Times New Roman" panose="02020603050405020304" pitchFamily="18" charset="0"/>
              </a:rPr>
              <a:t>三维模型、“博诺”汉字书写板</a:t>
            </a:r>
            <a:r>
              <a:rPr lang="zh-CN" altLang="en-US" sz="2800" kern="1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模型。</a:t>
            </a:r>
            <a:endParaRPr lang="zh-CN" altLang="zh-CN" sz="2800" kern="100" dirty="0">
              <a:solidFill>
                <a:prstClr val="black"/>
              </a:solidFill>
              <a:cs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5868" y="2809460"/>
            <a:ext cx="6539373" cy="34821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三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实践操作</a:t>
            </a:r>
            <a:endParaRPr lang="zh-CN" altLang="en-US" dirty="0"/>
          </a:p>
        </p:txBody>
      </p:sp>
      <p:sp>
        <p:nvSpPr>
          <p:cNvPr id="4" name="五边形 3"/>
          <p:cNvSpPr/>
          <p:nvPr/>
        </p:nvSpPr>
        <p:spPr>
          <a:xfrm>
            <a:off x="1596788" y="1364776"/>
            <a:ext cx="973093" cy="486002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/>
              <a:t>（一）</a:t>
            </a:r>
            <a:endParaRPr lang="zh-CN" altLang="en-US" sz="2000" dirty="0"/>
          </a:p>
        </p:txBody>
      </p:sp>
      <p:sp>
        <p:nvSpPr>
          <p:cNvPr id="11" name="文本框 10"/>
          <p:cNvSpPr txBox="1"/>
          <p:nvPr/>
        </p:nvSpPr>
        <p:spPr bwMode="auto">
          <a:xfrm>
            <a:off x="2743474" y="1364676"/>
            <a:ext cx="273909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800" b="1" kern="0" dirty="0" smtClean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  <a:hlinkClick r:id="rId1" action="ppaction://hlinksldjump"/>
              </a:rPr>
              <a:t>知识储备</a:t>
            </a:r>
            <a:endParaRPr lang="zh-CN" altLang="en-US" sz="2800" b="1" kern="0" dirty="0" smtClean="0">
              <a:solidFill>
                <a:sysClr val="windowText" lastClr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五边形 17"/>
          <p:cNvSpPr/>
          <p:nvPr/>
        </p:nvSpPr>
        <p:spPr>
          <a:xfrm>
            <a:off x="1596788" y="2228698"/>
            <a:ext cx="973093" cy="486002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/>
              <a:t>（二）</a:t>
            </a:r>
            <a:endParaRPr lang="zh-CN" altLang="en-US" sz="2000" dirty="0"/>
          </a:p>
        </p:txBody>
      </p:sp>
      <p:sp>
        <p:nvSpPr>
          <p:cNvPr id="19" name="五边形 18"/>
          <p:cNvSpPr/>
          <p:nvPr/>
        </p:nvSpPr>
        <p:spPr>
          <a:xfrm>
            <a:off x="1596787" y="3092620"/>
            <a:ext cx="973093" cy="486002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/>
              <a:t>（三）</a:t>
            </a:r>
            <a:endParaRPr lang="zh-CN" altLang="en-US" sz="2000" dirty="0"/>
          </a:p>
        </p:txBody>
      </p:sp>
      <p:sp>
        <p:nvSpPr>
          <p:cNvPr id="20" name="五边形 19"/>
          <p:cNvSpPr/>
          <p:nvPr/>
        </p:nvSpPr>
        <p:spPr>
          <a:xfrm>
            <a:off x="1596786" y="3956542"/>
            <a:ext cx="973093" cy="486002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/>
              <a:t>（四）</a:t>
            </a:r>
            <a:endParaRPr lang="zh-CN" altLang="en-US" sz="2000" dirty="0"/>
          </a:p>
        </p:txBody>
      </p:sp>
      <p:sp>
        <p:nvSpPr>
          <p:cNvPr id="21" name="五边形 20"/>
          <p:cNvSpPr/>
          <p:nvPr/>
        </p:nvSpPr>
        <p:spPr>
          <a:xfrm>
            <a:off x="1596785" y="4820464"/>
            <a:ext cx="973093" cy="486002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/>
              <a:t>（五）</a:t>
            </a:r>
            <a:endParaRPr lang="zh-CN" altLang="en-US" sz="2000" dirty="0"/>
          </a:p>
        </p:txBody>
      </p:sp>
      <p:sp>
        <p:nvSpPr>
          <p:cNvPr id="22" name="五边形 21"/>
          <p:cNvSpPr/>
          <p:nvPr/>
        </p:nvSpPr>
        <p:spPr>
          <a:xfrm>
            <a:off x="6338504" y="1364776"/>
            <a:ext cx="973093" cy="486002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/>
              <a:t>（六）</a:t>
            </a:r>
            <a:endParaRPr lang="zh-CN" altLang="en-US" sz="2000" dirty="0"/>
          </a:p>
        </p:txBody>
      </p:sp>
      <p:sp>
        <p:nvSpPr>
          <p:cNvPr id="23" name="五边形 22"/>
          <p:cNvSpPr/>
          <p:nvPr/>
        </p:nvSpPr>
        <p:spPr>
          <a:xfrm>
            <a:off x="6338504" y="2228698"/>
            <a:ext cx="973093" cy="486002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/>
              <a:t>（七）</a:t>
            </a:r>
            <a:endParaRPr lang="zh-CN" altLang="en-US" sz="2000" dirty="0"/>
          </a:p>
        </p:txBody>
      </p:sp>
      <p:sp>
        <p:nvSpPr>
          <p:cNvPr id="24" name="五边形 23"/>
          <p:cNvSpPr/>
          <p:nvPr/>
        </p:nvSpPr>
        <p:spPr>
          <a:xfrm>
            <a:off x="6338504" y="3080364"/>
            <a:ext cx="973092" cy="498258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/>
              <a:t>（八）</a:t>
            </a:r>
            <a:endParaRPr lang="zh-CN" altLang="en-US" sz="2000" dirty="0"/>
          </a:p>
        </p:txBody>
      </p:sp>
      <p:sp>
        <p:nvSpPr>
          <p:cNvPr id="25" name="五边形 24"/>
          <p:cNvSpPr/>
          <p:nvPr/>
        </p:nvSpPr>
        <p:spPr>
          <a:xfrm>
            <a:off x="6338504" y="3956542"/>
            <a:ext cx="973093" cy="486002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/>
              <a:t>（九）</a:t>
            </a:r>
            <a:endParaRPr lang="zh-CN" altLang="en-US" sz="2000" dirty="0"/>
          </a:p>
        </p:txBody>
      </p:sp>
      <p:sp>
        <p:nvSpPr>
          <p:cNvPr id="27" name="文本框 26"/>
          <p:cNvSpPr txBox="1"/>
          <p:nvPr/>
        </p:nvSpPr>
        <p:spPr bwMode="auto">
          <a:xfrm>
            <a:off x="7438256" y="3956542"/>
            <a:ext cx="40988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800" b="1" kern="0" dirty="0" smtClean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  <a:hlinkClick r:id="rId2" action="ppaction://hlinksldjump"/>
              </a:rPr>
              <a:t>机器人</a:t>
            </a:r>
            <a:r>
              <a:rPr lang="en-US" altLang="zh-CN" sz="2800" b="1" kern="0" dirty="0" smtClean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  <a:hlinkClick r:id="rId2" action="ppaction://hlinksldjump"/>
              </a:rPr>
              <a:t>RAPID</a:t>
            </a:r>
            <a:r>
              <a:rPr lang="zh-CN" altLang="en-US" sz="2800" b="1" kern="0" dirty="0" smtClean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  <a:hlinkClick r:id="rId2" action="ppaction://hlinksldjump"/>
              </a:rPr>
              <a:t>程序的建立</a:t>
            </a:r>
            <a:endParaRPr lang="zh-CN" altLang="en-US" sz="2800" b="1" kern="0" dirty="0" smtClean="0">
              <a:solidFill>
                <a:sysClr val="windowText" lastClr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 bwMode="auto">
          <a:xfrm>
            <a:off x="7409524" y="2895785"/>
            <a:ext cx="380150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800" b="1" kern="0" dirty="0" smtClean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  <a:hlinkClick r:id="rId2" action="ppaction://hlinksldjump"/>
              </a:rPr>
              <a:t>机器人</a:t>
            </a:r>
            <a:r>
              <a:rPr lang="en-US" altLang="zh-CN" sz="2800" b="1" kern="0" dirty="0" smtClean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  <a:hlinkClick r:id="rId2" action="ppaction://hlinksldjump"/>
              </a:rPr>
              <a:t>I/O</a:t>
            </a:r>
            <a:r>
              <a:rPr lang="zh-CN" altLang="en-US" sz="2800" b="1" kern="0" dirty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  <a:hlinkClick r:id="rId2" action="ppaction://hlinksldjump"/>
              </a:rPr>
              <a:t>配置</a:t>
            </a:r>
            <a:r>
              <a:rPr lang="zh-CN" altLang="en-US" sz="2800" b="1" kern="0" dirty="0" smtClean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  <a:hlinkClick r:id="rId2" action="ppaction://hlinksldjump"/>
              </a:rPr>
              <a:t>与工作站逻辑的设定</a:t>
            </a:r>
            <a:endParaRPr lang="zh-CN" altLang="en-US" sz="2800" b="1" kern="0" dirty="0" smtClean="0">
              <a:solidFill>
                <a:sysClr val="windowText" lastClr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 bwMode="auto">
          <a:xfrm>
            <a:off x="7485192" y="2173414"/>
            <a:ext cx="320722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800" b="1" kern="0" dirty="0" smtClean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  <a:hlinkClick r:id="rId2" action="ppaction://hlinksldjump"/>
              </a:rPr>
              <a:t>Smart</a:t>
            </a:r>
            <a:r>
              <a:rPr lang="zh-CN" altLang="en-US" sz="2800" b="1" kern="0" dirty="0" smtClean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  <a:hlinkClick r:id="rId2" action="ppaction://hlinksldjump"/>
              </a:rPr>
              <a:t>组件的应用</a:t>
            </a:r>
            <a:endParaRPr lang="zh-CN" altLang="en-US" sz="2800" b="1" kern="0" dirty="0" smtClean="0">
              <a:solidFill>
                <a:sysClr val="windowText" lastClr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 bwMode="auto">
          <a:xfrm>
            <a:off x="7409524" y="1364676"/>
            <a:ext cx="35950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800" b="1" kern="0" dirty="0" smtClean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  <a:hlinkClick r:id="rId2" action="ppaction://hlinksldjump"/>
              </a:rPr>
              <a:t>关键程序数据的设定</a:t>
            </a:r>
            <a:endParaRPr lang="zh-CN" altLang="en-US" sz="2800" b="1" kern="0" dirty="0" smtClean="0">
              <a:solidFill>
                <a:sysClr val="windowText" lastClr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 bwMode="auto">
          <a:xfrm>
            <a:off x="2747577" y="4783246"/>
            <a:ext cx="273909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800" b="1" kern="0" dirty="0" smtClean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</a:rPr>
              <a:t>改变机器人位置</a:t>
            </a:r>
            <a:endParaRPr lang="zh-CN" altLang="en-US" sz="2800" b="1" kern="0" dirty="0" smtClean="0">
              <a:solidFill>
                <a:sysClr val="windowText" lastClr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 bwMode="auto">
          <a:xfrm>
            <a:off x="2743474" y="3937933"/>
            <a:ext cx="34683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800" b="1" kern="0" dirty="0" smtClean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  <a:hlinkClick r:id="rId3" action="ppaction://hlinksldjump"/>
              </a:rPr>
              <a:t>创建工业机器人系统</a:t>
            </a:r>
            <a:endParaRPr lang="zh-CN" altLang="en-US" sz="2800" b="1" kern="0" dirty="0" smtClean="0">
              <a:solidFill>
                <a:sysClr val="windowText" lastClr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 bwMode="auto">
          <a:xfrm>
            <a:off x="2747576" y="3111229"/>
            <a:ext cx="316628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800" b="1" kern="0" dirty="0" smtClean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  <a:hlinkClick r:id="rId4" action="ppaction://hlinksldjump"/>
              </a:rPr>
              <a:t>机器人工作站建模</a:t>
            </a:r>
            <a:endParaRPr lang="zh-CN" altLang="en-US" sz="2800" b="1" kern="0" dirty="0" smtClean="0">
              <a:solidFill>
                <a:sysClr val="windowText" lastClr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 bwMode="auto">
          <a:xfrm>
            <a:off x="2743474" y="2245160"/>
            <a:ext cx="312123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800" b="1" kern="0" dirty="0" smtClean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  <a:hlinkClick r:id="rId5" action="ppaction://hlinksldjump"/>
              </a:rPr>
              <a:t>建立仿真工作站</a:t>
            </a:r>
            <a:endParaRPr lang="zh-CN" altLang="en-US" sz="2800" b="1" kern="0" dirty="0" smtClean="0">
              <a:solidFill>
                <a:sysClr val="windowText" lastClr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96371" y="112075"/>
            <a:ext cx="2342751" cy="864096"/>
          </a:xfrm>
        </p:spPr>
        <p:txBody>
          <a:bodyPr/>
          <a:lstStyle/>
          <a:p>
            <a:r>
              <a:rPr lang="zh-CN" altLang="en-US" dirty="0"/>
              <a:t>三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实践操作</a:t>
            </a:r>
            <a:r>
              <a:rPr lang="en-US" altLang="zh-CN" dirty="0" smtClean="0"/>
              <a:t>-</a:t>
            </a:r>
            <a:r>
              <a:rPr lang="zh-CN" altLang="en-US" dirty="0" smtClean="0"/>
              <a:t>知识储备</a:t>
            </a:r>
            <a:endParaRPr lang="zh-CN" altLang="en-US" dirty="0"/>
          </a:p>
        </p:txBody>
      </p:sp>
      <p:sp>
        <p:nvSpPr>
          <p:cNvPr id="4" name="五边形 3"/>
          <p:cNvSpPr/>
          <p:nvPr/>
        </p:nvSpPr>
        <p:spPr>
          <a:xfrm>
            <a:off x="3734606" y="1224704"/>
            <a:ext cx="873456" cy="42308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prstClr val="white"/>
                </a:solidFill>
              </a:rPr>
              <a:t>（一）</a:t>
            </a:r>
            <a:endParaRPr lang="zh-CN" altLang="en-US" sz="2000" dirty="0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 bwMode="auto">
          <a:xfrm>
            <a:off x="4710974" y="1051524"/>
            <a:ext cx="301615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4400" b="1" kern="0" dirty="0" smtClean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</a:rPr>
              <a:t>知识储备</a:t>
            </a:r>
            <a:endParaRPr lang="zh-CN" altLang="en-US" sz="4400" b="1" kern="0" dirty="0">
              <a:solidFill>
                <a:sysClr val="windowText" lastClr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 bwMode="auto">
          <a:xfrm>
            <a:off x="928048" y="2505895"/>
            <a:ext cx="10208525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indent="266700" algn="just"/>
            <a:r>
              <a:rPr lang="en-US" altLang="zh-CN" sz="2800" kern="1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      ABB </a:t>
            </a:r>
            <a:r>
              <a:rPr lang="en-US" altLang="zh-CN" sz="2800" kern="100" dirty="0" err="1" smtClean="0">
                <a:solidFill>
                  <a:prstClr val="black"/>
                </a:solidFill>
                <a:cs typeface="Times New Roman" panose="02020603050405020304" pitchFamily="18" charset="0"/>
              </a:rPr>
              <a:t>RobotStudio</a:t>
            </a:r>
            <a:r>
              <a:rPr lang="zh-CN" altLang="en-US" sz="2800" kern="1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是</a:t>
            </a:r>
            <a:r>
              <a:rPr lang="en-US" altLang="zh-CN" sz="2800" kern="100" dirty="0">
                <a:solidFill>
                  <a:prstClr val="black"/>
                </a:solidFill>
                <a:cs typeface="Times New Roman" panose="02020603050405020304" pitchFamily="18" charset="0"/>
              </a:rPr>
              <a:t>ABB</a:t>
            </a:r>
            <a:r>
              <a:rPr lang="zh-CN" altLang="en-US" sz="2800" kern="100" dirty="0">
                <a:solidFill>
                  <a:prstClr val="black"/>
                </a:solidFill>
                <a:cs typeface="Times New Roman" panose="02020603050405020304" pitchFamily="18" charset="0"/>
              </a:rPr>
              <a:t>公司开发的一款适用于各类</a:t>
            </a:r>
            <a:r>
              <a:rPr lang="en-US" altLang="zh-CN" sz="2800" kern="100" dirty="0">
                <a:solidFill>
                  <a:prstClr val="black"/>
                </a:solidFill>
                <a:cs typeface="Times New Roman" panose="02020603050405020304" pitchFamily="18" charset="0"/>
              </a:rPr>
              <a:t>ABB</a:t>
            </a:r>
            <a:r>
              <a:rPr lang="zh-CN" altLang="en-US" sz="2800" kern="100" dirty="0">
                <a:solidFill>
                  <a:prstClr val="black"/>
                </a:solidFill>
                <a:cs typeface="Times New Roman" panose="02020603050405020304" pitchFamily="18" charset="0"/>
              </a:rPr>
              <a:t>工业机器人的</a:t>
            </a:r>
            <a:r>
              <a:rPr lang="en-US" altLang="zh-CN" sz="2800" kern="100" dirty="0">
                <a:solidFill>
                  <a:prstClr val="black"/>
                </a:solidFill>
                <a:cs typeface="Times New Roman" panose="02020603050405020304" pitchFamily="18" charset="0"/>
              </a:rPr>
              <a:t>PC</a:t>
            </a:r>
            <a:r>
              <a:rPr lang="zh-CN" altLang="en-US" sz="2800" kern="100" dirty="0">
                <a:solidFill>
                  <a:prstClr val="black"/>
                </a:solidFill>
                <a:cs typeface="Times New Roman" panose="02020603050405020304" pitchFamily="18" charset="0"/>
              </a:rPr>
              <a:t>应用软件，用于</a:t>
            </a:r>
            <a:r>
              <a:rPr lang="zh-CN" altLang="en-US" sz="2800" b="1" kern="1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机器人单元的建模、离线创建和仿真</a:t>
            </a:r>
            <a:r>
              <a:rPr lang="zh-CN" altLang="en-US" sz="2800" b="1" kern="1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。</a:t>
            </a:r>
            <a:r>
              <a:rPr lang="zh-CN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离线仿真功能</a:t>
            </a:r>
            <a:r>
              <a:rPr lang="zh-CN" altLang="zh-CN" sz="2800" dirty="0"/>
              <a:t>可使用户在实际构建机器人系统之前先进行设计和试运行，以可视化及可确定的解决方案和布局降低风险，并通过创建更加精确的路径来获得更高的部件质量</a:t>
            </a:r>
            <a:r>
              <a:rPr lang="zh-CN" altLang="zh-CN" sz="2800" dirty="0" smtClean="0"/>
              <a:t>。</a:t>
            </a:r>
            <a:r>
              <a:rPr lang="en-US" altLang="zh-CN" sz="2800" dirty="0" err="1" smtClean="0"/>
              <a:t>RobotStudio</a:t>
            </a:r>
            <a:r>
              <a:rPr lang="zh-CN" altLang="en-US" sz="2800" dirty="0" smtClean="0"/>
              <a:t>中可实现</a:t>
            </a:r>
            <a:r>
              <a:rPr lang="en-US" altLang="zh-C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CAD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导入、自动路径生成、自动分析伸展能力、碰撞检测、在线作业、模拟仿真、应用功能包、二次开发</a:t>
            </a:r>
            <a:r>
              <a:rPr lang="zh-CN" altLang="en-US" sz="2800" dirty="0" smtClean="0"/>
              <a:t>等功能</a:t>
            </a:r>
            <a:endParaRPr lang="zh-CN" altLang="zh-CN" sz="2800" kern="100" dirty="0">
              <a:solidFill>
                <a:prstClr val="black"/>
              </a:solidFill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 bwMode="auto">
          <a:xfrm>
            <a:off x="1228299" y="1903435"/>
            <a:ext cx="41079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800" b="1" kern="0" dirty="0" smtClean="0">
                <a:solidFill>
                  <a:sysClr val="windowText" lastClr="000000"/>
                </a:solidFill>
                <a:latin typeface="+mn-ea"/>
              </a:rPr>
              <a:t>1.ABB </a:t>
            </a:r>
            <a:r>
              <a:rPr lang="en-US" altLang="zh-CN" sz="2800" b="1" kern="0" dirty="0" err="1" smtClean="0">
                <a:solidFill>
                  <a:sysClr val="windowText" lastClr="000000"/>
                </a:solidFill>
                <a:latin typeface="+mn-ea"/>
              </a:rPr>
              <a:t>RobotStudio</a:t>
            </a:r>
            <a:r>
              <a:rPr lang="zh-CN" altLang="en-US" sz="2800" b="1" kern="0" dirty="0" smtClean="0">
                <a:solidFill>
                  <a:sysClr val="windowText" lastClr="000000"/>
                </a:solidFill>
                <a:latin typeface="+mn-ea"/>
              </a:rPr>
              <a:t>简介</a:t>
            </a:r>
            <a:endParaRPr lang="zh-CN" altLang="en-US" sz="2800" b="1" kern="0" dirty="0" smtClean="0">
              <a:solidFill>
                <a:sysClr val="windowText" lastClr="00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三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实践操作</a:t>
            </a:r>
            <a:r>
              <a:rPr lang="en-US" altLang="zh-CN" dirty="0" smtClean="0"/>
              <a:t>-</a:t>
            </a:r>
            <a:r>
              <a:rPr lang="zh-CN" altLang="en-US" dirty="0" smtClean="0"/>
              <a:t>知识储备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 bwMode="auto">
          <a:xfrm>
            <a:off x="839340" y="1132930"/>
            <a:ext cx="481766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600" b="1" kern="0" dirty="0" smtClean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</a:rPr>
              <a:t>2.ABB </a:t>
            </a:r>
            <a:r>
              <a:rPr lang="en-US" altLang="zh-CN" sz="2600" b="1" kern="0" dirty="0" err="1" smtClean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</a:rPr>
              <a:t>RobotStudio</a:t>
            </a:r>
            <a:r>
              <a:rPr lang="en-US" altLang="zh-CN" sz="2600" b="1" kern="0" dirty="0" smtClean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2600" b="1" kern="0" dirty="0" smtClean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</a:rPr>
              <a:t>界面介绍</a:t>
            </a:r>
            <a:endParaRPr lang="zh-CN" altLang="en-US" sz="2600" b="1" kern="0" dirty="0" smtClean="0">
              <a:solidFill>
                <a:sysClr val="windowText" lastClr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233688" y="3663947"/>
            <a:ext cx="2556448" cy="239565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 smtClean="0"/>
              <a:t>“文件”选项卡中包括新建工作站、连接到控器、创建并制作机器人系统、</a:t>
            </a:r>
            <a:r>
              <a:rPr lang="en-US" altLang="zh-CN" sz="2000" dirty="0" err="1" smtClean="0"/>
              <a:t>RobotStudio</a:t>
            </a:r>
            <a:r>
              <a:rPr lang="zh-CN" altLang="en-US" sz="2000" dirty="0" smtClean="0"/>
              <a:t>选项等功能</a:t>
            </a:r>
            <a:endParaRPr lang="zh-CN" altLang="en-US" sz="2000" dirty="0"/>
          </a:p>
        </p:txBody>
      </p:sp>
      <p:sp>
        <p:nvSpPr>
          <p:cNvPr id="16" name="文本框 15"/>
          <p:cNvSpPr txBox="1"/>
          <p:nvPr/>
        </p:nvSpPr>
        <p:spPr bwMode="auto">
          <a:xfrm>
            <a:off x="839340" y="1755732"/>
            <a:ext cx="1074473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000" kern="0" dirty="0" smtClean="0">
                <a:solidFill>
                  <a:sysClr val="windowText" lastClr="000000"/>
                </a:solidFill>
                <a:latin typeface="+mn-ea"/>
              </a:rPr>
              <a:t>    软件界面上有“文件”、“基本”、“建模”、“仿真”、“控制器”、“</a:t>
            </a:r>
            <a:r>
              <a:rPr lang="en-US" altLang="zh-CN" sz="2000" kern="0" dirty="0" smtClean="0">
                <a:solidFill>
                  <a:sysClr val="windowText" lastClr="000000"/>
                </a:solidFill>
                <a:latin typeface="+mn-ea"/>
              </a:rPr>
              <a:t>RAPID”</a:t>
            </a:r>
            <a:r>
              <a:rPr lang="zh-CN" altLang="en-US" sz="2000" kern="0" dirty="0" smtClean="0">
                <a:solidFill>
                  <a:sysClr val="windowText" lastClr="000000"/>
                </a:solidFill>
                <a:latin typeface="+mn-ea"/>
              </a:rPr>
              <a:t>、“</a:t>
            </a:r>
            <a:r>
              <a:rPr lang="en-US" altLang="zh-CN" sz="2000" kern="0" dirty="0" smtClean="0">
                <a:solidFill>
                  <a:sysClr val="windowText" lastClr="000000"/>
                </a:solidFill>
                <a:latin typeface="+mn-ea"/>
              </a:rPr>
              <a:t>Add-Ins”</a:t>
            </a:r>
            <a:r>
              <a:rPr lang="zh-CN" altLang="en-US" sz="2000" kern="0" dirty="0" smtClean="0">
                <a:solidFill>
                  <a:sysClr val="windowText" lastClr="000000"/>
                </a:solidFill>
                <a:latin typeface="+mn-ea"/>
              </a:rPr>
              <a:t>七个选项卡。</a:t>
            </a:r>
            <a:endParaRPr lang="zh-CN" altLang="en-US" sz="2000" kern="0" dirty="0" smtClean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0881" y="3000123"/>
            <a:ext cx="5963032" cy="3295807"/>
          </a:xfrm>
          <a:prstGeom prst="rect">
            <a:avLst/>
          </a:prstGeom>
        </p:spPr>
      </p:pic>
      <p:cxnSp>
        <p:nvCxnSpPr>
          <p:cNvPr id="27" name="直接箭头连接符 26"/>
          <p:cNvCxnSpPr/>
          <p:nvPr/>
        </p:nvCxnSpPr>
        <p:spPr>
          <a:xfrm flipH="1">
            <a:off x="3790136" y="3238622"/>
            <a:ext cx="1018264" cy="67530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 bwMode="auto">
          <a:xfrm>
            <a:off x="971961" y="2463618"/>
            <a:ext cx="301119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600" b="1" kern="0" dirty="0" smtClean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600" b="1" kern="0" dirty="0" smtClean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</a:rPr>
              <a:t>）“文件”选项卡</a:t>
            </a:r>
            <a:endParaRPr lang="zh-CN" altLang="en-US" sz="2600" b="1" kern="0" dirty="0" smtClean="0">
              <a:solidFill>
                <a:sysClr val="windowText" lastClr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三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实践操作</a:t>
            </a:r>
            <a:r>
              <a:rPr lang="en-US" altLang="zh-CN" dirty="0" smtClean="0"/>
              <a:t>-</a:t>
            </a:r>
            <a:r>
              <a:rPr lang="zh-CN" altLang="en-US" dirty="0" smtClean="0"/>
              <a:t>知识储备</a:t>
            </a:r>
            <a:endParaRPr lang="zh-CN" altLang="en-US" dirty="0"/>
          </a:p>
        </p:txBody>
      </p:sp>
      <p:sp>
        <p:nvSpPr>
          <p:cNvPr id="4" name="圆角矩形 3"/>
          <p:cNvSpPr/>
          <p:nvPr/>
        </p:nvSpPr>
        <p:spPr>
          <a:xfrm>
            <a:off x="716195" y="2871318"/>
            <a:ext cx="10439485" cy="6655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 smtClean="0"/>
              <a:t>“基本”选项卡中包括建立工作站、路径编程、坐标系选择、移动物体所需要的控件等。</a:t>
            </a:r>
            <a:endParaRPr lang="zh-CN" altLang="en-US" sz="20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2652" y="1702265"/>
            <a:ext cx="7302390" cy="100938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 bwMode="auto">
          <a:xfrm>
            <a:off x="716195" y="1209822"/>
            <a:ext cx="346191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600" b="1" kern="0" dirty="0" smtClean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600" b="1" kern="0" dirty="0" smtClean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</a:rPr>
              <a:t>）“基本”选项卡</a:t>
            </a:r>
            <a:endParaRPr lang="zh-CN" altLang="en-US" sz="2600" b="1" kern="0" dirty="0" smtClean="0">
              <a:solidFill>
                <a:sysClr val="windowText" lastClr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 bwMode="auto">
          <a:xfrm>
            <a:off x="716195" y="3719228"/>
            <a:ext cx="3601329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600" b="1" kern="0" dirty="0" smtClean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600" b="1" kern="0" dirty="0" smtClean="0">
                <a:solidFill>
                  <a:sysClr val="windowText" lastClr="000000"/>
                </a:solidFill>
                <a:latin typeface="华文楷体" pitchFamily="2" charset="-122"/>
                <a:ea typeface="华文楷体" pitchFamily="2" charset="-122"/>
              </a:rPr>
              <a:t>）“建模”选项卡</a:t>
            </a:r>
            <a:endParaRPr lang="zh-CN" altLang="en-US" sz="2600" b="1" kern="0" dirty="0" smtClean="0">
              <a:solidFill>
                <a:sysClr val="windowText" lastClr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2652" y="4211671"/>
            <a:ext cx="7302390" cy="988503"/>
          </a:xfrm>
          <a:prstGeom prst="rect">
            <a:avLst/>
          </a:prstGeom>
        </p:spPr>
      </p:pic>
      <p:sp>
        <p:nvSpPr>
          <p:cNvPr id="9" name="圆角矩形 8"/>
          <p:cNvSpPr/>
          <p:nvPr/>
        </p:nvSpPr>
        <p:spPr>
          <a:xfrm>
            <a:off x="716195" y="5427460"/>
            <a:ext cx="10439486" cy="9509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 smtClean="0"/>
              <a:t>“建模”选项卡中包括创建工作站组件、建立实体、导入几何体、测量、创建机械装置和工具以及相关</a:t>
            </a:r>
            <a:r>
              <a:rPr lang="en-US" altLang="zh-CN" sz="2000" dirty="0" smtClean="0"/>
              <a:t>CAD</a:t>
            </a:r>
            <a:r>
              <a:rPr lang="zh-CN" altLang="en-US" sz="2000" dirty="0" smtClean="0"/>
              <a:t>操作所需的控件。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anchor="ctr"/>
      <a:lstStyle>
        <a:defPPr algn="ctr">
          <a:defRPr sz="2000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auto">
        <a:noFill/>
        <a:ln>
          <a:noFill/>
        </a:ln>
      </a:spPr>
      <a:bodyPr>
        <a:spAutoFit/>
      </a:bodyPr>
      <a:lstStyle>
        <a:defPPr>
          <a:spcBef>
            <a:spcPts val="600"/>
          </a:spcBef>
          <a:spcAft>
            <a:spcPts val="600"/>
          </a:spcAft>
          <a:defRPr sz="2600" b="1" kern="0" dirty="0" smtClean="0">
            <a:solidFill>
              <a:sysClr val="windowText" lastClr="000000"/>
            </a:solidFill>
            <a:latin typeface="华文楷体" pitchFamily="2" charset="-122"/>
            <a:ea typeface="华文楷体" pitchFamily="2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3159</Words>
  <Application>WPS 演示</Application>
  <PresentationFormat>宽屏</PresentationFormat>
  <Paragraphs>410</Paragraphs>
  <Slides>28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40" baseType="lpstr">
      <vt:lpstr>Arial</vt:lpstr>
      <vt:lpstr>宋体</vt:lpstr>
      <vt:lpstr>Wingdings</vt:lpstr>
      <vt:lpstr>华文楷体</vt:lpstr>
      <vt:lpstr>Calibri</vt:lpstr>
      <vt:lpstr>黑体</vt:lpstr>
      <vt:lpstr>Times New Roman</vt:lpstr>
      <vt:lpstr>Calibri Light</vt:lpstr>
      <vt:lpstr>微软雅黑</vt:lpstr>
      <vt:lpstr>Arial Unicode MS</vt:lpstr>
      <vt:lpstr>Office 主题</vt:lpstr>
      <vt:lpstr>1_Office 主题</vt:lpstr>
      <vt:lpstr>项目三 ABB RobotStudio离线编程与操作</vt:lpstr>
      <vt:lpstr>目录</vt:lpstr>
      <vt:lpstr>一</vt:lpstr>
      <vt:lpstr>二</vt:lpstr>
      <vt:lpstr>二</vt:lpstr>
      <vt:lpstr>三</vt:lpstr>
      <vt:lpstr>三</vt:lpstr>
      <vt:lpstr>三</vt:lpstr>
      <vt:lpstr>三</vt:lpstr>
      <vt:lpstr>三</vt:lpstr>
      <vt:lpstr>三</vt:lpstr>
      <vt:lpstr>三</vt:lpstr>
      <vt:lpstr>三</vt:lpstr>
      <vt:lpstr>三</vt:lpstr>
      <vt:lpstr>三</vt:lpstr>
      <vt:lpstr>三</vt:lpstr>
      <vt:lpstr>三</vt:lpstr>
      <vt:lpstr>三</vt:lpstr>
      <vt:lpstr>三</vt:lpstr>
      <vt:lpstr>三</vt:lpstr>
      <vt:lpstr>三</vt:lpstr>
      <vt:lpstr>三</vt:lpstr>
      <vt:lpstr>三</vt:lpstr>
      <vt:lpstr>三</vt:lpstr>
      <vt:lpstr>三</vt:lpstr>
      <vt:lpstr>三</vt:lpstr>
      <vt:lpstr>三</vt:lpstr>
      <vt:lpstr>三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微软中国</dc:creator>
  <cp:lastModifiedBy>d</cp:lastModifiedBy>
  <cp:revision>139</cp:revision>
  <dcterms:created xsi:type="dcterms:W3CDTF">2017-08-08T05:00:00Z</dcterms:created>
  <dcterms:modified xsi:type="dcterms:W3CDTF">2017-12-08T05:51:27Z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2052-10.1.0.6877</vt:lpwstr>
  </property>
</Properties>
</file>