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Lst>
  <p:notesMasterIdLst>
    <p:notesMasterId r:id="rId51"/>
  </p:notesMasterIdLst>
  <p:sldIdLst>
    <p:sldId id="361" r:id="rId3"/>
    <p:sldId id="258" r:id="rId4"/>
    <p:sldId id="259" r:id="rId5"/>
    <p:sldId id="260" r:id="rId6"/>
    <p:sldId id="325" r:id="rId7"/>
    <p:sldId id="326" r:id="rId8"/>
    <p:sldId id="327" r:id="rId9"/>
    <p:sldId id="267" r:id="rId10"/>
    <p:sldId id="263" r:id="rId11"/>
    <p:sldId id="328" r:id="rId12"/>
    <p:sldId id="329" r:id="rId13"/>
    <p:sldId id="330" r:id="rId14"/>
    <p:sldId id="331" r:id="rId15"/>
    <p:sldId id="332" r:id="rId16"/>
    <p:sldId id="333" r:id="rId17"/>
    <p:sldId id="262" r:id="rId18"/>
    <p:sldId id="264" r:id="rId19"/>
    <p:sldId id="334" r:id="rId20"/>
    <p:sldId id="335" r:id="rId21"/>
    <p:sldId id="337" r:id="rId22"/>
    <p:sldId id="336" r:id="rId23"/>
    <p:sldId id="268" r:id="rId24"/>
    <p:sldId id="338" r:id="rId25"/>
    <p:sldId id="285" r:id="rId26"/>
    <p:sldId id="284" r:id="rId27"/>
    <p:sldId id="339" r:id="rId28"/>
    <p:sldId id="340" r:id="rId29"/>
    <p:sldId id="341" r:id="rId30"/>
    <p:sldId id="342" r:id="rId31"/>
    <p:sldId id="343" r:id="rId32"/>
    <p:sldId id="344" r:id="rId33"/>
    <p:sldId id="345" r:id="rId34"/>
    <p:sldId id="346" r:id="rId35"/>
    <p:sldId id="347" r:id="rId36"/>
    <p:sldId id="348" r:id="rId37"/>
    <p:sldId id="349" r:id="rId38"/>
    <p:sldId id="350" r:id="rId39"/>
    <p:sldId id="351" r:id="rId40"/>
    <p:sldId id="352" r:id="rId41"/>
    <p:sldId id="353" r:id="rId42"/>
    <p:sldId id="354" r:id="rId43"/>
    <p:sldId id="355" r:id="rId44"/>
    <p:sldId id="356" r:id="rId45"/>
    <p:sldId id="357" r:id="rId46"/>
    <p:sldId id="358" r:id="rId47"/>
    <p:sldId id="359" r:id="rId48"/>
    <p:sldId id="360" r:id="rId49"/>
    <p:sldId id="362" r:id="rId5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2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A5D3ED-48EC-48D6-983B-5325BB073BD0}"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0DABC2-85E1-41BB-8839-BABA719FA626}" type="slidenum">
              <a:rPr lang="zh-CN" altLang="en-US" smtClean="0"/>
              <a:t>‹#›</a:t>
            </a:fld>
            <a:endParaRPr lang="zh-CN" altLang="en-US"/>
          </a:p>
        </p:txBody>
      </p:sp>
    </p:spTree>
    <p:extLst>
      <p:ext uri="{BB962C8B-B14F-4D97-AF65-F5344CB8AC3E}">
        <p14:creationId xmlns:p14="http://schemas.microsoft.com/office/powerpoint/2010/main" val="1496179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F2606186-EBC9-413B-BBA1-E6341EE1A192}" type="slidenum">
              <a:rPr lang="zh-CN" altLang="en-US" smtClean="0">
                <a:solidFill>
                  <a:prstClr val="black"/>
                </a:solidFill>
              </a:rPr>
              <a:pPr>
                <a:defRPr/>
              </a:pPr>
              <a:t>2</a:t>
            </a:fld>
            <a:endParaRPr lang="zh-CN" altLang="en-US">
              <a:solidFill>
                <a:prstClr val="black"/>
              </a:solidFill>
            </a:endParaRPr>
          </a:p>
        </p:txBody>
      </p:sp>
    </p:spTree>
    <p:extLst>
      <p:ext uri="{BB962C8B-B14F-4D97-AF65-F5344CB8AC3E}">
        <p14:creationId xmlns:p14="http://schemas.microsoft.com/office/powerpoint/2010/main" val="1929441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solidFill>
                  <a:prstClr val="black"/>
                </a:solidFill>
                <a:latin typeface="Times New Roman" panose="02020603050405020304" pitchFamily="18" charset="0"/>
              </a:rPr>
              <a:pPr fontAlgn="base">
                <a:spcBef>
                  <a:spcPct val="0"/>
                </a:spcBef>
                <a:spcAft>
                  <a:spcPct val="0"/>
                </a:spcAft>
              </a:pPr>
              <a:t>48</a:t>
            </a:fld>
            <a:endParaRPr lang="en-US" altLang="zh-CN" sz="1300" smtClean="0">
              <a:solidFill>
                <a:prstClr val="black"/>
              </a:solidFill>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a:solidFill>
                  <a:prstClr val="black"/>
                </a:solidFill>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fontAlgn="base">
              <a:spcBef>
                <a:spcPct val="0"/>
              </a:spcBef>
              <a:spcAft>
                <a:spcPct val="0"/>
              </a:spcAft>
            </a:pPr>
            <a:fld id="{5B3FB995-94C8-4886-B9BD-0876CB2482DC}" type="slidenum">
              <a:rPr lang="en-US" altLang="zh-CN">
                <a:solidFill>
                  <a:prstClr val="black"/>
                </a:solidFill>
                <a:latin typeface="Arial" panose="020B0604020202020204" pitchFamily="34" charset="0"/>
              </a:rPr>
              <a:pPr algn="r" fontAlgn="base">
                <a:spcBef>
                  <a:spcPct val="0"/>
                </a:spcBef>
                <a:spcAft>
                  <a:spcPct val="0"/>
                </a:spcAft>
              </a:pPr>
              <a:t>48</a:t>
            </a:fld>
            <a:endParaRPr lang="en-US" altLang="zh-CN">
              <a:solidFill>
                <a:prstClr val="black"/>
              </a:solidFill>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41497098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2"/>
          <p:cNvSpPr/>
          <p:nvPr userDrawn="1"/>
        </p:nvSpPr>
        <p:spPr>
          <a:xfrm>
            <a:off x="143933" y="1447800"/>
            <a:ext cx="8451851" cy="249238"/>
          </a:xfrm>
          <a:prstGeom prst="rect">
            <a:avLst/>
          </a:prstGeom>
          <a:solidFill>
            <a:srgbClr val="229C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4" name="矩形 3"/>
          <p:cNvSpPr/>
          <p:nvPr userDrawn="1"/>
        </p:nvSpPr>
        <p:spPr>
          <a:xfrm>
            <a:off x="8798985" y="1446213"/>
            <a:ext cx="3270249" cy="273050"/>
          </a:xfrm>
          <a:prstGeom prst="rect">
            <a:avLst/>
          </a:prstGeom>
          <a:solidFill>
            <a:srgbClr val="EA8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5" name="矩形 4"/>
          <p:cNvSpPr/>
          <p:nvPr userDrawn="1"/>
        </p:nvSpPr>
        <p:spPr>
          <a:xfrm>
            <a:off x="143934" y="3644901"/>
            <a:ext cx="11925300" cy="47625"/>
          </a:xfrm>
          <a:prstGeom prst="rect">
            <a:avLst/>
          </a:prstGeom>
          <a:gradFill flip="none" rotWithShape="1">
            <a:gsLst>
              <a:gs pos="0">
                <a:srgbClr val="EA8E1B">
                  <a:tint val="66000"/>
                  <a:satMod val="160000"/>
                </a:srgbClr>
              </a:gs>
              <a:gs pos="50000">
                <a:srgbClr val="EA8E1B">
                  <a:tint val="44500"/>
                  <a:satMod val="160000"/>
                </a:srgbClr>
              </a:gs>
              <a:gs pos="100000">
                <a:srgbClr val="EA8E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pic>
        <p:nvPicPr>
          <p:cNvPr id="6" name="图片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42034" y="141289"/>
            <a:ext cx="1570567"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3933" y="1851025"/>
            <a:ext cx="3295651"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98985" y="1865314"/>
            <a:ext cx="3270249"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74533" y="1851025"/>
            <a:ext cx="3285067"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3"/>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52218" y="1865313"/>
            <a:ext cx="1443567"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691819" y="4293096"/>
            <a:ext cx="10972800" cy="1143000"/>
          </a:xfrm>
        </p:spPr>
        <p:txBody>
          <a:bodyPr/>
          <a:lstStyle>
            <a:lvl1pPr>
              <a:defRPr>
                <a:latin typeface="黑体" panose="02010609060101010101" pitchFamily="49" charset="-122"/>
                <a:ea typeface="黑体" panose="02010609060101010101" pitchFamily="49" charset="-122"/>
              </a:defRPr>
            </a:lvl1pPr>
          </a:lstStyle>
          <a:p>
            <a:r>
              <a:rPr lang="zh-CN" altLang="en-US" smtClean="0"/>
              <a:t>单击此处编辑母版标题样式</a:t>
            </a:r>
            <a:endParaRPr lang="zh-CN" altLang="en-US" dirty="0"/>
          </a:p>
        </p:txBody>
      </p:sp>
    </p:spTree>
    <p:extLst>
      <p:ext uri="{BB962C8B-B14F-4D97-AF65-F5344CB8AC3E}">
        <p14:creationId xmlns:p14="http://schemas.microsoft.com/office/powerpoint/2010/main" val="2542761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18557" y="332657"/>
            <a:ext cx="2309091" cy="864096"/>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953742" y="332657"/>
            <a:ext cx="8710877" cy="864096"/>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2485385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cxnSp>
        <p:nvCxnSpPr>
          <p:cNvPr id="4" name="直接连接符 3"/>
          <p:cNvCxnSpPr/>
          <p:nvPr userDrawn="1"/>
        </p:nvCxnSpPr>
        <p:spPr>
          <a:xfrm>
            <a:off x="618067" y="1196975"/>
            <a:ext cx="11046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2952751" y="333375"/>
            <a:ext cx="0" cy="863600"/>
          </a:xfrm>
          <a:prstGeom prst="line">
            <a:avLst/>
          </a:prstGeom>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p:nvPr>
        </p:nvSpPr>
        <p:spPr>
          <a:xfrm>
            <a:off x="618557" y="332657"/>
            <a:ext cx="2309091" cy="864096"/>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953742" y="332657"/>
            <a:ext cx="8710877" cy="864096"/>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175779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4" name="矩形 3"/>
          <p:cNvSpPr/>
          <p:nvPr userDrawn="1"/>
        </p:nvSpPr>
        <p:spPr>
          <a:xfrm>
            <a:off x="537634" y="117475"/>
            <a:ext cx="2334684"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5" name="矩形 4"/>
          <p:cNvSpPr/>
          <p:nvPr userDrawn="1"/>
        </p:nvSpPr>
        <p:spPr>
          <a:xfrm>
            <a:off x="2870201" y="117475"/>
            <a:ext cx="8716433"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6" name="直接连接符 5"/>
          <p:cNvCxnSpPr/>
          <p:nvPr userDrawn="1"/>
        </p:nvCxnSpPr>
        <p:spPr>
          <a:xfrm flipV="1">
            <a:off x="1695451" y="476250"/>
            <a:ext cx="9215967" cy="108108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2872317" y="260351"/>
            <a:ext cx="0" cy="576263"/>
          </a:xfrm>
          <a:prstGeom prst="line">
            <a:avLst/>
          </a:prstGeom>
        </p:spPr>
        <p:style>
          <a:lnRef idx="1">
            <a:schemeClr val="accent6"/>
          </a:lnRef>
          <a:fillRef idx="0">
            <a:schemeClr val="accent6"/>
          </a:fillRef>
          <a:effectRef idx="0">
            <a:schemeClr val="accent6"/>
          </a:effectRef>
          <a:fontRef idx="minor">
            <a:schemeClr val="tx1"/>
          </a:fontRef>
        </p:style>
      </p:cxnSp>
      <p:sp>
        <p:nvSpPr>
          <p:cNvPr id="2" name="标题 1"/>
          <p:cNvSpPr>
            <a:spLocks noGrp="1"/>
          </p:cNvSpPr>
          <p:nvPr>
            <p:ph type="ctrTitle"/>
          </p:nvPr>
        </p:nvSpPr>
        <p:spPr>
          <a:xfrm>
            <a:off x="527382" y="122760"/>
            <a:ext cx="2342751" cy="864096"/>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3039123" y="116632"/>
            <a:ext cx="8544949" cy="864096"/>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2420184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8" name="矩形 7"/>
          <p:cNvSpPr/>
          <p:nvPr userDrawn="1"/>
        </p:nvSpPr>
        <p:spPr>
          <a:xfrm>
            <a:off x="537634" y="117475"/>
            <a:ext cx="2334684"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9" name="矩形 8"/>
          <p:cNvSpPr/>
          <p:nvPr userDrawn="1"/>
        </p:nvSpPr>
        <p:spPr>
          <a:xfrm>
            <a:off x="2870201" y="117475"/>
            <a:ext cx="8716433"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10" name="直接连接符 9"/>
          <p:cNvCxnSpPr/>
          <p:nvPr userDrawn="1"/>
        </p:nvCxnSpPr>
        <p:spPr>
          <a:xfrm flipV="1">
            <a:off x="1695451" y="476250"/>
            <a:ext cx="9215967" cy="108108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2872317" y="260351"/>
            <a:ext cx="0" cy="576263"/>
          </a:xfrm>
          <a:prstGeom prst="line">
            <a:avLst/>
          </a:prstGeom>
        </p:spPr>
        <p:style>
          <a:lnRef idx="1">
            <a:schemeClr val="accent6"/>
          </a:lnRef>
          <a:fillRef idx="0">
            <a:schemeClr val="accent6"/>
          </a:fillRef>
          <a:effectRef idx="0">
            <a:schemeClr val="accent6"/>
          </a:effectRef>
          <a:fontRef idx="minor">
            <a:schemeClr val="tx1"/>
          </a:fontRef>
        </p:style>
      </p:cxnSp>
      <p:grpSp>
        <p:nvGrpSpPr>
          <p:cNvPr id="12" name="Group 2"/>
          <p:cNvGrpSpPr>
            <a:grpSpLocks/>
          </p:cNvGrpSpPr>
          <p:nvPr userDrawn="1"/>
        </p:nvGrpSpPr>
        <p:grpSpPr bwMode="auto">
          <a:xfrm>
            <a:off x="1007534" y="2526305"/>
            <a:ext cx="10240433" cy="587787"/>
            <a:chOff x="657" y="1866"/>
            <a:chExt cx="4631" cy="309"/>
          </a:xfrm>
        </p:grpSpPr>
        <p:grpSp>
          <p:nvGrpSpPr>
            <p:cNvPr id="13" name="Group 3"/>
            <p:cNvGrpSpPr>
              <a:grpSpLocks/>
            </p:cNvGrpSpPr>
            <p:nvPr/>
          </p:nvGrpSpPr>
          <p:grpSpPr bwMode="auto">
            <a:xfrm>
              <a:off x="657" y="1866"/>
              <a:ext cx="363" cy="309"/>
              <a:chOff x="816" y="1916"/>
              <a:chExt cx="363" cy="309"/>
            </a:xfrm>
          </p:grpSpPr>
          <p:sp>
            <p:nvSpPr>
              <p:cNvPr id="16" name="Oval 4"/>
              <p:cNvSpPr>
                <a:spLocks noChangeArrowheads="1"/>
              </p:cNvSpPr>
              <p:nvPr/>
            </p:nvSpPr>
            <p:spPr bwMode="gray">
              <a:xfrm>
                <a:off x="816" y="1927"/>
                <a:ext cx="117" cy="273"/>
              </a:xfrm>
              <a:prstGeom prst="ellipse">
                <a:avLst/>
              </a:prstGeom>
              <a:gradFill rotWithShape="1">
                <a:gsLst>
                  <a:gs pos="0">
                    <a:srgbClr val="FFFFFF"/>
                  </a:gs>
                  <a:gs pos="50000">
                    <a:srgbClr val="333399"/>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7" name="Oval 5"/>
              <p:cNvSpPr>
                <a:spLocks noChangeArrowheads="1"/>
              </p:cNvSpPr>
              <p:nvPr/>
            </p:nvSpPr>
            <p:spPr bwMode="gray">
              <a:xfrm>
                <a:off x="816" y="1927"/>
                <a:ext cx="117" cy="273"/>
              </a:xfrm>
              <a:prstGeom prst="ellipse">
                <a:avLst/>
              </a:prstGeom>
              <a:gradFill rotWithShape="1">
                <a:gsLst>
                  <a:gs pos="0">
                    <a:srgbClr val="3333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8" name="Oval 6"/>
              <p:cNvSpPr>
                <a:spLocks noChangeArrowheads="1"/>
              </p:cNvSpPr>
              <p:nvPr/>
            </p:nvSpPr>
            <p:spPr bwMode="gray">
              <a:xfrm>
                <a:off x="845" y="1916"/>
                <a:ext cx="334" cy="273"/>
              </a:xfrm>
              <a:prstGeom prst="ellipse">
                <a:avLst/>
              </a:prstGeom>
              <a:gradFill rotWithShape="1">
                <a:gsLst>
                  <a:gs pos="0">
                    <a:srgbClr val="1C1C53"/>
                  </a:gs>
                  <a:gs pos="50000">
                    <a:srgbClr val="333399"/>
                  </a:gs>
                  <a:gs pos="100000">
                    <a:srgbClr val="1C1C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9" name="Oval 7"/>
              <p:cNvSpPr>
                <a:spLocks noChangeArrowheads="1"/>
              </p:cNvSpPr>
              <p:nvPr/>
            </p:nvSpPr>
            <p:spPr bwMode="gray">
              <a:xfrm>
                <a:off x="816" y="1952"/>
                <a:ext cx="334" cy="273"/>
              </a:xfrm>
              <a:prstGeom prst="ellipse">
                <a:avLst/>
              </a:prstGeom>
              <a:gradFill rotWithShape="1">
                <a:gsLst>
                  <a:gs pos="0">
                    <a:srgbClr val="202061"/>
                  </a:gs>
                  <a:gs pos="100000">
                    <a:srgbClr val="3333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0" name="Oval 8"/>
              <p:cNvSpPr>
                <a:spLocks noChangeArrowheads="1"/>
              </p:cNvSpPr>
              <p:nvPr/>
            </p:nvSpPr>
            <p:spPr bwMode="gray">
              <a:xfrm>
                <a:off x="859" y="1927"/>
                <a:ext cx="300" cy="273"/>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1" name="Oval 9"/>
              <p:cNvSpPr>
                <a:spLocks noChangeArrowheads="1"/>
              </p:cNvSpPr>
              <p:nvPr/>
            </p:nvSpPr>
            <p:spPr bwMode="gray">
              <a:xfrm>
                <a:off x="864" y="1919"/>
                <a:ext cx="291" cy="291"/>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2" name="Oval 10"/>
              <p:cNvSpPr>
                <a:spLocks noChangeArrowheads="1"/>
              </p:cNvSpPr>
              <p:nvPr/>
            </p:nvSpPr>
            <p:spPr bwMode="gray">
              <a:xfrm>
                <a:off x="868" y="1921"/>
                <a:ext cx="283" cy="283"/>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3" name="Oval 11"/>
              <p:cNvSpPr>
                <a:spLocks noChangeArrowheads="1"/>
              </p:cNvSpPr>
              <p:nvPr/>
            </p:nvSpPr>
            <p:spPr bwMode="gray">
              <a:xfrm>
                <a:off x="871" y="1923"/>
                <a:ext cx="270" cy="264"/>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4" name="Oval 12"/>
              <p:cNvSpPr>
                <a:spLocks noChangeArrowheads="1"/>
              </p:cNvSpPr>
              <p:nvPr/>
            </p:nvSpPr>
            <p:spPr bwMode="gray">
              <a:xfrm>
                <a:off x="886" y="193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14" name="Line 13"/>
            <p:cNvSpPr>
              <a:spLocks noChangeShapeType="1"/>
            </p:cNvSpPr>
            <p:nvPr/>
          </p:nvSpPr>
          <p:spPr bwMode="auto">
            <a:xfrm flipV="1">
              <a:off x="982" y="2150"/>
              <a:ext cx="4306" cy="15"/>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sp>
          <p:nvSpPr>
            <p:cNvPr id="15" name="Text Box 15"/>
            <p:cNvSpPr txBox="1">
              <a:spLocks noChangeArrowheads="1"/>
            </p:cNvSpPr>
            <p:nvPr/>
          </p:nvSpPr>
          <p:spPr bwMode="gray">
            <a:xfrm>
              <a:off x="743" y="1908"/>
              <a:ext cx="223"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二</a:t>
              </a:r>
              <a:endParaRPr lang="en-US" altLang="zh-CN" sz="2400" dirty="0" smtClean="0">
                <a:solidFill>
                  <a:srgbClr val="000000"/>
                </a:solidFill>
                <a:latin typeface="Arial" panose="020B0604020202020204" pitchFamily="34" charset="0"/>
              </a:endParaRPr>
            </a:p>
          </p:txBody>
        </p:sp>
      </p:grpSp>
      <p:grpSp>
        <p:nvGrpSpPr>
          <p:cNvPr id="25" name="Group 31"/>
          <p:cNvGrpSpPr>
            <a:grpSpLocks/>
          </p:cNvGrpSpPr>
          <p:nvPr userDrawn="1"/>
        </p:nvGrpSpPr>
        <p:grpSpPr bwMode="auto">
          <a:xfrm>
            <a:off x="1058334" y="1396607"/>
            <a:ext cx="10231967" cy="557213"/>
            <a:chOff x="657" y="1258"/>
            <a:chExt cx="4627" cy="312"/>
          </a:xfrm>
        </p:grpSpPr>
        <p:sp>
          <p:nvSpPr>
            <p:cNvPr id="26" name="Line 32"/>
            <p:cNvSpPr>
              <a:spLocks noChangeShapeType="1"/>
            </p:cNvSpPr>
            <p:nvPr/>
          </p:nvSpPr>
          <p:spPr bwMode="auto">
            <a:xfrm>
              <a:off x="993" y="1554"/>
              <a:ext cx="4291" cy="16"/>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27" name="Group 34"/>
            <p:cNvGrpSpPr>
              <a:grpSpLocks/>
            </p:cNvGrpSpPr>
            <p:nvPr/>
          </p:nvGrpSpPr>
          <p:grpSpPr bwMode="auto">
            <a:xfrm>
              <a:off x="657" y="1258"/>
              <a:ext cx="358" cy="311"/>
              <a:chOff x="1248" y="1228"/>
              <a:chExt cx="358" cy="311"/>
            </a:xfrm>
          </p:grpSpPr>
          <p:grpSp>
            <p:nvGrpSpPr>
              <p:cNvPr id="28" name="Group 35"/>
              <p:cNvGrpSpPr>
                <a:grpSpLocks/>
              </p:cNvGrpSpPr>
              <p:nvPr/>
            </p:nvGrpSpPr>
            <p:grpSpPr bwMode="auto">
              <a:xfrm>
                <a:off x="1248" y="1228"/>
                <a:ext cx="358" cy="311"/>
                <a:chOff x="2016" y="940"/>
                <a:chExt cx="358" cy="311"/>
              </a:xfrm>
            </p:grpSpPr>
            <p:sp>
              <p:nvSpPr>
                <p:cNvPr id="30" name="Text Box 36"/>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31" name="Oval 37"/>
                <p:cNvSpPr>
                  <a:spLocks noChangeArrowheads="1"/>
                </p:cNvSpPr>
                <p:nvPr/>
              </p:nvSpPr>
              <p:spPr bwMode="gray">
                <a:xfrm>
                  <a:off x="2016" y="958"/>
                  <a:ext cx="117" cy="291"/>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2" name="Oval 38"/>
                <p:cNvSpPr>
                  <a:spLocks noChangeArrowheads="1"/>
                </p:cNvSpPr>
                <p:nvPr/>
              </p:nvSpPr>
              <p:spPr bwMode="gray">
                <a:xfrm>
                  <a:off x="2016" y="958"/>
                  <a:ext cx="117" cy="291"/>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3" name="Oval 39"/>
                <p:cNvSpPr>
                  <a:spLocks noChangeArrowheads="1"/>
                </p:cNvSpPr>
                <p:nvPr/>
              </p:nvSpPr>
              <p:spPr bwMode="gray">
                <a:xfrm>
                  <a:off x="2034" y="940"/>
                  <a:ext cx="334" cy="291"/>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4" name="Oval 40"/>
                <p:cNvSpPr>
                  <a:spLocks noChangeArrowheads="1"/>
                </p:cNvSpPr>
                <p:nvPr/>
              </p:nvSpPr>
              <p:spPr bwMode="gray">
                <a:xfrm>
                  <a:off x="2040" y="958"/>
                  <a:ext cx="334" cy="291"/>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5" name="Oval 41"/>
                <p:cNvSpPr>
                  <a:spLocks noChangeArrowheads="1"/>
                </p:cNvSpPr>
                <p:nvPr/>
              </p:nvSpPr>
              <p:spPr bwMode="gray">
                <a:xfrm>
                  <a:off x="2052" y="952"/>
                  <a:ext cx="300" cy="291"/>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6" name="Oval 42"/>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7" name="Oval 43"/>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8" name="Oval 44"/>
                <p:cNvSpPr>
                  <a:spLocks noChangeArrowheads="1"/>
                </p:cNvSpPr>
                <p:nvPr/>
              </p:nvSpPr>
              <p:spPr bwMode="gray">
                <a:xfrm>
                  <a:off x="2071" y="963"/>
                  <a:ext cx="279"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9" name="Oval 45"/>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29" name="Text Box 46"/>
              <p:cNvSpPr txBox="1">
                <a:spLocks noChangeArrowheads="1"/>
              </p:cNvSpPr>
              <p:nvPr/>
            </p:nvSpPr>
            <p:spPr bwMode="gray">
              <a:xfrm>
                <a:off x="1325" y="1248"/>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一</a:t>
                </a:r>
                <a:endParaRPr lang="en-US" altLang="zh-CN" sz="2400" dirty="0" smtClean="0">
                  <a:solidFill>
                    <a:srgbClr val="000000"/>
                  </a:solidFill>
                  <a:latin typeface="Arial" panose="020B0604020202020204" pitchFamily="34" charset="0"/>
                </a:endParaRPr>
              </a:p>
            </p:txBody>
          </p:sp>
        </p:grpSp>
      </p:grpSp>
      <p:grpSp>
        <p:nvGrpSpPr>
          <p:cNvPr id="40" name="Group 48"/>
          <p:cNvGrpSpPr>
            <a:grpSpLocks/>
          </p:cNvGrpSpPr>
          <p:nvPr userDrawn="1"/>
        </p:nvGrpSpPr>
        <p:grpSpPr bwMode="auto">
          <a:xfrm>
            <a:off x="1058333" y="3677873"/>
            <a:ext cx="10179051" cy="604175"/>
            <a:chOff x="657" y="2530"/>
            <a:chExt cx="4603" cy="338"/>
          </a:xfrm>
        </p:grpSpPr>
        <p:sp>
          <p:nvSpPr>
            <p:cNvPr id="41" name="Line 49"/>
            <p:cNvSpPr>
              <a:spLocks noChangeShapeType="1"/>
            </p:cNvSpPr>
            <p:nvPr/>
          </p:nvSpPr>
          <p:spPr bwMode="auto">
            <a:xfrm flipV="1">
              <a:off x="969" y="2834"/>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42" name="Group 50"/>
            <p:cNvGrpSpPr>
              <a:grpSpLocks/>
            </p:cNvGrpSpPr>
            <p:nvPr/>
          </p:nvGrpSpPr>
          <p:grpSpPr bwMode="auto">
            <a:xfrm>
              <a:off x="657" y="2530"/>
              <a:ext cx="352" cy="338"/>
              <a:chOff x="1248" y="1228"/>
              <a:chExt cx="352" cy="338"/>
            </a:xfrm>
          </p:grpSpPr>
          <p:grpSp>
            <p:nvGrpSpPr>
              <p:cNvPr id="43" name="Group 51"/>
              <p:cNvGrpSpPr>
                <a:grpSpLocks/>
              </p:cNvGrpSpPr>
              <p:nvPr/>
            </p:nvGrpSpPr>
            <p:grpSpPr bwMode="auto">
              <a:xfrm>
                <a:off x="1248" y="1228"/>
                <a:ext cx="352" cy="338"/>
                <a:chOff x="2016" y="940"/>
                <a:chExt cx="352" cy="338"/>
              </a:xfrm>
            </p:grpSpPr>
            <p:sp>
              <p:nvSpPr>
                <p:cNvPr id="45" name="Text Box 52"/>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46" name="Oval 53"/>
                <p:cNvSpPr>
                  <a:spLocks noChangeArrowheads="1"/>
                </p:cNvSpPr>
                <p:nvPr/>
              </p:nvSpPr>
              <p:spPr bwMode="gray">
                <a:xfrm>
                  <a:off x="2016" y="958"/>
                  <a:ext cx="117" cy="291"/>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7" name="Oval 54"/>
                <p:cNvSpPr>
                  <a:spLocks noChangeArrowheads="1"/>
                </p:cNvSpPr>
                <p:nvPr/>
              </p:nvSpPr>
              <p:spPr bwMode="gray">
                <a:xfrm>
                  <a:off x="2016" y="958"/>
                  <a:ext cx="117" cy="291"/>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8" name="Oval 55"/>
                <p:cNvSpPr>
                  <a:spLocks noChangeArrowheads="1"/>
                </p:cNvSpPr>
                <p:nvPr/>
              </p:nvSpPr>
              <p:spPr bwMode="gray">
                <a:xfrm>
                  <a:off x="2034" y="940"/>
                  <a:ext cx="334" cy="291"/>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9" name="Oval 56"/>
                <p:cNvSpPr>
                  <a:spLocks noChangeArrowheads="1"/>
                </p:cNvSpPr>
                <p:nvPr/>
              </p:nvSpPr>
              <p:spPr bwMode="gray">
                <a:xfrm>
                  <a:off x="2016" y="987"/>
                  <a:ext cx="334" cy="291"/>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0" name="Oval 57"/>
                <p:cNvSpPr>
                  <a:spLocks noChangeArrowheads="1"/>
                </p:cNvSpPr>
                <p:nvPr/>
              </p:nvSpPr>
              <p:spPr bwMode="gray">
                <a:xfrm>
                  <a:off x="2052" y="952"/>
                  <a:ext cx="300" cy="291"/>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1"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2"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3" name="Oval 60"/>
                <p:cNvSpPr>
                  <a:spLocks noChangeArrowheads="1"/>
                </p:cNvSpPr>
                <p:nvPr/>
              </p:nvSpPr>
              <p:spPr bwMode="gray">
                <a:xfrm>
                  <a:off x="2072"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4"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44" name="Text Box 62"/>
              <p:cNvSpPr txBox="1">
                <a:spLocks noChangeArrowheads="1"/>
              </p:cNvSpPr>
              <p:nvPr/>
            </p:nvSpPr>
            <p:spPr bwMode="gray">
              <a:xfrm>
                <a:off x="1315" y="1250"/>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三</a:t>
                </a:r>
                <a:endParaRPr lang="en-US" altLang="zh-CN" sz="2400" dirty="0" smtClean="0">
                  <a:solidFill>
                    <a:srgbClr val="000000"/>
                  </a:solidFill>
                  <a:latin typeface="Arial" panose="020B0604020202020204" pitchFamily="34" charset="0"/>
                </a:endParaRPr>
              </a:p>
            </p:txBody>
          </p:sp>
        </p:grpSp>
      </p:grpSp>
      <p:grpSp>
        <p:nvGrpSpPr>
          <p:cNvPr id="55" name="Group 48"/>
          <p:cNvGrpSpPr>
            <a:grpSpLocks/>
          </p:cNvGrpSpPr>
          <p:nvPr userDrawn="1"/>
        </p:nvGrpSpPr>
        <p:grpSpPr bwMode="auto">
          <a:xfrm>
            <a:off x="1047751" y="4841532"/>
            <a:ext cx="10231967" cy="591852"/>
            <a:chOff x="654" y="2530"/>
            <a:chExt cx="4627" cy="331"/>
          </a:xfrm>
        </p:grpSpPr>
        <p:sp>
          <p:nvSpPr>
            <p:cNvPr id="56" name="Line 49"/>
            <p:cNvSpPr>
              <a:spLocks noChangeShapeType="1"/>
            </p:cNvSpPr>
            <p:nvPr/>
          </p:nvSpPr>
          <p:spPr bwMode="auto">
            <a:xfrm flipV="1">
              <a:off x="990" y="2828"/>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57" name="Group 50"/>
            <p:cNvGrpSpPr>
              <a:grpSpLocks/>
            </p:cNvGrpSpPr>
            <p:nvPr/>
          </p:nvGrpSpPr>
          <p:grpSpPr bwMode="auto">
            <a:xfrm>
              <a:off x="654" y="2530"/>
              <a:ext cx="361" cy="331"/>
              <a:chOff x="1245" y="1228"/>
              <a:chExt cx="361" cy="331"/>
            </a:xfrm>
          </p:grpSpPr>
          <p:grpSp>
            <p:nvGrpSpPr>
              <p:cNvPr id="58" name="Group 51"/>
              <p:cNvGrpSpPr>
                <a:grpSpLocks/>
              </p:cNvGrpSpPr>
              <p:nvPr/>
            </p:nvGrpSpPr>
            <p:grpSpPr bwMode="auto">
              <a:xfrm>
                <a:off x="1245" y="1228"/>
                <a:ext cx="361" cy="331"/>
                <a:chOff x="2013" y="940"/>
                <a:chExt cx="361" cy="331"/>
              </a:xfrm>
            </p:grpSpPr>
            <p:sp>
              <p:nvSpPr>
                <p:cNvPr id="60" name="Text Box 52"/>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61" name="Oval 53"/>
                <p:cNvSpPr>
                  <a:spLocks noChangeArrowheads="1"/>
                </p:cNvSpPr>
                <p:nvPr/>
              </p:nvSpPr>
              <p:spPr bwMode="gray">
                <a:xfrm>
                  <a:off x="2013" y="981"/>
                  <a:ext cx="117" cy="290"/>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2" name="Oval 54"/>
                <p:cNvSpPr>
                  <a:spLocks noChangeArrowheads="1"/>
                </p:cNvSpPr>
                <p:nvPr/>
              </p:nvSpPr>
              <p:spPr bwMode="gray">
                <a:xfrm>
                  <a:off x="2016" y="958"/>
                  <a:ext cx="117" cy="290"/>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3" name="Oval 55"/>
                <p:cNvSpPr>
                  <a:spLocks noChangeArrowheads="1"/>
                </p:cNvSpPr>
                <p:nvPr/>
              </p:nvSpPr>
              <p:spPr bwMode="gray">
                <a:xfrm>
                  <a:off x="2034" y="940"/>
                  <a:ext cx="334" cy="290"/>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4" name="Oval 56"/>
                <p:cNvSpPr>
                  <a:spLocks noChangeArrowheads="1"/>
                </p:cNvSpPr>
                <p:nvPr/>
              </p:nvSpPr>
              <p:spPr bwMode="gray">
                <a:xfrm>
                  <a:off x="2040" y="958"/>
                  <a:ext cx="334" cy="290"/>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5" name="Oval 57"/>
                <p:cNvSpPr>
                  <a:spLocks noChangeArrowheads="1"/>
                </p:cNvSpPr>
                <p:nvPr/>
              </p:nvSpPr>
              <p:spPr bwMode="gray">
                <a:xfrm>
                  <a:off x="2049" y="975"/>
                  <a:ext cx="300" cy="290"/>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6"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7"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8" name="Oval 60"/>
                <p:cNvSpPr>
                  <a:spLocks noChangeArrowheads="1"/>
                </p:cNvSpPr>
                <p:nvPr/>
              </p:nvSpPr>
              <p:spPr bwMode="gray">
                <a:xfrm>
                  <a:off x="2071"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9"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59" name="Text Box 62"/>
              <p:cNvSpPr txBox="1">
                <a:spLocks noChangeArrowheads="1"/>
              </p:cNvSpPr>
              <p:nvPr/>
            </p:nvSpPr>
            <p:spPr bwMode="gray">
              <a:xfrm>
                <a:off x="1321" y="1271"/>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四</a:t>
                </a:r>
                <a:endParaRPr lang="en-US" altLang="zh-CN" sz="2400" dirty="0" smtClean="0">
                  <a:solidFill>
                    <a:srgbClr val="000000"/>
                  </a:solidFill>
                  <a:latin typeface="Arial" panose="020B0604020202020204" pitchFamily="34" charset="0"/>
                </a:endParaRPr>
              </a:p>
            </p:txBody>
          </p:sp>
        </p:grpSp>
      </p:grpSp>
      <p:sp>
        <p:nvSpPr>
          <p:cNvPr id="2" name="标题 1"/>
          <p:cNvSpPr>
            <a:spLocks noGrp="1"/>
          </p:cNvSpPr>
          <p:nvPr>
            <p:ph type="ctrTitle"/>
          </p:nvPr>
        </p:nvSpPr>
        <p:spPr>
          <a:xfrm>
            <a:off x="527382" y="122760"/>
            <a:ext cx="2342751" cy="864096"/>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3039123" y="116632"/>
            <a:ext cx="8544949" cy="864096"/>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74" name="内容占位符 2"/>
          <p:cNvSpPr>
            <a:spLocks noGrp="1"/>
          </p:cNvSpPr>
          <p:nvPr>
            <p:ph idx="10"/>
          </p:nvPr>
        </p:nvSpPr>
        <p:spPr>
          <a:xfrm>
            <a:off x="2005041" y="1400549"/>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5" name="内容占位符 2"/>
          <p:cNvSpPr>
            <a:spLocks noGrp="1"/>
          </p:cNvSpPr>
          <p:nvPr>
            <p:ph idx="11"/>
          </p:nvPr>
        </p:nvSpPr>
        <p:spPr>
          <a:xfrm>
            <a:off x="1998809" y="2554565"/>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6" name="内容占位符 2"/>
          <p:cNvSpPr>
            <a:spLocks noGrp="1"/>
          </p:cNvSpPr>
          <p:nvPr>
            <p:ph idx="12"/>
          </p:nvPr>
        </p:nvSpPr>
        <p:spPr>
          <a:xfrm>
            <a:off x="1998809" y="3707074"/>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7" name="内容占位符 2"/>
          <p:cNvSpPr>
            <a:spLocks noGrp="1"/>
          </p:cNvSpPr>
          <p:nvPr>
            <p:ph idx="13"/>
          </p:nvPr>
        </p:nvSpPr>
        <p:spPr>
          <a:xfrm>
            <a:off x="2018815" y="4863492"/>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Tree>
    <p:extLst>
      <p:ext uri="{BB962C8B-B14F-4D97-AF65-F5344CB8AC3E}">
        <p14:creationId xmlns:p14="http://schemas.microsoft.com/office/powerpoint/2010/main" val="3466817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4" name="横卷形 3"/>
          <p:cNvSpPr/>
          <p:nvPr userDrawn="1"/>
        </p:nvSpPr>
        <p:spPr>
          <a:xfrm>
            <a:off x="3407834" y="2205038"/>
            <a:ext cx="8449733" cy="1655762"/>
          </a:xfrm>
          <a:prstGeom prst="horizontalScroll">
            <a:avLst/>
          </a:prstGeom>
          <a:ln w="9525">
            <a:solidFill>
              <a:srgbClr val="EE79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5" name="直接连接符 4"/>
          <p:cNvCxnSpPr/>
          <p:nvPr userDrawn="1"/>
        </p:nvCxnSpPr>
        <p:spPr>
          <a:xfrm>
            <a:off x="431800" y="1196975"/>
            <a:ext cx="4224867" cy="0"/>
          </a:xfrm>
          <a:prstGeom prst="line">
            <a:avLst/>
          </a:prstGeom>
          <a:ln>
            <a:solidFill>
              <a:srgbClr val="F08A42"/>
            </a:solidFill>
          </a:ln>
        </p:spPr>
        <p:style>
          <a:lnRef idx="1">
            <a:schemeClr val="dk1"/>
          </a:lnRef>
          <a:fillRef idx="0">
            <a:schemeClr val="dk1"/>
          </a:fillRef>
          <a:effectRef idx="0">
            <a:schemeClr val="dk1"/>
          </a:effectRef>
          <a:fontRef idx="minor">
            <a:schemeClr val="tx1"/>
          </a:fontRef>
        </p:style>
      </p:cxnSp>
      <p:sp>
        <p:nvSpPr>
          <p:cNvPr id="2" name="标题 1"/>
          <p:cNvSpPr>
            <a:spLocks noGrp="1"/>
          </p:cNvSpPr>
          <p:nvPr>
            <p:ph type="ctrTitle"/>
          </p:nvPr>
        </p:nvSpPr>
        <p:spPr>
          <a:xfrm>
            <a:off x="618557" y="332657"/>
            <a:ext cx="2309091" cy="864096"/>
          </a:xfrm>
        </p:spPr>
        <p:txBody>
          <a:bodyPr/>
          <a:lstStyle>
            <a:lvl1pPr>
              <a:defRPr sz="2800">
                <a:solidFill>
                  <a:schemeClr val="tx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6" name="副标题 2"/>
          <p:cNvSpPr>
            <a:spLocks noGrp="1"/>
          </p:cNvSpPr>
          <p:nvPr>
            <p:ph type="subTitle" idx="1"/>
          </p:nvPr>
        </p:nvSpPr>
        <p:spPr>
          <a:xfrm>
            <a:off x="3936437" y="2564904"/>
            <a:ext cx="7632171" cy="864096"/>
          </a:xfrm>
        </p:spPr>
        <p:txBody>
          <a:bodyPr anchor="ctr"/>
          <a:lstStyle>
            <a:lvl1pPr marL="0" indent="0" algn="l">
              <a:buNone/>
              <a:defRPr>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2686590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7558B91-B72C-4098-88C1-8D5EACA3C01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7F440724-8E78-4EF4-89CD-AB4064DAAB8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278525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CC6DAC2F-2904-43E2-8455-38B87416578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2B75814-DA31-45C0-A7FD-2E7D9EA2904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920809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11EFF09-A912-4D79-94C0-4D3B5FA023A5}"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9BB51998-8E8E-4511-A46E-5C70465FA77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206556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3D01D1F8-5D08-4CAB-AD0A-4A6A0EC9EA38}"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C5459D8D-9735-4B6C-AA0C-8CDC7D344BF0}"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985186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1BDFB99-F31A-483C-A86B-6610DBBBDA8A}"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pPr>
              <a:defRPr/>
            </a:pPr>
            <a:fld id="{90BE4EE1-6E48-4B31-9E45-3825439F5C2C}"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748876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D5AC2EE-C0EE-46FD-B852-1FE3BCD62491}"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F8A186A2-6058-4109-B65A-641253117D9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37191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EA2E777-61C2-4C76-88A7-79E242DAD86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3E03987D-3CB4-448F-ABFB-267B8CB29A39}"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68766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457F5D2-0ABE-4581-9D2A-C0E5BD5C7A20}"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0017A1E1-D8BC-42D2-B6E6-9BF6235226C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782220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FFFD4D9-3274-4EFF-AAE2-7DB71E63992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18FEAFE-D89E-4A0D-BEFB-4AF86A3790C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5456449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0D64E64-D5BD-4D24-8996-38F5681EA6F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F13BB44C-B554-4762-A567-7FFB23F7AE1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2364274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85" y="628650"/>
            <a:ext cx="8149167"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876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85" y="628650"/>
            <a:ext cx="8149167"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8927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2"/>
          <p:cNvSpPr/>
          <p:nvPr userDrawn="1"/>
        </p:nvSpPr>
        <p:spPr>
          <a:xfrm>
            <a:off x="143933" y="1447800"/>
            <a:ext cx="8451851" cy="249238"/>
          </a:xfrm>
          <a:prstGeom prst="rect">
            <a:avLst/>
          </a:prstGeom>
          <a:solidFill>
            <a:srgbClr val="229C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4" name="矩形 3"/>
          <p:cNvSpPr/>
          <p:nvPr userDrawn="1"/>
        </p:nvSpPr>
        <p:spPr>
          <a:xfrm>
            <a:off x="8798985" y="1446213"/>
            <a:ext cx="3270249" cy="273050"/>
          </a:xfrm>
          <a:prstGeom prst="rect">
            <a:avLst/>
          </a:prstGeom>
          <a:solidFill>
            <a:srgbClr val="EA8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5" name="矩形 4"/>
          <p:cNvSpPr/>
          <p:nvPr userDrawn="1"/>
        </p:nvSpPr>
        <p:spPr>
          <a:xfrm>
            <a:off x="143934" y="3644901"/>
            <a:ext cx="11925300" cy="47625"/>
          </a:xfrm>
          <a:prstGeom prst="rect">
            <a:avLst/>
          </a:prstGeom>
          <a:gradFill flip="none" rotWithShape="1">
            <a:gsLst>
              <a:gs pos="0">
                <a:srgbClr val="EA8E1B">
                  <a:tint val="66000"/>
                  <a:satMod val="160000"/>
                </a:srgbClr>
              </a:gs>
              <a:gs pos="50000">
                <a:srgbClr val="EA8E1B">
                  <a:tint val="44500"/>
                  <a:satMod val="160000"/>
                </a:srgbClr>
              </a:gs>
              <a:gs pos="100000">
                <a:srgbClr val="EA8E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pic>
        <p:nvPicPr>
          <p:cNvPr id="6" name="图片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42034" y="141289"/>
            <a:ext cx="1570567"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3933" y="1851025"/>
            <a:ext cx="3295651"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98985" y="1865314"/>
            <a:ext cx="3270249"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74533" y="1851025"/>
            <a:ext cx="3285067"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3"/>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52218" y="1865313"/>
            <a:ext cx="1443567"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691819" y="4293096"/>
            <a:ext cx="10972800" cy="1143000"/>
          </a:xfrm>
        </p:spPr>
        <p:txBody>
          <a:bodyPr/>
          <a:lstStyle>
            <a:lvl1pPr>
              <a:defRPr>
                <a:latin typeface="黑体" panose="02010609060101010101" pitchFamily="49" charset="-122"/>
                <a:ea typeface="黑体" panose="02010609060101010101" pitchFamily="49" charset="-122"/>
              </a:defRPr>
            </a:lvl1pPr>
          </a:lstStyle>
          <a:p>
            <a:r>
              <a:rPr lang="zh-CN" altLang="en-US" smtClean="0"/>
              <a:t>单击此处编辑母版标题样式</a:t>
            </a:r>
            <a:endParaRPr lang="zh-CN" altLang="en-US" dirty="0"/>
          </a:p>
        </p:txBody>
      </p:sp>
    </p:spTree>
    <p:extLst>
      <p:ext uri="{BB962C8B-B14F-4D97-AF65-F5344CB8AC3E}">
        <p14:creationId xmlns:p14="http://schemas.microsoft.com/office/powerpoint/2010/main" val="20520461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18557" y="332657"/>
            <a:ext cx="2309091" cy="864096"/>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953742" y="332657"/>
            <a:ext cx="8710877" cy="864096"/>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3286840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cxnSp>
        <p:nvCxnSpPr>
          <p:cNvPr id="4" name="直接连接符 3"/>
          <p:cNvCxnSpPr/>
          <p:nvPr userDrawn="1"/>
        </p:nvCxnSpPr>
        <p:spPr>
          <a:xfrm>
            <a:off x="618067" y="1196975"/>
            <a:ext cx="11046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2952751" y="333375"/>
            <a:ext cx="0" cy="863600"/>
          </a:xfrm>
          <a:prstGeom prst="line">
            <a:avLst/>
          </a:prstGeom>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p:nvPr>
        </p:nvSpPr>
        <p:spPr>
          <a:xfrm>
            <a:off x="618557" y="332657"/>
            <a:ext cx="2309091" cy="864096"/>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953742" y="332657"/>
            <a:ext cx="8710877" cy="864096"/>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23902509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4" name="矩形 3"/>
          <p:cNvSpPr/>
          <p:nvPr userDrawn="1"/>
        </p:nvSpPr>
        <p:spPr>
          <a:xfrm>
            <a:off x="537634" y="117475"/>
            <a:ext cx="2334684"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5" name="矩形 4"/>
          <p:cNvSpPr/>
          <p:nvPr userDrawn="1"/>
        </p:nvSpPr>
        <p:spPr>
          <a:xfrm>
            <a:off x="2870201" y="117475"/>
            <a:ext cx="8716433"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6" name="直接连接符 5"/>
          <p:cNvCxnSpPr/>
          <p:nvPr userDrawn="1"/>
        </p:nvCxnSpPr>
        <p:spPr>
          <a:xfrm flipV="1">
            <a:off x="1695451" y="476250"/>
            <a:ext cx="9215967" cy="108108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2872317" y="260351"/>
            <a:ext cx="0" cy="576263"/>
          </a:xfrm>
          <a:prstGeom prst="line">
            <a:avLst/>
          </a:prstGeom>
        </p:spPr>
        <p:style>
          <a:lnRef idx="1">
            <a:schemeClr val="accent6"/>
          </a:lnRef>
          <a:fillRef idx="0">
            <a:schemeClr val="accent6"/>
          </a:fillRef>
          <a:effectRef idx="0">
            <a:schemeClr val="accent6"/>
          </a:effectRef>
          <a:fontRef idx="minor">
            <a:schemeClr val="tx1"/>
          </a:fontRef>
        </p:style>
      </p:cxnSp>
      <p:sp>
        <p:nvSpPr>
          <p:cNvPr id="2" name="标题 1"/>
          <p:cNvSpPr>
            <a:spLocks noGrp="1"/>
          </p:cNvSpPr>
          <p:nvPr>
            <p:ph type="ctrTitle"/>
          </p:nvPr>
        </p:nvSpPr>
        <p:spPr>
          <a:xfrm>
            <a:off x="527382" y="122760"/>
            <a:ext cx="2342751" cy="864096"/>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3039123" y="116632"/>
            <a:ext cx="8544949" cy="864096"/>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933954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8" name="矩形 7"/>
          <p:cNvSpPr/>
          <p:nvPr userDrawn="1"/>
        </p:nvSpPr>
        <p:spPr>
          <a:xfrm>
            <a:off x="537634" y="117475"/>
            <a:ext cx="2334684"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9" name="矩形 8"/>
          <p:cNvSpPr/>
          <p:nvPr userDrawn="1"/>
        </p:nvSpPr>
        <p:spPr>
          <a:xfrm>
            <a:off x="2870201" y="117475"/>
            <a:ext cx="8716433"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10" name="直接连接符 9"/>
          <p:cNvCxnSpPr/>
          <p:nvPr userDrawn="1"/>
        </p:nvCxnSpPr>
        <p:spPr>
          <a:xfrm flipV="1">
            <a:off x="1695451" y="476250"/>
            <a:ext cx="9215967" cy="108108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2872317" y="260351"/>
            <a:ext cx="0" cy="576263"/>
          </a:xfrm>
          <a:prstGeom prst="line">
            <a:avLst/>
          </a:prstGeom>
        </p:spPr>
        <p:style>
          <a:lnRef idx="1">
            <a:schemeClr val="accent6"/>
          </a:lnRef>
          <a:fillRef idx="0">
            <a:schemeClr val="accent6"/>
          </a:fillRef>
          <a:effectRef idx="0">
            <a:schemeClr val="accent6"/>
          </a:effectRef>
          <a:fontRef idx="minor">
            <a:schemeClr val="tx1"/>
          </a:fontRef>
        </p:style>
      </p:cxnSp>
      <p:grpSp>
        <p:nvGrpSpPr>
          <p:cNvPr id="12" name="Group 2"/>
          <p:cNvGrpSpPr>
            <a:grpSpLocks/>
          </p:cNvGrpSpPr>
          <p:nvPr userDrawn="1"/>
        </p:nvGrpSpPr>
        <p:grpSpPr bwMode="auto">
          <a:xfrm>
            <a:off x="1007534" y="2526305"/>
            <a:ext cx="10240433" cy="587787"/>
            <a:chOff x="657" y="1866"/>
            <a:chExt cx="4631" cy="309"/>
          </a:xfrm>
        </p:grpSpPr>
        <p:grpSp>
          <p:nvGrpSpPr>
            <p:cNvPr id="13" name="Group 3"/>
            <p:cNvGrpSpPr>
              <a:grpSpLocks/>
            </p:cNvGrpSpPr>
            <p:nvPr/>
          </p:nvGrpSpPr>
          <p:grpSpPr bwMode="auto">
            <a:xfrm>
              <a:off x="657" y="1866"/>
              <a:ext cx="363" cy="309"/>
              <a:chOff x="816" y="1916"/>
              <a:chExt cx="363" cy="309"/>
            </a:xfrm>
          </p:grpSpPr>
          <p:sp>
            <p:nvSpPr>
              <p:cNvPr id="16" name="Oval 4"/>
              <p:cNvSpPr>
                <a:spLocks noChangeArrowheads="1"/>
              </p:cNvSpPr>
              <p:nvPr/>
            </p:nvSpPr>
            <p:spPr bwMode="gray">
              <a:xfrm>
                <a:off x="816" y="1927"/>
                <a:ext cx="117" cy="273"/>
              </a:xfrm>
              <a:prstGeom prst="ellipse">
                <a:avLst/>
              </a:prstGeom>
              <a:gradFill rotWithShape="1">
                <a:gsLst>
                  <a:gs pos="0">
                    <a:srgbClr val="FFFFFF"/>
                  </a:gs>
                  <a:gs pos="50000">
                    <a:srgbClr val="333399"/>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7" name="Oval 5"/>
              <p:cNvSpPr>
                <a:spLocks noChangeArrowheads="1"/>
              </p:cNvSpPr>
              <p:nvPr/>
            </p:nvSpPr>
            <p:spPr bwMode="gray">
              <a:xfrm>
                <a:off x="816" y="1927"/>
                <a:ext cx="117" cy="273"/>
              </a:xfrm>
              <a:prstGeom prst="ellipse">
                <a:avLst/>
              </a:prstGeom>
              <a:gradFill rotWithShape="1">
                <a:gsLst>
                  <a:gs pos="0">
                    <a:srgbClr val="3333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8" name="Oval 6"/>
              <p:cNvSpPr>
                <a:spLocks noChangeArrowheads="1"/>
              </p:cNvSpPr>
              <p:nvPr/>
            </p:nvSpPr>
            <p:spPr bwMode="gray">
              <a:xfrm>
                <a:off x="845" y="1916"/>
                <a:ext cx="334" cy="273"/>
              </a:xfrm>
              <a:prstGeom prst="ellipse">
                <a:avLst/>
              </a:prstGeom>
              <a:gradFill rotWithShape="1">
                <a:gsLst>
                  <a:gs pos="0">
                    <a:srgbClr val="1C1C53"/>
                  </a:gs>
                  <a:gs pos="50000">
                    <a:srgbClr val="333399"/>
                  </a:gs>
                  <a:gs pos="100000">
                    <a:srgbClr val="1C1C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9" name="Oval 7"/>
              <p:cNvSpPr>
                <a:spLocks noChangeArrowheads="1"/>
              </p:cNvSpPr>
              <p:nvPr/>
            </p:nvSpPr>
            <p:spPr bwMode="gray">
              <a:xfrm>
                <a:off x="816" y="1952"/>
                <a:ext cx="334" cy="273"/>
              </a:xfrm>
              <a:prstGeom prst="ellipse">
                <a:avLst/>
              </a:prstGeom>
              <a:gradFill rotWithShape="1">
                <a:gsLst>
                  <a:gs pos="0">
                    <a:srgbClr val="202061"/>
                  </a:gs>
                  <a:gs pos="100000">
                    <a:srgbClr val="3333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0" name="Oval 8"/>
              <p:cNvSpPr>
                <a:spLocks noChangeArrowheads="1"/>
              </p:cNvSpPr>
              <p:nvPr/>
            </p:nvSpPr>
            <p:spPr bwMode="gray">
              <a:xfrm>
                <a:off x="859" y="1927"/>
                <a:ext cx="300" cy="273"/>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1" name="Oval 9"/>
              <p:cNvSpPr>
                <a:spLocks noChangeArrowheads="1"/>
              </p:cNvSpPr>
              <p:nvPr/>
            </p:nvSpPr>
            <p:spPr bwMode="gray">
              <a:xfrm>
                <a:off x="864" y="1919"/>
                <a:ext cx="291" cy="291"/>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2" name="Oval 10"/>
              <p:cNvSpPr>
                <a:spLocks noChangeArrowheads="1"/>
              </p:cNvSpPr>
              <p:nvPr/>
            </p:nvSpPr>
            <p:spPr bwMode="gray">
              <a:xfrm>
                <a:off x="868" y="1921"/>
                <a:ext cx="283" cy="283"/>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3" name="Oval 11"/>
              <p:cNvSpPr>
                <a:spLocks noChangeArrowheads="1"/>
              </p:cNvSpPr>
              <p:nvPr/>
            </p:nvSpPr>
            <p:spPr bwMode="gray">
              <a:xfrm>
                <a:off x="871" y="1923"/>
                <a:ext cx="270" cy="264"/>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4" name="Oval 12"/>
              <p:cNvSpPr>
                <a:spLocks noChangeArrowheads="1"/>
              </p:cNvSpPr>
              <p:nvPr/>
            </p:nvSpPr>
            <p:spPr bwMode="gray">
              <a:xfrm>
                <a:off x="886" y="193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14" name="Line 13"/>
            <p:cNvSpPr>
              <a:spLocks noChangeShapeType="1"/>
            </p:cNvSpPr>
            <p:nvPr/>
          </p:nvSpPr>
          <p:spPr bwMode="auto">
            <a:xfrm flipV="1">
              <a:off x="982" y="2150"/>
              <a:ext cx="4306" cy="15"/>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sp>
          <p:nvSpPr>
            <p:cNvPr id="15" name="Text Box 15"/>
            <p:cNvSpPr txBox="1">
              <a:spLocks noChangeArrowheads="1"/>
            </p:cNvSpPr>
            <p:nvPr/>
          </p:nvSpPr>
          <p:spPr bwMode="gray">
            <a:xfrm>
              <a:off x="743" y="1908"/>
              <a:ext cx="223"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二</a:t>
              </a:r>
              <a:endParaRPr lang="en-US" altLang="zh-CN" sz="2400" dirty="0" smtClean="0">
                <a:solidFill>
                  <a:srgbClr val="000000"/>
                </a:solidFill>
                <a:latin typeface="Arial" panose="020B0604020202020204" pitchFamily="34" charset="0"/>
              </a:endParaRPr>
            </a:p>
          </p:txBody>
        </p:sp>
      </p:grpSp>
      <p:grpSp>
        <p:nvGrpSpPr>
          <p:cNvPr id="25" name="Group 31"/>
          <p:cNvGrpSpPr>
            <a:grpSpLocks/>
          </p:cNvGrpSpPr>
          <p:nvPr userDrawn="1"/>
        </p:nvGrpSpPr>
        <p:grpSpPr bwMode="auto">
          <a:xfrm>
            <a:off x="1058334" y="1396607"/>
            <a:ext cx="10231967" cy="557213"/>
            <a:chOff x="657" y="1258"/>
            <a:chExt cx="4627" cy="312"/>
          </a:xfrm>
        </p:grpSpPr>
        <p:sp>
          <p:nvSpPr>
            <p:cNvPr id="26" name="Line 32"/>
            <p:cNvSpPr>
              <a:spLocks noChangeShapeType="1"/>
            </p:cNvSpPr>
            <p:nvPr/>
          </p:nvSpPr>
          <p:spPr bwMode="auto">
            <a:xfrm>
              <a:off x="993" y="1554"/>
              <a:ext cx="4291" cy="16"/>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27" name="Group 34"/>
            <p:cNvGrpSpPr>
              <a:grpSpLocks/>
            </p:cNvGrpSpPr>
            <p:nvPr/>
          </p:nvGrpSpPr>
          <p:grpSpPr bwMode="auto">
            <a:xfrm>
              <a:off x="657" y="1258"/>
              <a:ext cx="358" cy="311"/>
              <a:chOff x="1248" y="1228"/>
              <a:chExt cx="358" cy="311"/>
            </a:xfrm>
          </p:grpSpPr>
          <p:grpSp>
            <p:nvGrpSpPr>
              <p:cNvPr id="28" name="Group 35"/>
              <p:cNvGrpSpPr>
                <a:grpSpLocks/>
              </p:cNvGrpSpPr>
              <p:nvPr/>
            </p:nvGrpSpPr>
            <p:grpSpPr bwMode="auto">
              <a:xfrm>
                <a:off x="1248" y="1228"/>
                <a:ext cx="358" cy="311"/>
                <a:chOff x="2016" y="940"/>
                <a:chExt cx="358" cy="311"/>
              </a:xfrm>
            </p:grpSpPr>
            <p:sp>
              <p:nvSpPr>
                <p:cNvPr id="30" name="Text Box 36"/>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31" name="Oval 37"/>
                <p:cNvSpPr>
                  <a:spLocks noChangeArrowheads="1"/>
                </p:cNvSpPr>
                <p:nvPr/>
              </p:nvSpPr>
              <p:spPr bwMode="gray">
                <a:xfrm>
                  <a:off x="2016" y="958"/>
                  <a:ext cx="117" cy="291"/>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2" name="Oval 38"/>
                <p:cNvSpPr>
                  <a:spLocks noChangeArrowheads="1"/>
                </p:cNvSpPr>
                <p:nvPr/>
              </p:nvSpPr>
              <p:spPr bwMode="gray">
                <a:xfrm>
                  <a:off x="2016" y="958"/>
                  <a:ext cx="117" cy="291"/>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3" name="Oval 39"/>
                <p:cNvSpPr>
                  <a:spLocks noChangeArrowheads="1"/>
                </p:cNvSpPr>
                <p:nvPr/>
              </p:nvSpPr>
              <p:spPr bwMode="gray">
                <a:xfrm>
                  <a:off x="2034" y="940"/>
                  <a:ext cx="334" cy="291"/>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4" name="Oval 40"/>
                <p:cNvSpPr>
                  <a:spLocks noChangeArrowheads="1"/>
                </p:cNvSpPr>
                <p:nvPr/>
              </p:nvSpPr>
              <p:spPr bwMode="gray">
                <a:xfrm>
                  <a:off x="2040" y="958"/>
                  <a:ext cx="334" cy="291"/>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5" name="Oval 41"/>
                <p:cNvSpPr>
                  <a:spLocks noChangeArrowheads="1"/>
                </p:cNvSpPr>
                <p:nvPr/>
              </p:nvSpPr>
              <p:spPr bwMode="gray">
                <a:xfrm>
                  <a:off x="2052" y="952"/>
                  <a:ext cx="300" cy="291"/>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6" name="Oval 42"/>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7" name="Oval 43"/>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8" name="Oval 44"/>
                <p:cNvSpPr>
                  <a:spLocks noChangeArrowheads="1"/>
                </p:cNvSpPr>
                <p:nvPr/>
              </p:nvSpPr>
              <p:spPr bwMode="gray">
                <a:xfrm>
                  <a:off x="2071" y="963"/>
                  <a:ext cx="279"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9" name="Oval 45"/>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29" name="Text Box 46"/>
              <p:cNvSpPr txBox="1">
                <a:spLocks noChangeArrowheads="1"/>
              </p:cNvSpPr>
              <p:nvPr/>
            </p:nvSpPr>
            <p:spPr bwMode="gray">
              <a:xfrm>
                <a:off x="1325" y="1248"/>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一</a:t>
                </a:r>
                <a:endParaRPr lang="en-US" altLang="zh-CN" sz="2400" dirty="0" smtClean="0">
                  <a:solidFill>
                    <a:srgbClr val="000000"/>
                  </a:solidFill>
                  <a:latin typeface="Arial" panose="020B0604020202020204" pitchFamily="34" charset="0"/>
                </a:endParaRPr>
              </a:p>
            </p:txBody>
          </p:sp>
        </p:grpSp>
      </p:grpSp>
      <p:grpSp>
        <p:nvGrpSpPr>
          <p:cNvPr id="40" name="Group 48"/>
          <p:cNvGrpSpPr>
            <a:grpSpLocks/>
          </p:cNvGrpSpPr>
          <p:nvPr userDrawn="1"/>
        </p:nvGrpSpPr>
        <p:grpSpPr bwMode="auto">
          <a:xfrm>
            <a:off x="1058333" y="3677873"/>
            <a:ext cx="10179051" cy="604175"/>
            <a:chOff x="657" y="2530"/>
            <a:chExt cx="4603" cy="338"/>
          </a:xfrm>
        </p:grpSpPr>
        <p:sp>
          <p:nvSpPr>
            <p:cNvPr id="41" name="Line 49"/>
            <p:cNvSpPr>
              <a:spLocks noChangeShapeType="1"/>
            </p:cNvSpPr>
            <p:nvPr/>
          </p:nvSpPr>
          <p:spPr bwMode="auto">
            <a:xfrm flipV="1">
              <a:off x="969" y="2834"/>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42" name="Group 50"/>
            <p:cNvGrpSpPr>
              <a:grpSpLocks/>
            </p:cNvGrpSpPr>
            <p:nvPr/>
          </p:nvGrpSpPr>
          <p:grpSpPr bwMode="auto">
            <a:xfrm>
              <a:off x="657" y="2530"/>
              <a:ext cx="352" cy="338"/>
              <a:chOff x="1248" y="1228"/>
              <a:chExt cx="352" cy="338"/>
            </a:xfrm>
          </p:grpSpPr>
          <p:grpSp>
            <p:nvGrpSpPr>
              <p:cNvPr id="43" name="Group 51"/>
              <p:cNvGrpSpPr>
                <a:grpSpLocks/>
              </p:cNvGrpSpPr>
              <p:nvPr/>
            </p:nvGrpSpPr>
            <p:grpSpPr bwMode="auto">
              <a:xfrm>
                <a:off x="1248" y="1228"/>
                <a:ext cx="352" cy="338"/>
                <a:chOff x="2016" y="940"/>
                <a:chExt cx="352" cy="338"/>
              </a:xfrm>
            </p:grpSpPr>
            <p:sp>
              <p:nvSpPr>
                <p:cNvPr id="45" name="Text Box 52"/>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46" name="Oval 53"/>
                <p:cNvSpPr>
                  <a:spLocks noChangeArrowheads="1"/>
                </p:cNvSpPr>
                <p:nvPr/>
              </p:nvSpPr>
              <p:spPr bwMode="gray">
                <a:xfrm>
                  <a:off x="2016" y="958"/>
                  <a:ext cx="117" cy="291"/>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7" name="Oval 54"/>
                <p:cNvSpPr>
                  <a:spLocks noChangeArrowheads="1"/>
                </p:cNvSpPr>
                <p:nvPr/>
              </p:nvSpPr>
              <p:spPr bwMode="gray">
                <a:xfrm>
                  <a:off x="2016" y="958"/>
                  <a:ext cx="117" cy="291"/>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8" name="Oval 55"/>
                <p:cNvSpPr>
                  <a:spLocks noChangeArrowheads="1"/>
                </p:cNvSpPr>
                <p:nvPr/>
              </p:nvSpPr>
              <p:spPr bwMode="gray">
                <a:xfrm>
                  <a:off x="2034" y="940"/>
                  <a:ext cx="334" cy="291"/>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9" name="Oval 56"/>
                <p:cNvSpPr>
                  <a:spLocks noChangeArrowheads="1"/>
                </p:cNvSpPr>
                <p:nvPr/>
              </p:nvSpPr>
              <p:spPr bwMode="gray">
                <a:xfrm>
                  <a:off x="2016" y="987"/>
                  <a:ext cx="334" cy="291"/>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0" name="Oval 57"/>
                <p:cNvSpPr>
                  <a:spLocks noChangeArrowheads="1"/>
                </p:cNvSpPr>
                <p:nvPr/>
              </p:nvSpPr>
              <p:spPr bwMode="gray">
                <a:xfrm>
                  <a:off x="2052" y="952"/>
                  <a:ext cx="300" cy="291"/>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1"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2"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3" name="Oval 60"/>
                <p:cNvSpPr>
                  <a:spLocks noChangeArrowheads="1"/>
                </p:cNvSpPr>
                <p:nvPr/>
              </p:nvSpPr>
              <p:spPr bwMode="gray">
                <a:xfrm>
                  <a:off x="2072"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4"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44" name="Text Box 62"/>
              <p:cNvSpPr txBox="1">
                <a:spLocks noChangeArrowheads="1"/>
              </p:cNvSpPr>
              <p:nvPr/>
            </p:nvSpPr>
            <p:spPr bwMode="gray">
              <a:xfrm>
                <a:off x="1315" y="1250"/>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三</a:t>
                </a:r>
                <a:endParaRPr lang="en-US" altLang="zh-CN" sz="2400" dirty="0" smtClean="0">
                  <a:solidFill>
                    <a:srgbClr val="000000"/>
                  </a:solidFill>
                  <a:latin typeface="Arial" panose="020B0604020202020204" pitchFamily="34" charset="0"/>
                </a:endParaRPr>
              </a:p>
            </p:txBody>
          </p:sp>
        </p:grpSp>
      </p:grpSp>
      <p:grpSp>
        <p:nvGrpSpPr>
          <p:cNvPr id="55" name="Group 48"/>
          <p:cNvGrpSpPr>
            <a:grpSpLocks/>
          </p:cNvGrpSpPr>
          <p:nvPr userDrawn="1"/>
        </p:nvGrpSpPr>
        <p:grpSpPr bwMode="auto">
          <a:xfrm>
            <a:off x="1047751" y="4841532"/>
            <a:ext cx="10231967" cy="591852"/>
            <a:chOff x="654" y="2530"/>
            <a:chExt cx="4627" cy="331"/>
          </a:xfrm>
        </p:grpSpPr>
        <p:sp>
          <p:nvSpPr>
            <p:cNvPr id="56" name="Line 49"/>
            <p:cNvSpPr>
              <a:spLocks noChangeShapeType="1"/>
            </p:cNvSpPr>
            <p:nvPr/>
          </p:nvSpPr>
          <p:spPr bwMode="auto">
            <a:xfrm flipV="1">
              <a:off x="990" y="2828"/>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57" name="Group 50"/>
            <p:cNvGrpSpPr>
              <a:grpSpLocks/>
            </p:cNvGrpSpPr>
            <p:nvPr/>
          </p:nvGrpSpPr>
          <p:grpSpPr bwMode="auto">
            <a:xfrm>
              <a:off x="654" y="2530"/>
              <a:ext cx="361" cy="331"/>
              <a:chOff x="1245" y="1228"/>
              <a:chExt cx="361" cy="331"/>
            </a:xfrm>
          </p:grpSpPr>
          <p:grpSp>
            <p:nvGrpSpPr>
              <p:cNvPr id="58" name="Group 51"/>
              <p:cNvGrpSpPr>
                <a:grpSpLocks/>
              </p:cNvGrpSpPr>
              <p:nvPr/>
            </p:nvGrpSpPr>
            <p:grpSpPr bwMode="auto">
              <a:xfrm>
                <a:off x="1245" y="1228"/>
                <a:ext cx="361" cy="331"/>
                <a:chOff x="2013" y="940"/>
                <a:chExt cx="361" cy="331"/>
              </a:xfrm>
            </p:grpSpPr>
            <p:sp>
              <p:nvSpPr>
                <p:cNvPr id="60" name="Text Box 52"/>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61" name="Oval 53"/>
                <p:cNvSpPr>
                  <a:spLocks noChangeArrowheads="1"/>
                </p:cNvSpPr>
                <p:nvPr/>
              </p:nvSpPr>
              <p:spPr bwMode="gray">
                <a:xfrm>
                  <a:off x="2013" y="981"/>
                  <a:ext cx="117" cy="290"/>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2" name="Oval 54"/>
                <p:cNvSpPr>
                  <a:spLocks noChangeArrowheads="1"/>
                </p:cNvSpPr>
                <p:nvPr/>
              </p:nvSpPr>
              <p:spPr bwMode="gray">
                <a:xfrm>
                  <a:off x="2016" y="958"/>
                  <a:ext cx="117" cy="290"/>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3" name="Oval 55"/>
                <p:cNvSpPr>
                  <a:spLocks noChangeArrowheads="1"/>
                </p:cNvSpPr>
                <p:nvPr/>
              </p:nvSpPr>
              <p:spPr bwMode="gray">
                <a:xfrm>
                  <a:off x="2034" y="940"/>
                  <a:ext cx="334" cy="290"/>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4" name="Oval 56"/>
                <p:cNvSpPr>
                  <a:spLocks noChangeArrowheads="1"/>
                </p:cNvSpPr>
                <p:nvPr/>
              </p:nvSpPr>
              <p:spPr bwMode="gray">
                <a:xfrm>
                  <a:off x="2040" y="958"/>
                  <a:ext cx="334" cy="290"/>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5" name="Oval 57"/>
                <p:cNvSpPr>
                  <a:spLocks noChangeArrowheads="1"/>
                </p:cNvSpPr>
                <p:nvPr/>
              </p:nvSpPr>
              <p:spPr bwMode="gray">
                <a:xfrm>
                  <a:off x="2049" y="975"/>
                  <a:ext cx="300" cy="290"/>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6"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7"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8" name="Oval 60"/>
                <p:cNvSpPr>
                  <a:spLocks noChangeArrowheads="1"/>
                </p:cNvSpPr>
                <p:nvPr/>
              </p:nvSpPr>
              <p:spPr bwMode="gray">
                <a:xfrm>
                  <a:off x="2071"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9"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59" name="Text Box 62"/>
              <p:cNvSpPr txBox="1">
                <a:spLocks noChangeArrowheads="1"/>
              </p:cNvSpPr>
              <p:nvPr/>
            </p:nvSpPr>
            <p:spPr bwMode="gray">
              <a:xfrm>
                <a:off x="1321" y="1271"/>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四</a:t>
                </a:r>
                <a:endParaRPr lang="en-US" altLang="zh-CN" sz="2400" dirty="0" smtClean="0">
                  <a:solidFill>
                    <a:srgbClr val="000000"/>
                  </a:solidFill>
                  <a:latin typeface="Arial" panose="020B0604020202020204" pitchFamily="34" charset="0"/>
                </a:endParaRPr>
              </a:p>
            </p:txBody>
          </p:sp>
        </p:grpSp>
      </p:grpSp>
      <p:sp>
        <p:nvSpPr>
          <p:cNvPr id="2" name="标题 1"/>
          <p:cNvSpPr>
            <a:spLocks noGrp="1"/>
          </p:cNvSpPr>
          <p:nvPr>
            <p:ph type="ctrTitle"/>
          </p:nvPr>
        </p:nvSpPr>
        <p:spPr>
          <a:xfrm>
            <a:off x="527382" y="122760"/>
            <a:ext cx="2342751" cy="864096"/>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3039123" y="116632"/>
            <a:ext cx="8544949" cy="864096"/>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74" name="内容占位符 2"/>
          <p:cNvSpPr>
            <a:spLocks noGrp="1"/>
          </p:cNvSpPr>
          <p:nvPr>
            <p:ph idx="10"/>
          </p:nvPr>
        </p:nvSpPr>
        <p:spPr>
          <a:xfrm>
            <a:off x="2005041" y="1400549"/>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5" name="内容占位符 2"/>
          <p:cNvSpPr>
            <a:spLocks noGrp="1"/>
          </p:cNvSpPr>
          <p:nvPr>
            <p:ph idx="11"/>
          </p:nvPr>
        </p:nvSpPr>
        <p:spPr>
          <a:xfrm>
            <a:off x="1998809" y="2554565"/>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6" name="内容占位符 2"/>
          <p:cNvSpPr>
            <a:spLocks noGrp="1"/>
          </p:cNvSpPr>
          <p:nvPr>
            <p:ph idx="12"/>
          </p:nvPr>
        </p:nvSpPr>
        <p:spPr>
          <a:xfrm>
            <a:off x="1998809" y="3707074"/>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7" name="内容占位符 2"/>
          <p:cNvSpPr>
            <a:spLocks noGrp="1"/>
          </p:cNvSpPr>
          <p:nvPr>
            <p:ph idx="13"/>
          </p:nvPr>
        </p:nvSpPr>
        <p:spPr>
          <a:xfrm>
            <a:off x="2018815" y="4863492"/>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Tree>
    <p:extLst>
      <p:ext uri="{BB962C8B-B14F-4D97-AF65-F5344CB8AC3E}">
        <p14:creationId xmlns:p14="http://schemas.microsoft.com/office/powerpoint/2010/main" val="133944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4" name="横卷形 3"/>
          <p:cNvSpPr/>
          <p:nvPr userDrawn="1"/>
        </p:nvSpPr>
        <p:spPr>
          <a:xfrm>
            <a:off x="3407834" y="2205038"/>
            <a:ext cx="8449733" cy="1655762"/>
          </a:xfrm>
          <a:prstGeom prst="horizontalScroll">
            <a:avLst/>
          </a:prstGeom>
          <a:ln w="9525">
            <a:solidFill>
              <a:srgbClr val="EE79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5" name="直接连接符 4"/>
          <p:cNvCxnSpPr/>
          <p:nvPr userDrawn="1"/>
        </p:nvCxnSpPr>
        <p:spPr>
          <a:xfrm>
            <a:off x="431800" y="1196975"/>
            <a:ext cx="4224867" cy="0"/>
          </a:xfrm>
          <a:prstGeom prst="line">
            <a:avLst/>
          </a:prstGeom>
          <a:ln>
            <a:solidFill>
              <a:srgbClr val="F08A42"/>
            </a:solidFill>
          </a:ln>
        </p:spPr>
        <p:style>
          <a:lnRef idx="1">
            <a:schemeClr val="dk1"/>
          </a:lnRef>
          <a:fillRef idx="0">
            <a:schemeClr val="dk1"/>
          </a:fillRef>
          <a:effectRef idx="0">
            <a:schemeClr val="dk1"/>
          </a:effectRef>
          <a:fontRef idx="minor">
            <a:schemeClr val="tx1"/>
          </a:fontRef>
        </p:style>
      </p:cxnSp>
      <p:sp>
        <p:nvSpPr>
          <p:cNvPr id="2" name="标题 1"/>
          <p:cNvSpPr>
            <a:spLocks noGrp="1"/>
          </p:cNvSpPr>
          <p:nvPr>
            <p:ph type="ctrTitle"/>
          </p:nvPr>
        </p:nvSpPr>
        <p:spPr>
          <a:xfrm>
            <a:off x="618557" y="332657"/>
            <a:ext cx="2309091" cy="864096"/>
          </a:xfrm>
        </p:spPr>
        <p:txBody>
          <a:bodyPr/>
          <a:lstStyle>
            <a:lvl1pPr>
              <a:defRPr sz="2800">
                <a:solidFill>
                  <a:schemeClr val="tx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6" name="副标题 2"/>
          <p:cNvSpPr>
            <a:spLocks noGrp="1"/>
          </p:cNvSpPr>
          <p:nvPr>
            <p:ph type="subTitle" idx="1"/>
          </p:nvPr>
        </p:nvSpPr>
        <p:spPr>
          <a:xfrm>
            <a:off x="3936437" y="2564904"/>
            <a:ext cx="7632171" cy="864096"/>
          </a:xfrm>
        </p:spPr>
        <p:txBody>
          <a:bodyPr anchor="ctr"/>
          <a:lstStyle>
            <a:lvl1pPr marL="0" indent="0" algn="l">
              <a:buNone/>
              <a:defRPr>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17610863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7558B91-B72C-4098-88C1-8D5EACA3C01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7F440724-8E78-4EF4-89CD-AB4064DAAB8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7547439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CC6DAC2F-2904-43E2-8455-38B87416578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2B75814-DA31-45C0-A7FD-2E7D9EA2904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400628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11EFF09-A912-4D79-94C0-4D3B5FA023A5}"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9BB51998-8E8E-4511-A46E-5C70465FA77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9505915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3D01D1F8-5D08-4CAB-AD0A-4A6A0EC9EA38}"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C5459D8D-9735-4B6C-AA0C-8CDC7D344BF0}"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0176241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1BDFB99-F31A-483C-A86B-6610DBBBDA8A}"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pPr>
              <a:defRPr/>
            </a:pPr>
            <a:fld id="{90BE4EE1-6E48-4B31-9E45-3825439F5C2C}"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6213191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D5AC2EE-C0EE-46FD-B852-1FE3BCD62491}"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F8A186A2-6058-4109-B65A-641253117D9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9452672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EA2E777-61C2-4C76-88A7-79E242DAD86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3E03987D-3CB4-448F-ABFB-267B8CB29A39}"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1574534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457F5D2-0ABE-4581-9D2A-C0E5BD5C7A20}"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0017A1E1-D8BC-42D2-B6E6-9BF6235226C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7211616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FFFD4D9-3274-4EFF-AAE2-7DB71E63992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18FEAFE-D89E-4A0D-BEFB-4AF86A3790C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597148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0D64E64-D5BD-4D24-8996-38F5681EA6F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F13BB44C-B554-4762-A567-7FFB23F7AE1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0331589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85" y="628650"/>
            <a:ext cx="8149167"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1102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85" y="628650"/>
            <a:ext cx="8149167"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121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image" Target="../media/image1.jpe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B7037058-0793-4CF8-81C3-16D223DB985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743A00CB-B917-4A2C-9CF2-1CCE6389EA7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436317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B7037058-0793-4CF8-81C3-16D223DB985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743A00CB-B917-4A2C-9CF2-1CCE6389EA7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50374452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 Target="slide8.xml"/><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slide" Target="slide9.xml"/><Relationship Id="rId5" Type="http://schemas.openxmlformats.org/officeDocument/2006/relationships/slide" Target="slide5.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 Id="rId5" Type="http://schemas.openxmlformats.org/officeDocument/2006/relationships/image" Target="../media/image44.jpe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notesSlide" Target="../notesSlides/notesSlide2.xml"/><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jpg"/><Relationship Id="rId9"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1524000" y="3716338"/>
            <a:ext cx="9144000" cy="2665412"/>
          </a:xfrm>
        </p:spPr>
        <p:txBody>
          <a:bodyPr/>
          <a:lstStyle/>
          <a:p>
            <a:r>
              <a:rPr lang="zh-CN" altLang="en-US" sz="3600" dirty="0"/>
              <a:t>项目七 工业机器人焊接编程与操作</a:t>
            </a:r>
            <a:r>
              <a:rPr lang="zh-CN" altLang="zh-CN" sz="3600" b="1" dirty="0"/>
              <a:t/>
            </a:r>
            <a:br>
              <a:rPr lang="zh-CN" altLang="zh-CN" sz="3600" b="1" dirty="0"/>
            </a:br>
            <a:endParaRPr lang="zh-CN" altLang="en-US" sz="2000" dirty="0"/>
          </a:p>
        </p:txBody>
      </p:sp>
      <p:sp>
        <p:nvSpPr>
          <p:cNvPr id="9219" name="矩形 1"/>
          <p:cNvSpPr>
            <a:spLocks noChangeArrowheads="1"/>
          </p:cNvSpPr>
          <p:nvPr/>
        </p:nvSpPr>
        <p:spPr bwMode="auto">
          <a:xfrm>
            <a:off x="138102" y="809973"/>
            <a:ext cx="53845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None/>
            </a:pPr>
            <a:r>
              <a:rPr lang="zh-CN" altLang="zh-CN" sz="1800" dirty="0">
                <a:latin typeface="黑体" panose="02010609060101010101" pitchFamily="49" charset="-122"/>
                <a:ea typeface="黑体" panose="02010609060101010101" pitchFamily="49" charset="-122"/>
              </a:rPr>
              <a:t>ABB工业机器人编程与操作</a:t>
            </a:r>
            <a:endParaRPr lang="en-US" altLang="zh-CN" sz="1800" dirty="0">
              <a:latin typeface="黑体" panose="02010609060101010101" pitchFamily="49" charset="-122"/>
              <a:ea typeface="黑体" panose="02010609060101010101" pitchFamily="49" charset="-122"/>
            </a:endParaRPr>
          </a:p>
          <a:p>
            <a:pPr>
              <a:spcBef>
                <a:spcPct val="0"/>
              </a:spcBef>
              <a:buNone/>
            </a:pPr>
            <a:r>
              <a:rPr lang="zh-CN" altLang="zh-CN" sz="1800" dirty="0">
                <a:latin typeface="黑体" panose="02010609060101010101" pitchFamily="49" charset="-122"/>
                <a:ea typeface="黑体" panose="02010609060101010101" pitchFamily="49" charset="-122"/>
              </a:rPr>
              <a:t>“十三五”智能制造高级应用型人才培养规划教材</a:t>
            </a:r>
            <a:endParaRPr lang="zh-CN" altLang="en-US" sz="1800" dirty="0">
              <a:latin typeface="黑体" panose="02010609060101010101" pitchFamily="49" charset="-122"/>
              <a:ea typeface="黑体" panose="02010609060101010101" pitchFamily="49" charset="-122"/>
            </a:endParaRPr>
          </a:p>
        </p:txBody>
      </p:sp>
      <p:sp>
        <p:nvSpPr>
          <p:cNvPr id="9220" name="矩形 1"/>
          <p:cNvSpPr>
            <a:spLocks noChangeArrowheads="1"/>
          </p:cNvSpPr>
          <p:nvPr/>
        </p:nvSpPr>
        <p:spPr bwMode="auto">
          <a:xfrm>
            <a:off x="7175500" y="3716339"/>
            <a:ext cx="3000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buFontTx/>
              <a:buNone/>
            </a:pPr>
            <a:r>
              <a:rPr lang="zh-CN" altLang="en-US" sz="1800">
                <a:solidFill>
                  <a:prstClr val="black"/>
                </a:solidFill>
                <a:latin typeface="黑体" panose="02010609060101010101" pitchFamily="49" charset="-122"/>
                <a:ea typeface="黑体" panose="02010609060101010101" pitchFamily="49" charset="-122"/>
              </a:rPr>
              <a:t> </a:t>
            </a:r>
          </a:p>
        </p:txBody>
      </p:sp>
    </p:spTree>
    <p:extLst>
      <p:ext uri="{BB962C8B-B14F-4D97-AF65-F5344CB8AC3E}">
        <p14:creationId xmlns:p14="http://schemas.microsoft.com/office/powerpoint/2010/main" val="41518100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3"/>
          <p:cNvSpPr>
            <a:spLocks noGrp="1"/>
          </p:cNvSpPr>
          <p:nvPr>
            <p:ph type="ctrTitle"/>
          </p:nvPr>
        </p:nvSpPr>
        <p:spPr>
          <a:xfrm>
            <a:off x="810346" y="78183"/>
            <a:ext cx="1757362" cy="865187"/>
          </a:xfrm>
        </p:spPr>
        <p:txBody>
          <a:bodyPr/>
          <a:lstStyle/>
          <a:p>
            <a:r>
              <a:rPr lang="zh-CN" altLang="en-US" dirty="0" smtClean="0"/>
              <a:t>目录</a:t>
            </a:r>
          </a:p>
        </p:txBody>
      </p:sp>
      <p:sp>
        <p:nvSpPr>
          <p:cNvPr id="16387" name="副标题 4"/>
          <p:cNvSpPr>
            <a:spLocks noGrp="1"/>
          </p:cNvSpPr>
          <p:nvPr>
            <p:ph type="subTitle" idx="1"/>
          </p:nvPr>
        </p:nvSpPr>
        <p:spPr>
          <a:xfrm>
            <a:off x="3803650" y="115889"/>
            <a:ext cx="6408738" cy="865187"/>
          </a:xfrm>
        </p:spPr>
        <p:txBody>
          <a:bodyPr/>
          <a:lstStyle/>
          <a:p>
            <a:endParaRPr lang="zh-CN" altLang="en-US" dirty="0" smtClean="0"/>
          </a:p>
        </p:txBody>
      </p:sp>
      <p:sp>
        <p:nvSpPr>
          <p:cNvPr id="6" name="十边形 5">
            <a:hlinkClick r:id="rId3" action="ppaction://hlinksldjump"/>
          </p:cNvPr>
          <p:cNvSpPr/>
          <p:nvPr/>
        </p:nvSpPr>
        <p:spPr>
          <a:xfrm>
            <a:off x="1847529" y="1083916"/>
            <a:ext cx="576263" cy="504825"/>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zh-CN" altLang="en-US" sz="2000" dirty="0">
                <a:solidFill>
                  <a:prstClr val="white"/>
                </a:solidFill>
              </a:rPr>
              <a:t>一</a:t>
            </a:r>
          </a:p>
        </p:txBody>
      </p:sp>
      <p:sp>
        <p:nvSpPr>
          <p:cNvPr id="16389" name="标题 3"/>
          <p:cNvSpPr txBox="1">
            <a:spLocks/>
          </p:cNvSpPr>
          <p:nvPr/>
        </p:nvSpPr>
        <p:spPr bwMode="auto">
          <a:xfrm>
            <a:off x="2568477" y="1016596"/>
            <a:ext cx="7344816"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buFont typeface="Arial" panose="020B0604020202020204" pitchFamily="34" charset="0"/>
              <a:buNone/>
            </a:pPr>
            <a:r>
              <a:rPr lang="zh-CN" altLang="en-US" sz="2800" dirty="0" smtClean="0">
                <a:solidFill>
                  <a:prstClr val="black"/>
                </a:solidFill>
                <a:latin typeface="黑体" panose="02010609060101010101" pitchFamily="49" charset="-122"/>
                <a:ea typeface="黑体" panose="02010609060101010101" pitchFamily="49" charset="-122"/>
                <a:hlinkClick r:id="rId4" action="ppaction://hlinksldjump"/>
              </a:rPr>
              <a:t> 学习目标</a:t>
            </a:r>
            <a:endParaRPr lang="zh-CN" altLang="en-US" sz="2800" dirty="0">
              <a:solidFill>
                <a:prstClr val="black"/>
              </a:solidFill>
              <a:latin typeface="黑体" panose="02010609060101010101" pitchFamily="49" charset="-122"/>
              <a:ea typeface="黑体" panose="02010609060101010101" pitchFamily="49" charset="-122"/>
            </a:endParaRPr>
          </a:p>
        </p:txBody>
      </p:sp>
      <p:sp>
        <p:nvSpPr>
          <p:cNvPr id="12" name="十边形 11">
            <a:hlinkClick r:id="" action="ppaction://noaction"/>
          </p:cNvPr>
          <p:cNvSpPr/>
          <p:nvPr/>
        </p:nvSpPr>
        <p:spPr>
          <a:xfrm>
            <a:off x="1847529" y="1876351"/>
            <a:ext cx="576263" cy="504825"/>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zh-CN" altLang="en-US" sz="2000" dirty="0">
                <a:solidFill>
                  <a:prstClr val="white"/>
                </a:solidFill>
              </a:rPr>
              <a:t>二</a:t>
            </a:r>
          </a:p>
        </p:txBody>
      </p:sp>
      <p:sp>
        <p:nvSpPr>
          <p:cNvPr id="16391" name="标题 3"/>
          <p:cNvSpPr txBox="1">
            <a:spLocks/>
          </p:cNvSpPr>
          <p:nvPr/>
        </p:nvSpPr>
        <p:spPr bwMode="auto">
          <a:xfrm>
            <a:off x="2568478" y="1808684"/>
            <a:ext cx="734414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buFont typeface="Arial" panose="020B0604020202020204" pitchFamily="34" charset="0"/>
              <a:buNone/>
            </a:pPr>
            <a:r>
              <a:rPr lang="zh-CN" altLang="en-US" sz="2800" dirty="0" smtClean="0">
                <a:solidFill>
                  <a:prstClr val="black"/>
                </a:solidFill>
                <a:latin typeface="黑体" panose="02010609060101010101" pitchFamily="49" charset="-122"/>
                <a:ea typeface="黑体" panose="02010609060101010101" pitchFamily="49" charset="-122"/>
              </a:rPr>
              <a:t> </a:t>
            </a:r>
            <a:r>
              <a:rPr lang="zh-CN" altLang="en-US" sz="2800" dirty="0" smtClean="0">
                <a:solidFill>
                  <a:prstClr val="black"/>
                </a:solidFill>
                <a:latin typeface="黑体" panose="02010609060101010101" pitchFamily="49" charset="-122"/>
                <a:ea typeface="黑体" panose="02010609060101010101" pitchFamily="49" charset="-122"/>
                <a:hlinkClick r:id="rId5" action="ppaction://hlinksldjump"/>
              </a:rPr>
              <a:t>工作任务</a:t>
            </a:r>
            <a:endParaRPr lang="zh-CN" altLang="en-US" sz="2800" dirty="0">
              <a:solidFill>
                <a:prstClr val="black"/>
              </a:solidFill>
              <a:latin typeface="黑体" panose="02010609060101010101" pitchFamily="49" charset="-122"/>
              <a:ea typeface="黑体" panose="02010609060101010101" pitchFamily="49" charset="-122"/>
            </a:endParaRPr>
          </a:p>
        </p:txBody>
      </p:sp>
      <p:sp>
        <p:nvSpPr>
          <p:cNvPr id="14" name="十边形 13">
            <a:hlinkClick r:id="" action="ppaction://noaction"/>
          </p:cNvPr>
          <p:cNvSpPr/>
          <p:nvPr/>
        </p:nvSpPr>
        <p:spPr>
          <a:xfrm>
            <a:off x="1847529" y="2668439"/>
            <a:ext cx="576263" cy="504825"/>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zh-CN" altLang="en-US" sz="2000" dirty="0">
                <a:solidFill>
                  <a:prstClr val="white"/>
                </a:solidFill>
              </a:rPr>
              <a:t>三</a:t>
            </a:r>
          </a:p>
        </p:txBody>
      </p:sp>
      <p:sp>
        <p:nvSpPr>
          <p:cNvPr id="16393" name="标题 3"/>
          <p:cNvSpPr txBox="1">
            <a:spLocks/>
          </p:cNvSpPr>
          <p:nvPr/>
        </p:nvSpPr>
        <p:spPr bwMode="auto">
          <a:xfrm>
            <a:off x="2568479" y="3321199"/>
            <a:ext cx="7344814"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Aft>
                <a:spcPct val="0"/>
              </a:spcAft>
              <a:buFont typeface="Arial" panose="020B0604020202020204" pitchFamily="34" charset="0"/>
              <a:buNone/>
            </a:pPr>
            <a:r>
              <a:rPr lang="zh-CN" altLang="en-US" sz="2800" dirty="0" smtClean="0">
                <a:solidFill>
                  <a:prstClr val="black"/>
                </a:solidFill>
                <a:latin typeface="黑体" panose="02010609060101010101" pitchFamily="49" charset="-122"/>
                <a:ea typeface="黑体" panose="02010609060101010101" pitchFamily="49" charset="-122"/>
              </a:rPr>
              <a:t> </a:t>
            </a:r>
            <a:r>
              <a:rPr lang="zh-CN" altLang="en-US" sz="2800" dirty="0" smtClean="0">
                <a:solidFill>
                  <a:prstClr val="black"/>
                </a:solidFill>
                <a:latin typeface="黑体" panose="02010609060101010101" pitchFamily="49" charset="-122"/>
                <a:ea typeface="黑体" panose="02010609060101010101" pitchFamily="49" charset="-122"/>
                <a:hlinkClick r:id="" action="ppaction://noaction"/>
              </a:rPr>
              <a:t>问题探究</a:t>
            </a:r>
            <a:endParaRPr lang="zh-CN" altLang="zh-CN" sz="2800" dirty="0">
              <a:solidFill>
                <a:prstClr val="black"/>
              </a:solidFill>
              <a:latin typeface="黑体" panose="02010609060101010101" pitchFamily="49" charset="-122"/>
              <a:ea typeface="黑体" panose="02010609060101010101" pitchFamily="49" charset="-122"/>
            </a:endParaRPr>
          </a:p>
        </p:txBody>
      </p:sp>
      <p:sp>
        <p:nvSpPr>
          <p:cNvPr id="16" name="十边形 15">
            <a:hlinkClick r:id="" action="ppaction://noaction"/>
          </p:cNvPr>
          <p:cNvSpPr/>
          <p:nvPr/>
        </p:nvSpPr>
        <p:spPr>
          <a:xfrm>
            <a:off x="1847529" y="3460527"/>
            <a:ext cx="576263" cy="504825"/>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zh-CN" altLang="en-US" sz="2000" dirty="0">
                <a:solidFill>
                  <a:prstClr val="white"/>
                </a:solidFill>
              </a:rPr>
              <a:t>四</a:t>
            </a:r>
          </a:p>
        </p:txBody>
      </p:sp>
      <p:sp>
        <p:nvSpPr>
          <p:cNvPr id="18" name="十边形 17">
            <a:hlinkClick r:id="" action="ppaction://noaction"/>
          </p:cNvPr>
          <p:cNvSpPr/>
          <p:nvPr/>
        </p:nvSpPr>
        <p:spPr>
          <a:xfrm>
            <a:off x="1847529" y="4250681"/>
            <a:ext cx="576263" cy="504825"/>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zh-CN" altLang="en-US" sz="2000" dirty="0">
                <a:solidFill>
                  <a:prstClr val="white"/>
                </a:solidFill>
              </a:rPr>
              <a:t>五</a:t>
            </a:r>
          </a:p>
        </p:txBody>
      </p:sp>
      <p:sp>
        <p:nvSpPr>
          <p:cNvPr id="16397" name="标题 3"/>
          <p:cNvSpPr txBox="1">
            <a:spLocks/>
          </p:cNvSpPr>
          <p:nvPr/>
        </p:nvSpPr>
        <p:spPr bwMode="auto">
          <a:xfrm>
            <a:off x="2568479" y="4114528"/>
            <a:ext cx="734481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buFontTx/>
              <a:buNone/>
            </a:pPr>
            <a:r>
              <a:rPr lang="zh-CN" altLang="en-US" sz="2800" dirty="0" smtClean="0">
                <a:solidFill>
                  <a:prstClr val="black"/>
                </a:solidFill>
                <a:latin typeface="黑体" panose="02010609060101010101" pitchFamily="49" charset="-122"/>
                <a:ea typeface="黑体" panose="02010609060101010101" pitchFamily="49" charset="-122"/>
              </a:rPr>
              <a:t> </a:t>
            </a:r>
            <a:r>
              <a:rPr lang="zh-CN" altLang="en-US" sz="2800" dirty="0" smtClean="0">
                <a:solidFill>
                  <a:prstClr val="black"/>
                </a:solidFill>
                <a:latin typeface="黑体" panose="02010609060101010101" pitchFamily="49" charset="-122"/>
                <a:ea typeface="黑体" panose="02010609060101010101" pitchFamily="49" charset="-122"/>
                <a:hlinkClick r:id="" action="ppaction://noaction"/>
              </a:rPr>
              <a:t>知识拓展</a:t>
            </a:r>
            <a:endParaRPr lang="zh-CN" altLang="en-US" sz="2800" dirty="0">
              <a:solidFill>
                <a:prstClr val="black"/>
              </a:solidFill>
              <a:latin typeface="黑体" panose="02010609060101010101" pitchFamily="49" charset="-122"/>
              <a:ea typeface="黑体" panose="02010609060101010101" pitchFamily="49" charset="-122"/>
            </a:endParaRPr>
          </a:p>
        </p:txBody>
      </p:sp>
      <p:cxnSp>
        <p:nvCxnSpPr>
          <p:cNvPr id="23" name="直接连接符 22"/>
          <p:cNvCxnSpPr/>
          <p:nvPr/>
        </p:nvCxnSpPr>
        <p:spPr>
          <a:xfrm>
            <a:off x="2640485" y="1664940"/>
            <a:ext cx="7200000" cy="0"/>
          </a:xfrm>
          <a:prstGeom prst="line">
            <a:avLst/>
          </a:prstGeom>
          <a:ln w="19050" cmpd="dbl"/>
        </p:spPr>
        <p:style>
          <a:lnRef idx="1">
            <a:schemeClr val="accent1"/>
          </a:lnRef>
          <a:fillRef idx="0">
            <a:schemeClr val="accent1"/>
          </a:fillRef>
          <a:effectRef idx="0">
            <a:schemeClr val="accent1"/>
          </a:effectRef>
          <a:fontRef idx="minor">
            <a:schemeClr val="tx1"/>
          </a:fontRef>
        </p:style>
      </p:cxnSp>
      <p:sp>
        <p:nvSpPr>
          <p:cNvPr id="24" name="标题 3"/>
          <p:cNvSpPr txBox="1">
            <a:spLocks/>
          </p:cNvSpPr>
          <p:nvPr/>
        </p:nvSpPr>
        <p:spPr bwMode="auto">
          <a:xfrm>
            <a:off x="2567708" y="2540069"/>
            <a:ext cx="734481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buFont typeface="Arial" panose="020B0604020202020204" pitchFamily="34" charset="0"/>
              <a:buNone/>
            </a:pPr>
            <a:r>
              <a:rPr lang="zh-CN" altLang="en-US" sz="2800" dirty="0" smtClean="0">
                <a:solidFill>
                  <a:prstClr val="black"/>
                </a:solidFill>
                <a:latin typeface="黑体" panose="02010609060101010101" pitchFamily="49" charset="-122"/>
                <a:ea typeface="黑体" panose="02010609060101010101" pitchFamily="49" charset="-122"/>
              </a:rPr>
              <a:t> </a:t>
            </a:r>
            <a:r>
              <a:rPr lang="zh-CN" altLang="en-US" sz="2800" dirty="0" smtClean="0">
                <a:solidFill>
                  <a:prstClr val="black"/>
                </a:solidFill>
                <a:latin typeface="黑体" panose="02010609060101010101" pitchFamily="49" charset="-122"/>
                <a:ea typeface="黑体" panose="02010609060101010101" pitchFamily="49" charset="-122"/>
                <a:hlinkClick r:id="rId6" action="ppaction://hlinksldjump"/>
              </a:rPr>
              <a:t>实践操作</a:t>
            </a:r>
            <a:endParaRPr lang="zh-CN" altLang="zh-CN" sz="2800" dirty="0">
              <a:solidFill>
                <a:prstClr val="black"/>
              </a:solidFill>
              <a:latin typeface="黑体" panose="02010609060101010101" pitchFamily="49" charset="-122"/>
              <a:ea typeface="黑体" panose="02010609060101010101" pitchFamily="49" charset="-122"/>
            </a:endParaRPr>
          </a:p>
        </p:txBody>
      </p:sp>
      <p:cxnSp>
        <p:nvCxnSpPr>
          <p:cNvPr id="25" name="直接连接符 24"/>
          <p:cNvCxnSpPr/>
          <p:nvPr/>
        </p:nvCxnSpPr>
        <p:spPr>
          <a:xfrm>
            <a:off x="2640485" y="2457375"/>
            <a:ext cx="7200000" cy="0"/>
          </a:xfrm>
          <a:prstGeom prst="line">
            <a:avLst/>
          </a:prstGeom>
          <a:ln w="19050" cmpd="dbl"/>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640486" y="3173263"/>
            <a:ext cx="7199931" cy="0"/>
          </a:xfrm>
          <a:prstGeom prst="line">
            <a:avLst/>
          </a:prstGeom>
          <a:ln w="19050" cmpd="dbl"/>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640486" y="3965351"/>
            <a:ext cx="7199931" cy="0"/>
          </a:xfrm>
          <a:prstGeom prst="line">
            <a:avLst/>
          </a:prstGeom>
          <a:ln w="19050" cmpd="dbl"/>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2640486" y="4755505"/>
            <a:ext cx="7199931" cy="0"/>
          </a:xfrm>
          <a:prstGeom prst="line">
            <a:avLst/>
          </a:prstGeom>
          <a:ln w="19050" cmpd="dbl"/>
        </p:spPr>
        <p:style>
          <a:lnRef idx="1">
            <a:schemeClr val="accent1"/>
          </a:lnRef>
          <a:fillRef idx="0">
            <a:schemeClr val="accent1"/>
          </a:fillRef>
          <a:effectRef idx="0">
            <a:schemeClr val="accent1"/>
          </a:effectRef>
          <a:fontRef idx="minor">
            <a:schemeClr val="tx1"/>
          </a:fontRef>
        </p:style>
      </p:cxnSp>
      <p:pic>
        <p:nvPicPr>
          <p:cNvPr id="5122" name="Picture 2"/>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51149" y1="4587" x2="54598" y2="9633"/>
                        <a14:foregroundMark x1="27011" y1="72018" x2="22414" y2="80275"/>
                        <a14:foregroundMark x1="21839" y1="79358" x2="27011" y2="72936"/>
                        <a14:foregroundMark x1="3448" y1="62385" x2="8046" y2="58257"/>
                        <a14:foregroundMark x1="47701" y1="3211" x2="36207" y2="5963"/>
                        <a14:foregroundMark x1="86207" y1="20183" x2="74713" y2="27523"/>
                        <a14:backgroundMark x1="44253" y1="69725" x2="39655" y2="83028"/>
                        <a14:backgroundMark x1="64943" y1="45872" x2="74138" y2="69266"/>
                        <a14:backgroundMark x1="68391" y1="60550" x2="60920" y2="75688"/>
                        <a14:backgroundMark x1="62644" y1="43578" x2="75862" y2="43119"/>
                        <a14:backgroundMark x1="90805" y1="27064" x2="78736" y2="39908"/>
                        <a14:backgroundMark x1="63793" y1="30275" x2="83333" y2="16514"/>
                        <a14:backgroundMark x1="90230" y1="20642" x2="91954" y2="19725"/>
                        <a14:backgroundMark x1="60920" y1="31651" x2="55172" y2="22018"/>
                        <a14:backgroundMark x1="55747" y1="30275" x2="54023" y2="24312"/>
                        <a14:backgroundMark x1="55747" y1="19725" x2="62069" y2="12385"/>
                        <a14:backgroundMark x1="58621" y1="12844" x2="56897" y2="0"/>
                        <a14:backgroundMark x1="56322" y1="5505" x2="51724" y2="0"/>
                        <a14:backgroundMark x1="30460" y1="4128" x2="35057" y2="459"/>
                        <a14:backgroundMark x1="55172" y1="6422" x2="49425" y2="459"/>
                        <a14:backgroundMark x1="31034" y1="6422" x2="37356" y2="1376"/>
                        <a14:backgroundMark x1="43678" y1="1835" x2="36782" y2="1376"/>
                        <a14:backgroundMark x1="30460" y1="7339" x2="29885" y2="11468"/>
                        <a14:backgroundMark x1="31034" y1="12844" x2="28161" y2="9174"/>
                        <a14:backgroundMark x1="35632" y1="27982" x2="27586" y2="19725"/>
                        <a14:backgroundMark x1="32759" y1="31651" x2="9770" y2="39908"/>
                        <a14:backgroundMark x1="8046" y1="44495" x2="3448" y2="51835"/>
                        <a14:backgroundMark x1="29885" y1="45413" x2="16667" y2="74771"/>
                        <a14:backgroundMark x1="22414" y1="76606" x2="12069" y2="82569"/>
                        <a14:backgroundMark x1="23563" y1="72018" x2="20115" y2="77523"/>
                        <a14:backgroundMark x1="24713" y1="74312" x2="21264" y2="77523"/>
                        <a14:backgroundMark x1="5747" y1="64679" x2="1149" y2="6330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9820752" y="3857475"/>
            <a:ext cx="2088232" cy="2615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3478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一</a:t>
            </a:r>
            <a:endParaRPr lang="zh-CN" altLang="en-US" dirty="0"/>
          </a:p>
        </p:txBody>
      </p:sp>
      <p:sp>
        <p:nvSpPr>
          <p:cNvPr id="3" name="副标题 2"/>
          <p:cNvSpPr>
            <a:spLocks noGrp="1"/>
          </p:cNvSpPr>
          <p:nvPr>
            <p:ph type="subTitle" idx="1"/>
          </p:nvPr>
        </p:nvSpPr>
        <p:spPr/>
        <p:txBody>
          <a:bodyPr/>
          <a:lstStyle/>
          <a:p>
            <a:r>
              <a:rPr lang="zh-CN" altLang="en-US" dirty="0" smtClean="0"/>
              <a:t>学习目标</a:t>
            </a:r>
            <a:endParaRPr lang="zh-CN" altLang="en-US" dirty="0"/>
          </a:p>
        </p:txBody>
      </p:sp>
      <p:sp>
        <p:nvSpPr>
          <p:cNvPr id="4" name="七边形 3"/>
          <p:cNvSpPr/>
          <p:nvPr/>
        </p:nvSpPr>
        <p:spPr>
          <a:xfrm>
            <a:off x="1433016" y="1235122"/>
            <a:ext cx="450376" cy="395785"/>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1</a:t>
            </a:r>
            <a:endParaRPr lang="zh-CN" altLang="en-US" sz="2000" dirty="0"/>
          </a:p>
        </p:txBody>
      </p:sp>
      <p:sp>
        <p:nvSpPr>
          <p:cNvPr id="5" name="七边形 4"/>
          <p:cNvSpPr/>
          <p:nvPr/>
        </p:nvSpPr>
        <p:spPr>
          <a:xfrm>
            <a:off x="1433016" y="2102790"/>
            <a:ext cx="450376" cy="395785"/>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2</a:t>
            </a:r>
            <a:endParaRPr lang="zh-CN" altLang="en-US" sz="2000" dirty="0"/>
          </a:p>
        </p:txBody>
      </p:sp>
      <p:sp>
        <p:nvSpPr>
          <p:cNvPr id="6" name="七边形 5"/>
          <p:cNvSpPr/>
          <p:nvPr/>
        </p:nvSpPr>
        <p:spPr>
          <a:xfrm>
            <a:off x="1433016" y="3004476"/>
            <a:ext cx="450376" cy="395785"/>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3</a:t>
            </a:r>
            <a:endParaRPr lang="zh-CN" altLang="en-US" sz="2000" dirty="0"/>
          </a:p>
        </p:txBody>
      </p:sp>
      <p:sp>
        <p:nvSpPr>
          <p:cNvPr id="12" name="文本框 11"/>
          <p:cNvSpPr txBox="1"/>
          <p:nvPr/>
        </p:nvSpPr>
        <p:spPr bwMode="auto">
          <a:xfrm>
            <a:off x="1992574" y="1181169"/>
            <a:ext cx="66874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kern="0" dirty="0">
                <a:ln w="0"/>
                <a:latin typeface="+mn-ea"/>
              </a:rPr>
              <a:t>掌握工业机器人焊接的基本知识</a:t>
            </a:r>
            <a:endParaRPr lang="zh-CN" altLang="en-US" sz="2600" kern="0" dirty="0" smtClean="0">
              <a:ln w="0"/>
              <a:latin typeface="+mn-ea"/>
            </a:endParaRPr>
          </a:p>
        </p:txBody>
      </p:sp>
      <p:sp>
        <p:nvSpPr>
          <p:cNvPr id="13" name="文本框 12"/>
          <p:cNvSpPr txBox="1"/>
          <p:nvPr/>
        </p:nvSpPr>
        <p:spPr bwMode="auto">
          <a:xfrm>
            <a:off x="1992574" y="2037957"/>
            <a:ext cx="66874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kern="0" dirty="0">
                <a:ln w="0"/>
                <a:latin typeface="+mn-ea"/>
              </a:rPr>
              <a:t>掌握焊接常用</a:t>
            </a:r>
            <a:r>
              <a:rPr lang="en-US" altLang="zh-CN" sz="2600" kern="0" dirty="0">
                <a:ln w="0"/>
                <a:latin typeface="+mn-ea"/>
              </a:rPr>
              <a:t>I/O</a:t>
            </a:r>
            <a:r>
              <a:rPr lang="zh-CN" altLang="en-US" sz="2600" kern="0" dirty="0">
                <a:ln w="0"/>
                <a:latin typeface="+mn-ea"/>
              </a:rPr>
              <a:t>信号的配置及焊接参数</a:t>
            </a:r>
            <a:endParaRPr lang="zh-CN" altLang="en-US" sz="2600" kern="0" dirty="0" smtClean="0">
              <a:ln w="0"/>
              <a:latin typeface="+mn-ea"/>
            </a:endParaRPr>
          </a:p>
        </p:txBody>
      </p:sp>
      <p:sp>
        <p:nvSpPr>
          <p:cNvPr id="14" name="文本框 13"/>
          <p:cNvSpPr txBox="1"/>
          <p:nvPr/>
        </p:nvSpPr>
        <p:spPr bwMode="auto">
          <a:xfrm>
            <a:off x="1992574" y="2954624"/>
            <a:ext cx="66874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dirty="0"/>
              <a:t>掌握工业机器人焊接的特点及编程方法</a:t>
            </a:r>
            <a:endParaRPr lang="zh-CN" altLang="en-US" sz="2600" kern="0" dirty="0" smtClean="0">
              <a:ln w="0"/>
              <a:effectLst>
                <a:outerShdw blurRad="38100" dist="19050" dir="2700000" algn="tl" rotWithShape="0">
                  <a:schemeClr val="dk1">
                    <a:alpha val="40000"/>
                  </a:schemeClr>
                </a:outerShdw>
              </a:effectLst>
              <a:latin typeface="华文楷体" pitchFamily="2" charset="-122"/>
              <a:ea typeface="华文楷体" pitchFamily="2" charset="-122"/>
            </a:endParaRPr>
          </a:p>
        </p:txBody>
      </p:sp>
    </p:spTree>
    <p:extLst>
      <p:ext uri="{BB962C8B-B14F-4D97-AF65-F5344CB8AC3E}">
        <p14:creationId xmlns:p14="http://schemas.microsoft.com/office/powerpoint/2010/main" val="35565969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二</a:t>
            </a:r>
            <a:endParaRPr lang="zh-CN" altLang="en-US" dirty="0"/>
          </a:p>
        </p:txBody>
      </p:sp>
      <p:sp>
        <p:nvSpPr>
          <p:cNvPr id="3" name="副标题 2"/>
          <p:cNvSpPr>
            <a:spLocks noGrp="1"/>
          </p:cNvSpPr>
          <p:nvPr>
            <p:ph type="subTitle" idx="1"/>
          </p:nvPr>
        </p:nvSpPr>
        <p:spPr/>
        <p:txBody>
          <a:bodyPr/>
          <a:lstStyle/>
          <a:p>
            <a:r>
              <a:rPr lang="zh-CN" altLang="en-US" dirty="0" smtClean="0"/>
              <a:t>工作任务</a:t>
            </a:r>
            <a:endParaRPr lang="zh-CN" altLang="en-US" dirty="0"/>
          </a:p>
        </p:txBody>
      </p:sp>
      <p:sp>
        <p:nvSpPr>
          <p:cNvPr id="4" name="五边形 3"/>
          <p:cNvSpPr/>
          <p:nvPr/>
        </p:nvSpPr>
        <p:spPr>
          <a:xfrm>
            <a:off x="1001962" y="1106524"/>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（一）</a:t>
            </a:r>
            <a:endParaRPr lang="zh-CN" altLang="en-US" sz="2000" dirty="0"/>
          </a:p>
        </p:txBody>
      </p:sp>
      <p:sp>
        <p:nvSpPr>
          <p:cNvPr id="5" name="文本框 4"/>
          <p:cNvSpPr txBox="1"/>
          <p:nvPr/>
        </p:nvSpPr>
        <p:spPr bwMode="auto">
          <a:xfrm>
            <a:off x="2080134" y="1037161"/>
            <a:ext cx="30161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smtClean="0">
                <a:solidFill>
                  <a:sysClr val="windowText" lastClr="000000"/>
                </a:solidFill>
                <a:latin typeface="华文楷体" pitchFamily="2" charset="-122"/>
                <a:ea typeface="华文楷体" pitchFamily="2" charset="-122"/>
              </a:rPr>
              <a:t>工作任务的背景</a:t>
            </a:r>
          </a:p>
        </p:txBody>
      </p:sp>
      <p:sp>
        <p:nvSpPr>
          <p:cNvPr id="6" name="文本框 5"/>
          <p:cNvSpPr txBox="1"/>
          <p:nvPr/>
        </p:nvSpPr>
        <p:spPr bwMode="auto">
          <a:xfrm>
            <a:off x="1092497" y="1710827"/>
            <a:ext cx="990827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2000" dirty="0"/>
              <a:t>焊接</a:t>
            </a:r>
            <a:r>
              <a:rPr lang="zh-CN" altLang="zh-CN" sz="2000" dirty="0" smtClean="0"/>
              <a:t>机器人</a:t>
            </a:r>
            <a:r>
              <a:rPr lang="zh-CN" altLang="zh-CN" sz="2000" dirty="0"/>
              <a:t>作为当前广泛使用的先进自动化焊接设备，具有通用性强、工作稳定、操作简便、功能丰富等优点，越来越受到人们的重视。工业机器人在焊接领域的应用最早是从汽车装配生产线上的点焊开始的，如</a:t>
            </a:r>
            <a:r>
              <a:rPr lang="zh-CN" altLang="zh-CN" sz="2000" dirty="0" smtClean="0"/>
              <a:t>图所</a:t>
            </a:r>
            <a:r>
              <a:rPr lang="zh-CN" altLang="zh-CN" sz="2000" dirty="0"/>
              <a:t>示。</a:t>
            </a:r>
          </a:p>
        </p:txBody>
      </p:sp>
      <p:pic>
        <p:nvPicPr>
          <p:cNvPr id="1026" name="图片 1"/>
          <p:cNvPicPr>
            <a:picLocks noChangeAspect="1" noChangeArrowheads="1"/>
          </p:cNvPicPr>
          <p:nvPr/>
        </p:nvPicPr>
        <p:blipFill>
          <a:blip r:embed="rId2">
            <a:extLst>
              <a:ext uri="{28A0092B-C50C-407E-A947-70E740481C1C}">
                <a14:useLocalDpi xmlns:a14="http://schemas.microsoft.com/office/drawing/2010/main" val="0"/>
              </a:ext>
            </a:extLst>
          </a:blip>
          <a:srcRect b="4439"/>
          <a:stretch>
            <a:fillRect/>
          </a:stretch>
        </p:blipFill>
        <p:spPr bwMode="auto">
          <a:xfrm>
            <a:off x="3902425" y="2726490"/>
            <a:ext cx="4288418" cy="3395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474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二</a:t>
            </a:r>
            <a:endParaRPr lang="zh-CN" altLang="en-US" dirty="0"/>
          </a:p>
        </p:txBody>
      </p:sp>
      <p:sp>
        <p:nvSpPr>
          <p:cNvPr id="3" name="副标题 2"/>
          <p:cNvSpPr>
            <a:spLocks noGrp="1"/>
          </p:cNvSpPr>
          <p:nvPr>
            <p:ph type="subTitle" idx="1"/>
          </p:nvPr>
        </p:nvSpPr>
        <p:spPr/>
        <p:txBody>
          <a:bodyPr/>
          <a:lstStyle/>
          <a:p>
            <a:r>
              <a:rPr lang="zh-CN" altLang="en-US" dirty="0" smtClean="0"/>
              <a:t>工作任务</a:t>
            </a:r>
            <a:endParaRPr lang="zh-CN" altLang="en-US" dirty="0"/>
          </a:p>
        </p:txBody>
      </p:sp>
      <p:sp>
        <p:nvSpPr>
          <p:cNvPr id="4" name="五边形 3"/>
          <p:cNvSpPr/>
          <p:nvPr/>
        </p:nvSpPr>
        <p:spPr>
          <a:xfrm>
            <a:off x="1001962" y="1106524"/>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（一）</a:t>
            </a:r>
            <a:endParaRPr lang="zh-CN" altLang="en-US" sz="2000" dirty="0"/>
          </a:p>
        </p:txBody>
      </p:sp>
      <p:sp>
        <p:nvSpPr>
          <p:cNvPr id="5" name="文本框 4"/>
          <p:cNvSpPr txBox="1"/>
          <p:nvPr/>
        </p:nvSpPr>
        <p:spPr bwMode="auto">
          <a:xfrm>
            <a:off x="2080134" y="1037161"/>
            <a:ext cx="30161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smtClean="0">
                <a:solidFill>
                  <a:sysClr val="windowText" lastClr="000000"/>
                </a:solidFill>
                <a:latin typeface="华文楷体" pitchFamily="2" charset="-122"/>
                <a:ea typeface="华文楷体" pitchFamily="2" charset="-122"/>
              </a:rPr>
              <a:t>工作任务的背景</a:t>
            </a:r>
          </a:p>
        </p:txBody>
      </p:sp>
      <p:sp>
        <p:nvSpPr>
          <p:cNvPr id="6" name="文本框 5"/>
          <p:cNvSpPr txBox="1"/>
          <p:nvPr/>
        </p:nvSpPr>
        <p:spPr bwMode="auto">
          <a:xfrm>
            <a:off x="1201138" y="1649272"/>
            <a:ext cx="990827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随着汽车、军工及重工等行业的飞速发展，焊接机器人的应用非常广泛</a:t>
            </a:r>
            <a:r>
              <a:rPr lang="zh-CN" altLang="zh-CN" sz="2000" dirty="0" smtClean="0"/>
              <a:t>，工业机器人</a:t>
            </a:r>
            <a:r>
              <a:rPr lang="zh-CN" altLang="zh-CN" sz="2000" dirty="0"/>
              <a:t>和焊接电源组成的机器人自动化焊接系统能够自由、灵活地实现各种复杂三维曲线加工轨迹，如</a:t>
            </a:r>
            <a:r>
              <a:rPr lang="zh-CN" altLang="zh-CN" sz="2000" dirty="0" smtClean="0"/>
              <a:t>图所</a:t>
            </a:r>
            <a:r>
              <a:rPr lang="zh-CN" altLang="zh-CN" sz="2000" dirty="0"/>
              <a:t>示，并且能够把人从恶劣环境中解放出来以从事更高附加值的工作，因此，现阶段对于能够熟练掌握工业机器人焊接相关技术的人才需求很大。通过本任务的学习能够掌握机器人焊接的</a:t>
            </a:r>
            <a:r>
              <a:rPr lang="en-US" altLang="zh-CN" sz="2000" dirty="0"/>
              <a:t>I/O</a:t>
            </a:r>
            <a:r>
              <a:rPr lang="zh-CN" altLang="zh-CN" sz="2000" dirty="0"/>
              <a:t>配置、焊接参数设置、程序数据创建、目标点示教、程序编写及调试，最终完成整个焊缝的焊接。</a:t>
            </a:r>
          </a:p>
        </p:txBody>
      </p:sp>
      <p:pic>
        <p:nvPicPr>
          <p:cNvPr id="2050" name="Picture 2" descr="未标题-1"/>
          <p:cNvPicPr>
            <a:picLocks noChangeAspect="1" noChangeArrowheads="1"/>
          </p:cNvPicPr>
          <p:nvPr/>
        </p:nvPicPr>
        <p:blipFill>
          <a:blip r:embed="rId2" cstate="print">
            <a:extLst>
              <a:ext uri="{28A0092B-C50C-407E-A947-70E740481C1C}">
                <a14:useLocalDpi xmlns:a14="http://schemas.microsoft.com/office/drawing/2010/main" val="0"/>
              </a:ext>
            </a:extLst>
          </a:blip>
          <a:srcRect l="867" t="6615" r="1012" b="6615"/>
          <a:stretch>
            <a:fillRect/>
          </a:stretch>
        </p:blipFill>
        <p:spPr bwMode="auto">
          <a:xfrm>
            <a:off x="1778599" y="3588264"/>
            <a:ext cx="8753351" cy="28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636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二</a:t>
            </a:r>
            <a:endParaRPr lang="zh-CN" altLang="en-US" dirty="0"/>
          </a:p>
        </p:txBody>
      </p:sp>
      <p:sp>
        <p:nvSpPr>
          <p:cNvPr id="3" name="副标题 2"/>
          <p:cNvSpPr>
            <a:spLocks noGrp="1"/>
          </p:cNvSpPr>
          <p:nvPr>
            <p:ph type="subTitle" idx="1"/>
          </p:nvPr>
        </p:nvSpPr>
        <p:spPr/>
        <p:txBody>
          <a:bodyPr/>
          <a:lstStyle/>
          <a:p>
            <a:r>
              <a:rPr lang="zh-CN" altLang="en-US" dirty="0" smtClean="0"/>
              <a:t>工作任务</a:t>
            </a:r>
            <a:endParaRPr lang="zh-CN" altLang="en-US" dirty="0"/>
          </a:p>
        </p:txBody>
      </p:sp>
      <p:sp>
        <p:nvSpPr>
          <p:cNvPr id="4" name="五边形 3"/>
          <p:cNvSpPr/>
          <p:nvPr/>
        </p:nvSpPr>
        <p:spPr>
          <a:xfrm>
            <a:off x="1001962" y="1106524"/>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（二）</a:t>
            </a:r>
            <a:endParaRPr lang="zh-CN" altLang="en-US" sz="2000" dirty="0"/>
          </a:p>
        </p:txBody>
      </p:sp>
      <p:sp>
        <p:nvSpPr>
          <p:cNvPr id="5" name="文本框 4"/>
          <p:cNvSpPr txBox="1"/>
          <p:nvPr/>
        </p:nvSpPr>
        <p:spPr bwMode="auto">
          <a:xfrm>
            <a:off x="2080134" y="1037161"/>
            <a:ext cx="375935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smtClean="0">
                <a:solidFill>
                  <a:sysClr val="windowText" lastClr="000000"/>
                </a:solidFill>
                <a:latin typeface="华文楷体" pitchFamily="2" charset="-122"/>
                <a:ea typeface="华文楷体" pitchFamily="2" charset="-122"/>
              </a:rPr>
              <a:t>需达到的技术要求</a:t>
            </a:r>
          </a:p>
        </p:txBody>
      </p:sp>
      <p:sp>
        <p:nvSpPr>
          <p:cNvPr id="6" name="文本框 5"/>
          <p:cNvSpPr txBox="1"/>
          <p:nvPr/>
        </p:nvSpPr>
        <p:spPr bwMode="auto">
          <a:xfrm>
            <a:off x="1273566" y="2409763"/>
            <a:ext cx="990827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1</a:t>
            </a:r>
            <a:r>
              <a:rPr lang="zh-CN" altLang="zh-CN" sz="2000" dirty="0"/>
              <a:t>）在坡口及坡口边缘各</a:t>
            </a:r>
            <a:r>
              <a:rPr lang="en-US" altLang="zh-CN" sz="2000" dirty="0"/>
              <a:t>20mm</a:t>
            </a:r>
            <a:r>
              <a:rPr lang="zh-CN" altLang="zh-CN" sz="2000" dirty="0"/>
              <a:t>范围内，将油、污、锈、垢、氧化皮清除，直至呈现金属光泽。</a:t>
            </a:r>
          </a:p>
          <a:p>
            <a:r>
              <a:rPr lang="en-US" altLang="zh-CN" sz="2000" dirty="0"/>
              <a:t>2</a:t>
            </a:r>
            <a:r>
              <a:rPr lang="zh-CN" altLang="zh-CN" sz="2000" dirty="0"/>
              <a:t>）焊缝表面无裂纹、气孔和咬边等缺陷。</a:t>
            </a:r>
          </a:p>
          <a:p>
            <a:r>
              <a:rPr lang="en-US" altLang="zh-CN" sz="2000" dirty="0"/>
              <a:t>3</a:t>
            </a:r>
            <a:r>
              <a:rPr lang="zh-CN" altLang="zh-CN" sz="2000" dirty="0"/>
              <a:t>）焊缝余高：</a:t>
            </a:r>
            <a:r>
              <a:rPr lang="en-US" altLang="zh-CN" sz="2000" dirty="0"/>
              <a:t>e</a:t>
            </a:r>
            <a:r>
              <a:rPr lang="en-US" altLang="zh-CN" sz="2000" baseline="-25000" dirty="0"/>
              <a:t>1</a:t>
            </a:r>
            <a:r>
              <a:rPr lang="en-US" altLang="zh-CN" sz="2000" dirty="0"/>
              <a:t>≤1.5mm</a:t>
            </a:r>
            <a:r>
              <a:rPr lang="zh-CN" altLang="zh-CN" sz="2000" dirty="0"/>
              <a:t>。</a:t>
            </a:r>
          </a:p>
        </p:txBody>
      </p:sp>
    </p:spTree>
    <p:extLst>
      <p:ext uri="{BB962C8B-B14F-4D97-AF65-F5344CB8AC3E}">
        <p14:creationId xmlns:p14="http://schemas.microsoft.com/office/powerpoint/2010/main" val="2013924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二</a:t>
            </a:r>
            <a:endParaRPr lang="zh-CN" altLang="en-US" dirty="0"/>
          </a:p>
        </p:txBody>
      </p:sp>
      <p:sp>
        <p:nvSpPr>
          <p:cNvPr id="3" name="副标题 2"/>
          <p:cNvSpPr>
            <a:spLocks noGrp="1"/>
          </p:cNvSpPr>
          <p:nvPr>
            <p:ph type="subTitle" idx="1"/>
          </p:nvPr>
        </p:nvSpPr>
        <p:spPr/>
        <p:txBody>
          <a:bodyPr/>
          <a:lstStyle/>
          <a:p>
            <a:r>
              <a:rPr lang="zh-CN" altLang="en-US" dirty="0" smtClean="0"/>
              <a:t>工作任务</a:t>
            </a:r>
            <a:endParaRPr lang="zh-CN" altLang="en-US" dirty="0"/>
          </a:p>
        </p:txBody>
      </p:sp>
      <p:sp>
        <p:nvSpPr>
          <p:cNvPr id="4" name="五边形 3"/>
          <p:cNvSpPr/>
          <p:nvPr/>
        </p:nvSpPr>
        <p:spPr>
          <a:xfrm>
            <a:off x="1001962" y="1106524"/>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（三）</a:t>
            </a:r>
            <a:endParaRPr lang="zh-CN" altLang="en-US" sz="2000" dirty="0"/>
          </a:p>
        </p:txBody>
      </p:sp>
      <p:sp>
        <p:nvSpPr>
          <p:cNvPr id="5" name="文本框 4"/>
          <p:cNvSpPr txBox="1"/>
          <p:nvPr/>
        </p:nvSpPr>
        <p:spPr bwMode="auto">
          <a:xfrm>
            <a:off x="2080134" y="1037161"/>
            <a:ext cx="30161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a:solidFill>
                  <a:sysClr val="windowText" lastClr="000000"/>
                </a:solidFill>
                <a:latin typeface="华文楷体" pitchFamily="2" charset="-122"/>
                <a:ea typeface="华文楷体" pitchFamily="2" charset="-122"/>
              </a:rPr>
              <a:t>所</a:t>
            </a:r>
            <a:r>
              <a:rPr lang="zh-CN" altLang="en-US" sz="3000" b="1" kern="0" dirty="0" smtClean="0">
                <a:solidFill>
                  <a:sysClr val="windowText" lastClr="000000"/>
                </a:solidFill>
                <a:latin typeface="华文楷体" pitchFamily="2" charset="-122"/>
                <a:ea typeface="华文楷体" pitchFamily="2" charset="-122"/>
              </a:rPr>
              <a:t>需要的设备</a:t>
            </a:r>
          </a:p>
        </p:txBody>
      </p:sp>
      <p:sp>
        <p:nvSpPr>
          <p:cNvPr id="6" name="文本框 5"/>
          <p:cNvSpPr txBox="1"/>
          <p:nvPr/>
        </p:nvSpPr>
        <p:spPr bwMode="auto">
          <a:xfrm>
            <a:off x="1201137" y="1649272"/>
            <a:ext cx="100975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机器人本体、控制器、示教器、焊接电源、焊枪、变位机、气瓶和清枪装置等，如</a:t>
            </a:r>
            <a:r>
              <a:rPr lang="zh-CN" altLang="zh-CN" sz="2000" dirty="0" smtClean="0"/>
              <a:t>图所</a:t>
            </a:r>
            <a:r>
              <a:rPr lang="zh-CN" altLang="zh-CN" sz="2000" dirty="0"/>
              <a:t>示。</a:t>
            </a:r>
          </a:p>
        </p:txBody>
      </p:sp>
      <p:pic>
        <p:nvPicPr>
          <p:cNvPr id="3074"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9423" y="2169050"/>
            <a:ext cx="7229802" cy="4193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77062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三</a:t>
            </a:r>
            <a:endParaRPr lang="zh-CN" altLang="en-US" dirty="0"/>
          </a:p>
        </p:txBody>
      </p:sp>
      <p:sp>
        <p:nvSpPr>
          <p:cNvPr id="3" name="副标题 2"/>
          <p:cNvSpPr>
            <a:spLocks noGrp="1"/>
          </p:cNvSpPr>
          <p:nvPr>
            <p:ph type="subTitle" idx="1"/>
          </p:nvPr>
        </p:nvSpPr>
        <p:spPr/>
        <p:txBody>
          <a:bodyPr/>
          <a:lstStyle/>
          <a:p>
            <a:r>
              <a:rPr lang="zh-CN" altLang="en-US" dirty="0" smtClean="0"/>
              <a:t>实践操作</a:t>
            </a:r>
            <a:endParaRPr lang="zh-CN" altLang="en-US" dirty="0"/>
          </a:p>
        </p:txBody>
      </p:sp>
      <p:sp>
        <p:nvSpPr>
          <p:cNvPr id="4" name="五边形 3"/>
          <p:cNvSpPr/>
          <p:nvPr/>
        </p:nvSpPr>
        <p:spPr>
          <a:xfrm>
            <a:off x="1596788" y="1364776"/>
            <a:ext cx="973093" cy="48600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（一）</a:t>
            </a:r>
            <a:endParaRPr lang="zh-CN" altLang="en-US" sz="2000" dirty="0"/>
          </a:p>
        </p:txBody>
      </p:sp>
      <p:sp>
        <p:nvSpPr>
          <p:cNvPr id="11" name="文本框 10"/>
          <p:cNvSpPr txBox="1"/>
          <p:nvPr/>
        </p:nvSpPr>
        <p:spPr bwMode="auto">
          <a:xfrm>
            <a:off x="2743474" y="1364676"/>
            <a:ext cx="27390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800" b="1" kern="0" dirty="0" smtClean="0">
                <a:solidFill>
                  <a:sysClr val="windowText" lastClr="000000"/>
                </a:solidFill>
                <a:latin typeface="华文楷体" pitchFamily="2" charset="-122"/>
                <a:ea typeface="华文楷体" pitchFamily="2" charset="-122"/>
                <a:hlinkClick r:id="rId2" action="ppaction://hlinksldjump"/>
              </a:rPr>
              <a:t>知识储备</a:t>
            </a:r>
            <a:endParaRPr lang="zh-CN" altLang="en-US" sz="2800" b="1" kern="0" dirty="0" smtClean="0">
              <a:solidFill>
                <a:sysClr val="windowText" lastClr="000000"/>
              </a:solidFill>
              <a:latin typeface="华文楷体" pitchFamily="2" charset="-122"/>
              <a:ea typeface="华文楷体" pitchFamily="2" charset="-122"/>
            </a:endParaRPr>
          </a:p>
        </p:txBody>
      </p:sp>
      <p:sp>
        <p:nvSpPr>
          <p:cNvPr id="18" name="五边形 17"/>
          <p:cNvSpPr/>
          <p:nvPr/>
        </p:nvSpPr>
        <p:spPr>
          <a:xfrm>
            <a:off x="1596788" y="2228698"/>
            <a:ext cx="973093" cy="48600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（二）</a:t>
            </a:r>
            <a:endParaRPr lang="zh-CN" altLang="en-US" sz="2000" dirty="0"/>
          </a:p>
        </p:txBody>
      </p:sp>
      <p:sp>
        <p:nvSpPr>
          <p:cNvPr id="19" name="五边形 18"/>
          <p:cNvSpPr/>
          <p:nvPr/>
        </p:nvSpPr>
        <p:spPr>
          <a:xfrm>
            <a:off x="1596787" y="3092620"/>
            <a:ext cx="973093" cy="48600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（三）</a:t>
            </a:r>
            <a:endParaRPr lang="zh-CN" altLang="en-US" sz="2000" dirty="0"/>
          </a:p>
        </p:txBody>
      </p:sp>
      <p:sp>
        <p:nvSpPr>
          <p:cNvPr id="22" name="五边形 21"/>
          <p:cNvSpPr/>
          <p:nvPr/>
        </p:nvSpPr>
        <p:spPr>
          <a:xfrm>
            <a:off x="6338504" y="1364776"/>
            <a:ext cx="973093" cy="48600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（四）</a:t>
            </a:r>
            <a:endParaRPr lang="zh-CN" altLang="en-US" sz="2000" dirty="0"/>
          </a:p>
        </p:txBody>
      </p:sp>
      <p:sp>
        <p:nvSpPr>
          <p:cNvPr id="23" name="五边形 22"/>
          <p:cNvSpPr/>
          <p:nvPr/>
        </p:nvSpPr>
        <p:spPr>
          <a:xfrm>
            <a:off x="6338504" y="2228698"/>
            <a:ext cx="973093" cy="48600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（五）</a:t>
            </a:r>
            <a:endParaRPr lang="zh-CN" altLang="en-US" sz="2000" dirty="0"/>
          </a:p>
        </p:txBody>
      </p:sp>
      <p:sp>
        <p:nvSpPr>
          <p:cNvPr id="24" name="五边形 23"/>
          <p:cNvSpPr/>
          <p:nvPr/>
        </p:nvSpPr>
        <p:spPr>
          <a:xfrm>
            <a:off x="6338504" y="3080364"/>
            <a:ext cx="973092" cy="49825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（六）</a:t>
            </a:r>
            <a:endParaRPr lang="zh-CN" altLang="en-US" sz="2000" dirty="0"/>
          </a:p>
        </p:txBody>
      </p:sp>
      <p:sp>
        <p:nvSpPr>
          <p:cNvPr id="28" name="文本框 27"/>
          <p:cNvSpPr txBox="1"/>
          <p:nvPr/>
        </p:nvSpPr>
        <p:spPr bwMode="auto">
          <a:xfrm>
            <a:off x="7409524" y="2895785"/>
            <a:ext cx="38015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800" b="1" kern="0" dirty="0" smtClean="0">
                <a:solidFill>
                  <a:sysClr val="windowText" lastClr="000000"/>
                </a:solidFill>
                <a:latin typeface="华文楷体" pitchFamily="2" charset="-122"/>
                <a:ea typeface="华文楷体" pitchFamily="2" charset="-122"/>
              </a:rPr>
              <a:t>程序调试</a:t>
            </a:r>
          </a:p>
        </p:txBody>
      </p:sp>
      <p:sp>
        <p:nvSpPr>
          <p:cNvPr id="29" name="文本框 28"/>
          <p:cNvSpPr txBox="1"/>
          <p:nvPr/>
        </p:nvSpPr>
        <p:spPr bwMode="auto">
          <a:xfrm>
            <a:off x="7485192" y="2173414"/>
            <a:ext cx="32072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800" b="1" kern="0" dirty="0" smtClean="0">
                <a:solidFill>
                  <a:sysClr val="windowText" lastClr="000000"/>
                </a:solidFill>
                <a:latin typeface="华文楷体" pitchFamily="2" charset="-122"/>
                <a:ea typeface="华文楷体" pitchFamily="2" charset="-122"/>
              </a:rPr>
              <a:t>建立程序</a:t>
            </a:r>
          </a:p>
        </p:txBody>
      </p:sp>
      <p:sp>
        <p:nvSpPr>
          <p:cNvPr id="30" name="文本框 29"/>
          <p:cNvSpPr txBox="1"/>
          <p:nvPr/>
        </p:nvSpPr>
        <p:spPr bwMode="auto">
          <a:xfrm>
            <a:off x="7409524" y="1364676"/>
            <a:ext cx="35950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800" b="1" kern="0" dirty="0">
                <a:solidFill>
                  <a:sysClr val="windowText" lastClr="000000"/>
                </a:solidFill>
                <a:latin typeface="华文楷体" pitchFamily="2" charset="-122"/>
                <a:ea typeface="华文楷体" pitchFamily="2" charset="-122"/>
              </a:rPr>
              <a:t>示教前的准备</a:t>
            </a:r>
          </a:p>
        </p:txBody>
      </p:sp>
      <p:sp>
        <p:nvSpPr>
          <p:cNvPr id="34" name="文本框 33"/>
          <p:cNvSpPr txBox="1"/>
          <p:nvPr/>
        </p:nvSpPr>
        <p:spPr bwMode="auto">
          <a:xfrm>
            <a:off x="2747576" y="3111229"/>
            <a:ext cx="31662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800" b="1" kern="0" dirty="0" smtClean="0">
                <a:solidFill>
                  <a:sysClr val="windowText" lastClr="000000"/>
                </a:solidFill>
                <a:latin typeface="华文楷体" pitchFamily="2" charset="-122"/>
                <a:ea typeface="华文楷体" pitchFamily="2" charset="-122"/>
              </a:rPr>
              <a:t>焊接任务</a:t>
            </a:r>
          </a:p>
        </p:txBody>
      </p:sp>
      <p:sp>
        <p:nvSpPr>
          <p:cNvPr id="35" name="文本框 34"/>
          <p:cNvSpPr txBox="1"/>
          <p:nvPr/>
        </p:nvSpPr>
        <p:spPr bwMode="auto">
          <a:xfrm>
            <a:off x="2743474" y="2245160"/>
            <a:ext cx="31212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800" b="1" kern="0" dirty="0">
                <a:solidFill>
                  <a:sysClr val="windowText" lastClr="000000"/>
                </a:solidFill>
                <a:latin typeface="华文楷体" pitchFamily="2" charset="-122"/>
                <a:ea typeface="华文楷体" pitchFamily="2" charset="-122"/>
              </a:rPr>
              <a:t>运动规划</a:t>
            </a:r>
            <a:endParaRPr lang="zh-CN" altLang="en-US" sz="2800" b="1" kern="0" dirty="0" smtClean="0">
              <a:solidFill>
                <a:sysClr val="windowText" lastClr="000000"/>
              </a:solidFill>
              <a:latin typeface="华文楷体" pitchFamily="2" charset="-122"/>
              <a:ea typeface="华文楷体" pitchFamily="2" charset="-122"/>
            </a:endParaRPr>
          </a:p>
        </p:txBody>
      </p:sp>
    </p:spTree>
    <p:extLst>
      <p:ext uri="{BB962C8B-B14F-4D97-AF65-F5344CB8AC3E}">
        <p14:creationId xmlns:p14="http://schemas.microsoft.com/office/powerpoint/2010/main" val="25182888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实践操作</a:t>
            </a:r>
            <a:endParaRPr lang="zh-CN" altLang="en-US" dirty="0">
              <a:solidFill>
                <a:srgbClr val="FFFF00"/>
              </a:solidFill>
            </a:endParaRPr>
          </a:p>
        </p:txBody>
      </p:sp>
      <p:sp>
        <p:nvSpPr>
          <p:cNvPr id="4" name="五边形 3"/>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（一）</a:t>
            </a:r>
            <a:endParaRPr lang="zh-CN" altLang="en-US" sz="2000" dirty="0">
              <a:solidFill>
                <a:prstClr val="white"/>
              </a:solidFill>
            </a:endParaRPr>
          </a:p>
        </p:txBody>
      </p:sp>
      <p:sp>
        <p:nvSpPr>
          <p:cNvPr id="5" name="文本框 4"/>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a:t>知识储备</a:t>
            </a:r>
            <a:endParaRPr lang="zh-CN" altLang="zh-CN" sz="3200" dirty="0"/>
          </a:p>
        </p:txBody>
      </p:sp>
      <p:sp>
        <p:nvSpPr>
          <p:cNvPr id="6" name="文本框 5"/>
          <p:cNvSpPr txBox="1"/>
          <p:nvPr/>
        </p:nvSpPr>
        <p:spPr bwMode="auto">
          <a:xfrm>
            <a:off x="928048" y="2505895"/>
            <a:ext cx="1065602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800" dirty="0"/>
              <a:t>任何焊接程序都必须以</a:t>
            </a:r>
            <a:r>
              <a:rPr lang="en-US" altLang="zh-CN" sz="2800" dirty="0" err="1">
                <a:solidFill>
                  <a:srgbClr val="FF0000"/>
                </a:solidFill>
              </a:rPr>
              <a:t>ArcLStart</a:t>
            </a:r>
            <a:r>
              <a:rPr lang="zh-CN" altLang="zh-CN" sz="2800" dirty="0"/>
              <a:t>或</a:t>
            </a:r>
            <a:r>
              <a:rPr lang="en-US" altLang="zh-CN" sz="2800" dirty="0" err="1">
                <a:solidFill>
                  <a:srgbClr val="FF0000"/>
                </a:solidFill>
              </a:rPr>
              <a:t>ArcCStart</a:t>
            </a:r>
            <a:r>
              <a:rPr lang="zh-CN" altLang="zh-CN" sz="2800" dirty="0"/>
              <a:t>开始，通常运用</a:t>
            </a:r>
            <a:r>
              <a:rPr lang="en-US" altLang="zh-CN" sz="2800" dirty="0" err="1">
                <a:solidFill>
                  <a:srgbClr val="FF0000"/>
                </a:solidFill>
              </a:rPr>
              <a:t>ArcLStart</a:t>
            </a:r>
            <a:r>
              <a:rPr lang="zh-CN" altLang="zh-CN" sz="2800" dirty="0"/>
              <a:t>作为起始语句；任何焊接过程都必须以</a:t>
            </a:r>
            <a:r>
              <a:rPr lang="en-US" altLang="zh-CN" sz="2800" dirty="0" err="1">
                <a:solidFill>
                  <a:srgbClr val="FF0000"/>
                </a:solidFill>
              </a:rPr>
              <a:t>ArcLEnd</a:t>
            </a:r>
            <a:r>
              <a:rPr lang="zh-CN" altLang="zh-CN" sz="2800" dirty="0"/>
              <a:t>或</a:t>
            </a:r>
            <a:r>
              <a:rPr lang="en-US" altLang="zh-CN" sz="2800" dirty="0" err="1">
                <a:solidFill>
                  <a:srgbClr val="FF0000"/>
                </a:solidFill>
              </a:rPr>
              <a:t>ArcCEnd</a:t>
            </a:r>
            <a:r>
              <a:rPr lang="zh-CN" altLang="zh-CN" sz="2800" dirty="0"/>
              <a:t>结束；焊接中点用</a:t>
            </a:r>
            <a:r>
              <a:rPr lang="en-US" altLang="zh-CN" sz="2800" dirty="0" err="1">
                <a:solidFill>
                  <a:srgbClr val="FF0000"/>
                </a:solidFill>
              </a:rPr>
              <a:t>ArcL</a:t>
            </a:r>
            <a:r>
              <a:rPr lang="en-US" altLang="zh-CN" sz="2800" dirty="0">
                <a:solidFill>
                  <a:srgbClr val="FF0000"/>
                </a:solidFill>
              </a:rPr>
              <a:t>\</a:t>
            </a:r>
            <a:r>
              <a:rPr lang="en-US" altLang="zh-CN" sz="2800" dirty="0" err="1">
                <a:solidFill>
                  <a:srgbClr val="FF0000"/>
                </a:solidFill>
              </a:rPr>
              <a:t>ArcC</a:t>
            </a:r>
            <a:r>
              <a:rPr lang="zh-CN" altLang="zh-CN" sz="2800" dirty="0"/>
              <a:t>语句；焊接过程中，不同的语句可以使用不同的焊接参数（</a:t>
            </a:r>
            <a:r>
              <a:rPr lang="en-US" altLang="zh-CN" sz="2800" dirty="0" err="1">
                <a:solidFill>
                  <a:srgbClr val="FF0000"/>
                </a:solidFill>
              </a:rPr>
              <a:t>WeldData</a:t>
            </a:r>
            <a:r>
              <a:rPr lang="zh-CN" altLang="zh-CN" sz="2800" dirty="0"/>
              <a:t>和</a:t>
            </a:r>
            <a:r>
              <a:rPr lang="en-US" altLang="zh-CN" sz="2800" dirty="0" err="1">
                <a:solidFill>
                  <a:srgbClr val="FF0000"/>
                </a:solidFill>
              </a:rPr>
              <a:t>SeamData</a:t>
            </a:r>
            <a:r>
              <a:rPr lang="zh-CN" altLang="zh-CN" sz="2800" dirty="0"/>
              <a:t>）。</a:t>
            </a:r>
          </a:p>
        </p:txBody>
      </p:sp>
      <p:sp>
        <p:nvSpPr>
          <p:cNvPr id="7" name="矩形 6"/>
          <p:cNvSpPr/>
          <p:nvPr/>
        </p:nvSpPr>
        <p:spPr>
          <a:xfrm>
            <a:off x="998179" y="1978084"/>
            <a:ext cx="2040943" cy="461665"/>
          </a:xfrm>
          <a:prstGeom prst="rect">
            <a:avLst/>
          </a:prstGeom>
        </p:spPr>
        <p:txBody>
          <a:bodyPr wrap="none">
            <a:spAutoFit/>
          </a:bodyPr>
          <a:lstStyle/>
          <a:p>
            <a:r>
              <a:rPr lang="zh-CN" altLang="zh-CN" sz="2400" b="1" dirty="0">
                <a:solidFill>
                  <a:srgbClr val="0070C0"/>
                </a:solidFill>
              </a:rPr>
              <a:t>常用弧焊指令</a:t>
            </a:r>
            <a:endParaRPr lang="zh-CN" altLang="zh-CN" sz="2400" dirty="0">
              <a:solidFill>
                <a:srgbClr val="0070C0"/>
              </a:solidFill>
            </a:endParaRPr>
          </a:p>
        </p:txBody>
      </p:sp>
    </p:spTree>
    <p:extLst>
      <p:ext uri="{BB962C8B-B14F-4D97-AF65-F5344CB8AC3E}">
        <p14:creationId xmlns:p14="http://schemas.microsoft.com/office/powerpoint/2010/main" val="5678248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solidFill>
                  <a:srgbClr val="FFFF00"/>
                </a:solidFill>
              </a:rPr>
              <a:t>知识储备</a:t>
            </a:r>
            <a:endParaRPr lang="zh-CN" altLang="en-US" dirty="0">
              <a:solidFill>
                <a:srgbClr val="FFFF00"/>
              </a:solidFill>
            </a:endParaRPr>
          </a:p>
        </p:txBody>
      </p:sp>
      <p:sp>
        <p:nvSpPr>
          <p:cNvPr id="6" name="文本框 5"/>
          <p:cNvSpPr txBox="1"/>
          <p:nvPr/>
        </p:nvSpPr>
        <p:spPr bwMode="auto">
          <a:xfrm>
            <a:off x="928048" y="2505895"/>
            <a:ext cx="495670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err="1"/>
              <a:t>ArcLStart</a:t>
            </a:r>
            <a:r>
              <a:rPr lang="zh-CN" altLang="zh-CN" sz="2000" dirty="0"/>
              <a:t>用于直线焊缝的焊接开始，工具中心点线性移动到指定目标位置，整个焊接过程通过参数监控和控制</a:t>
            </a:r>
            <a:r>
              <a:rPr lang="zh-CN" altLang="zh-CN" sz="2000" dirty="0" smtClean="0"/>
              <a:t>。</a:t>
            </a:r>
            <a:endParaRPr lang="en-US" altLang="zh-CN" sz="2000" dirty="0" smtClean="0"/>
          </a:p>
          <a:p>
            <a:endParaRPr lang="en-US" altLang="zh-CN" sz="2000" dirty="0" smtClean="0"/>
          </a:p>
          <a:p>
            <a:r>
              <a:rPr lang="zh-CN" altLang="zh-CN" sz="2000" dirty="0" smtClean="0"/>
              <a:t>程序</a:t>
            </a:r>
            <a:r>
              <a:rPr lang="zh-CN" altLang="zh-CN" sz="2000" dirty="0"/>
              <a:t>如下</a:t>
            </a:r>
            <a:r>
              <a:rPr lang="zh-CN" altLang="zh-CN" sz="2000" dirty="0" smtClean="0"/>
              <a:t>：</a:t>
            </a:r>
            <a:endParaRPr lang="zh-CN" altLang="zh-CN" sz="2000" dirty="0"/>
          </a:p>
          <a:p>
            <a:r>
              <a:rPr lang="en-US" altLang="zh-CN" sz="2000" dirty="0" err="1">
                <a:solidFill>
                  <a:srgbClr val="FF0000"/>
                </a:solidFill>
              </a:rPr>
              <a:t>ArcLStart</a:t>
            </a:r>
            <a:r>
              <a:rPr lang="en-US" altLang="zh-CN" sz="2000" dirty="0">
                <a:solidFill>
                  <a:srgbClr val="FF0000"/>
                </a:solidFill>
              </a:rPr>
              <a:t> p1,v100,seam1,weld5,fine,gun1</a:t>
            </a:r>
            <a:r>
              <a:rPr lang="zh-CN" altLang="zh-CN" sz="2000" dirty="0" smtClean="0">
                <a:solidFill>
                  <a:srgbClr val="FF0000"/>
                </a:solidFill>
              </a:rPr>
              <a:t>；</a:t>
            </a:r>
            <a:endParaRPr lang="en-US" altLang="zh-CN" sz="2000" dirty="0" smtClean="0">
              <a:solidFill>
                <a:srgbClr val="FF0000"/>
              </a:solidFill>
            </a:endParaRPr>
          </a:p>
          <a:p>
            <a:endParaRPr lang="en-US" altLang="zh-CN" sz="2000" dirty="0" smtClean="0"/>
          </a:p>
          <a:p>
            <a:r>
              <a:rPr lang="zh-CN" altLang="zh-CN" sz="2000" dirty="0"/>
              <a:t>如</a:t>
            </a:r>
            <a:r>
              <a:rPr lang="zh-CN" altLang="zh-CN" sz="2000" dirty="0" smtClean="0"/>
              <a:t>图所</a:t>
            </a:r>
            <a:r>
              <a:rPr lang="zh-CN" altLang="zh-CN" sz="2000" dirty="0"/>
              <a:t>示，机器人线性运行到</a:t>
            </a:r>
            <a:r>
              <a:rPr lang="en-US" altLang="zh-CN" sz="2000" dirty="0"/>
              <a:t>p1</a:t>
            </a:r>
            <a:r>
              <a:rPr lang="zh-CN" altLang="zh-CN" sz="2000" dirty="0"/>
              <a:t>点起弧，焊接开始</a:t>
            </a:r>
            <a:r>
              <a:rPr lang="zh-CN" altLang="zh-CN" sz="2000" dirty="0" smtClean="0"/>
              <a:t>。</a:t>
            </a:r>
            <a:endParaRPr lang="zh-CN" altLang="zh-CN" sz="2000" dirty="0"/>
          </a:p>
        </p:txBody>
      </p:sp>
      <p:sp>
        <p:nvSpPr>
          <p:cNvPr id="8" name="文本框 7"/>
          <p:cNvSpPr txBox="1"/>
          <p:nvPr/>
        </p:nvSpPr>
        <p:spPr bwMode="auto">
          <a:xfrm>
            <a:off x="820893" y="1759366"/>
            <a:ext cx="5932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800" b="1" dirty="0">
                <a:solidFill>
                  <a:srgbClr val="0070C0"/>
                </a:solidFill>
              </a:rPr>
              <a:t>（</a:t>
            </a:r>
            <a:r>
              <a:rPr lang="en-US" altLang="zh-CN" sz="2800" b="1" dirty="0">
                <a:solidFill>
                  <a:srgbClr val="0070C0"/>
                </a:solidFill>
              </a:rPr>
              <a:t>1</a:t>
            </a:r>
            <a:r>
              <a:rPr lang="zh-CN" altLang="zh-CN" sz="2800" b="1" dirty="0">
                <a:solidFill>
                  <a:srgbClr val="0070C0"/>
                </a:solidFill>
              </a:rPr>
              <a:t>）</a:t>
            </a:r>
            <a:r>
              <a:rPr lang="en-US" altLang="zh-CN" sz="2800" b="1" dirty="0" err="1">
                <a:solidFill>
                  <a:srgbClr val="0070C0"/>
                </a:solidFill>
              </a:rPr>
              <a:t>ArcLStart</a:t>
            </a:r>
            <a:r>
              <a:rPr lang="zh-CN" altLang="zh-CN" sz="2800" b="1" dirty="0">
                <a:solidFill>
                  <a:srgbClr val="0070C0"/>
                </a:solidFill>
              </a:rPr>
              <a:t>：线性焊接开始指令</a:t>
            </a:r>
            <a:endParaRPr lang="zh-CN" altLang="zh-CN" sz="2800" dirty="0">
              <a:solidFill>
                <a:srgbClr val="0070C0"/>
              </a:solidFill>
            </a:endParaRPr>
          </a:p>
        </p:txBody>
      </p:sp>
      <p:pic>
        <p:nvPicPr>
          <p:cNvPr id="4098" name="图片 463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4751" y="2394267"/>
            <a:ext cx="5875152" cy="3445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五边形 9"/>
          <p:cNvSpPr/>
          <p:nvPr/>
        </p:nvSpPr>
        <p:spPr>
          <a:xfrm>
            <a:off x="928048" y="1142314"/>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11" name="文本框 10"/>
          <p:cNvSpPr txBox="1"/>
          <p:nvPr/>
        </p:nvSpPr>
        <p:spPr bwMode="auto">
          <a:xfrm>
            <a:off x="1867746" y="1061466"/>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a:t>常用弧焊</a:t>
            </a:r>
            <a:r>
              <a:rPr lang="zh-CN" altLang="zh-CN" sz="3200" b="1" dirty="0" smtClean="0"/>
              <a:t>指令</a:t>
            </a:r>
            <a:endParaRPr lang="zh-CN" altLang="zh-CN" sz="3200" dirty="0"/>
          </a:p>
        </p:txBody>
      </p:sp>
    </p:spTree>
    <p:extLst>
      <p:ext uri="{BB962C8B-B14F-4D97-AF65-F5344CB8AC3E}">
        <p14:creationId xmlns:p14="http://schemas.microsoft.com/office/powerpoint/2010/main" val="4319995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solidFill>
                  <a:srgbClr val="FFFF00"/>
                </a:solidFill>
              </a:rPr>
              <a:t>知识储备</a:t>
            </a:r>
            <a:endParaRPr lang="zh-CN" altLang="en-US" dirty="0">
              <a:solidFill>
                <a:srgbClr val="FFFF00"/>
              </a:solidFill>
            </a:endParaRPr>
          </a:p>
        </p:txBody>
      </p:sp>
      <p:sp>
        <p:nvSpPr>
          <p:cNvPr id="6" name="文本框 5"/>
          <p:cNvSpPr txBox="1"/>
          <p:nvPr/>
        </p:nvSpPr>
        <p:spPr bwMode="auto">
          <a:xfrm>
            <a:off x="928048" y="2312530"/>
            <a:ext cx="1025298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err="1"/>
              <a:t>ArcL</a:t>
            </a:r>
            <a:r>
              <a:rPr lang="zh-CN" altLang="zh-CN" sz="2000" dirty="0"/>
              <a:t>用于直线焊缝的焊接，工具中心点线性移动到指定目标位置，焊接过程通过参数控制。程序如下：</a:t>
            </a:r>
          </a:p>
          <a:p>
            <a:r>
              <a:rPr lang="en-US" altLang="zh-CN" sz="2000" dirty="0" err="1"/>
              <a:t>ArcL</a:t>
            </a:r>
            <a:r>
              <a:rPr lang="en-US" altLang="zh-CN" sz="2000" dirty="0"/>
              <a:t>*</a:t>
            </a:r>
            <a:r>
              <a:rPr lang="zh-CN" altLang="zh-CN" sz="2000" dirty="0"/>
              <a:t>，</a:t>
            </a:r>
            <a:r>
              <a:rPr lang="en-US" altLang="zh-CN" sz="2000" dirty="0"/>
              <a:t>v100</a:t>
            </a:r>
            <a:r>
              <a:rPr lang="zh-CN" altLang="zh-CN" sz="2000" dirty="0"/>
              <a:t>，</a:t>
            </a:r>
            <a:r>
              <a:rPr lang="en-US" altLang="zh-CN" sz="2000" dirty="0"/>
              <a:t>seam1</a:t>
            </a:r>
            <a:r>
              <a:rPr lang="zh-CN" altLang="zh-CN" sz="2000" dirty="0"/>
              <a:t>，</a:t>
            </a:r>
            <a:r>
              <a:rPr lang="en-US" altLang="zh-CN" sz="2000" dirty="0"/>
              <a:t>weld5\Weave</a:t>
            </a:r>
            <a:r>
              <a:rPr lang="zh-CN" altLang="zh-CN" sz="2000" dirty="0"/>
              <a:t>：</a:t>
            </a:r>
            <a:r>
              <a:rPr lang="en-US" altLang="zh-CN" sz="2000" dirty="0"/>
              <a:t>=</a:t>
            </a:r>
            <a:r>
              <a:rPr lang="en-US" altLang="zh-CN" sz="2000" dirty="0" err="1"/>
              <a:t>Weavel</a:t>
            </a:r>
            <a:r>
              <a:rPr lang="zh-CN" altLang="zh-CN" sz="2000" dirty="0"/>
              <a:t>，</a:t>
            </a:r>
            <a:r>
              <a:rPr lang="en-US" altLang="zh-CN" sz="2000" dirty="0"/>
              <a:t>z10</a:t>
            </a:r>
            <a:r>
              <a:rPr lang="zh-CN" altLang="zh-CN" sz="2000" dirty="0"/>
              <a:t>，</a:t>
            </a:r>
            <a:r>
              <a:rPr lang="en-US" altLang="zh-CN" sz="2000" dirty="0" err="1" smtClean="0"/>
              <a:t>gunl</a:t>
            </a:r>
            <a:endParaRPr lang="en-US" altLang="zh-CN" sz="2000" dirty="0" smtClean="0"/>
          </a:p>
          <a:p>
            <a:r>
              <a:rPr lang="zh-CN" altLang="zh-CN" sz="2000" dirty="0"/>
              <a:t>如</a:t>
            </a:r>
            <a:r>
              <a:rPr lang="zh-CN" altLang="zh-CN" sz="2000" dirty="0" smtClean="0"/>
              <a:t>图所</a:t>
            </a:r>
            <a:r>
              <a:rPr lang="zh-CN" altLang="zh-CN" sz="2000" dirty="0"/>
              <a:t>示，机器人线性焊接的部分应使用</a:t>
            </a:r>
            <a:r>
              <a:rPr lang="en-US" altLang="zh-CN" sz="2000" dirty="0" err="1"/>
              <a:t>ArcL</a:t>
            </a:r>
            <a:r>
              <a:rPr lang="zh-CN" altLang="zh-CN" sz="2000" dirty="0"/>
              <a:t>指令</a:t>
            </a:r>
            <a:r>
              <a:rPr lang="zh-CN" altLang="zh-CN" sz="2000" dirty="0" smtClean="0"/>
              <a:t>。</a:t>
            </a:r>
            <a:endParaRPr lang="zh-CN" altLang="zh-CN" sz="2000" dirty="0"/>
          </a:p>
        </p:txBody>
      </p:sp>
      <p:sp>
        <p:nvSpPr>
          <p:cNvPr id="8" name="文本框 7"/>
          <p:cNvSpPr txBox="1"/>
          <p:nvPr/>
        </p:nvSpPr>
        <p:spPr bwMode="auto">
          <a:xfrm>
            <a:off x="696371" y="1758644"/>
            <a:ext cx="5932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800" b="1" dirty="0" smtClean="0">
                <a:solidFill>
                  <a:srgbClr val="0070C0"/>
                </a:solidFill>
              </a:rPr>
              <a:t>（</a:t>
            </a:r>
            <a:r>
              <a:rPr lang="en-US" altLang="zh-CN" sz="2800" b="1" dirty="0">
                <a:solidFill>
                  <a:srgbClr val="0070C0"/>
                </a:solidFill>
              </a:rPr>
              <a:t>2</a:t>
            </a:r>
            <a:r>
              <a:rPr lang="zh-CN" altLang="zh-CN" sz="2800" b="1" dirty="0" smtClean="0">
                <a:solidFill>
                  <a:srgbClr val="0070C0"/>
                </a:solidFill>
              </a:rPr>
              <a:t>）</a:t>
            </a:r>
            <a:r>
              <a:rPr lang="en-US" altLang="zh-CN" sz="2800" b="1" dirty="0" err="1" smtClean="0">
                <a:solidFill>
                  <a:srgbClr val="0070C0"/>
                </a:solidFill>
              </a:rPr>
              <a:t>ArcL</a:t>
            </a:r>
            <a:r>
              <a:rPr lang="zh-CN" altLang="zh-CN" sz="2800" b="1" dirty="0" smtClean="0">
                <a:solidFill>
                  <a:srgbClr val="0070C0"/>
                </a:solidFill>
              </a:rPr>
              <a:t>：</a:t>
            </a:r>
            <a:r>
              <a:rPr lang="zh-CN" altLang="zh-CN" sz="2800" b="1" dirty="0">
                <a:solidFill>
                  <a:srgbClr val="0070C0"/>
                </a:solidFill>
              </a:rPr>
              <a:t>线性</a:t>
            </a:r>
            <a:r>
              <a:rPr lang="zh-CN" altLang="zh-CN" sz="2800" b="1" dirty="0" smtClean="0">
                <a:solidFill>
                  <a:srgbClr val="0070C0"/>
                </a:solidFill>
              </a:rPr>
              <a:t>焊接指令</a:t>
            </a:r>
            <a:endParaRPr lang="zh-CN" altLang="zh-CN" sz="2800" dirty="0">
              <a:solidFill>
                <a:srgbClr val="0070C0"/>
              </a:solidFill>
            </a:endParaRPr>
          </a:p>
        </p:txBody>
      </p:sp>
      <p:pic>
        <p:nvPicPr>
          <p:cNvPr id="5122" name="图片 463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0135" y="3666635"/>
            <a:ext cx="4808808" cy="2818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五边形 8"/>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10" name="文本框 9"/>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a:t>常用弧焊指令</a:t>
            </a:r>
            <a:endParaRPr lang="zh-CN" altLang="zh-CN" sz="3200" dirty="0"/>
          </a:p>
        </p:txBody>
      </p:sp>
    </p:spTree>
    <p:extLst>
      <p:ext uri="{BB962C8B-B14F-4D97-AF65-F5344CB8AC3E}">
        <p14:creationId xmlns:p14="http://schemas.microsoft.com/office/powerpoint/2010/main" val="3480718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solidFill>
                  <a:srgbClr val="FFFF00"/>
                </a:solidFill>
              </a:rPr>
              <a:t>知识储备</a:t>
            </a:r>
            <a:endParaRPr lang="zh-CN" altLang="en-US" dirty="0">
              <a:solidFill>
                <a:srgbClr val="FFFF00"/>
              </a:solidFill>
            </a:endParaRPr>
          </a:p>
        </p:txBody>
      </p:sp>
      <p:sp>
        <p:nvSpPr>
          <p:cNvPr id="6" name="文本框 5"/>
          <p:cNvSpPr txBox="1"/>
          <p:nvPr/>
        </p:nvSpPr>
        <p:spPr bwMode="auto">
          <a:xfrm>
            <a:off x="928049" y="2505895"/>
            <a:ext cx="5590446"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err="1"/>
              <a:t>ArcLEnd</a:t>
            </a:r>
            <a:r>
              <a:rPr lang="zh-CN" altLang="zh-CN" sz="2000" dirty="0"/>
              <a:t>用于直线焊缝的焊接结束，工具中心点线性移动到指定目标位置，整个焊接过程通过参数监控和控制</a:t>
            </a:r>
            <a:r>
              <a:rPr lang="zh-CN" altLang="zh-CN" sz="2000" dirty="0" smtClean="0"/>
              <a:t>。</a:t>
            </a:r>
            <a:endParaRPr lang="en-US" altLang="zh-CN" sz="2000" dirty="0" smtClean="0"/>
          </a:p>
          <a:p>
            <a:endParaRPr lang="en-US" altLang="zh-CN" sz="2000" dirty="0" smtClean="0"/>
          </a:p>
          <a:p>
            <a:r>
              <a:rPr lang="zh-CN" altLang="zh-CN" sz="2000" dirty="0" smtClean="0"/>
              <a:t>程序</a:t>
            </a:r>
            <a:r>
              <a:rPr lang="zh-CN" altLang="zh-CN" sz="2000" dirty="0"/>
              <a:t>如下：</a:t>
            </a:r>
          </a:p>
          <a:p>
            <a:r>
              <a:rPr lang="en-US" altLang="zh-CN" sz="2000" dirty="0" err="1">
                <a:solidFill>
                  <a:srgbClr val="FF0000"/>
                </a:solidFill>
              </a:rPr>
              <a:t>ArcLEnd</a:t>
            </a:r>
            <a:r>
              <a:rPr lang="en-US" altLang="zh-CN" sz="2000" dirty="0">
                <a:solidFill>
                  <a:srgbClr val="FF0000"/>
                </a:solidFill>
              </a:rPr>
              <a:t>  p2</a:t>
            </a:r>
            <a:r>
              <a:rPr lang="zh-CN" altLang="zh-CN" sz="2000" dirty="0">
                <a:solidFill>
                  <a:srgbClr val="FF0000"/>
                </a:solidFill>
              </a:rPr>
              <a:t>，</a:t>
            </a:r>
            <a:r>
              <a:rPr lang="en-US" altLang="zh-CN" sz="2000" dirty="0">
                <a:solidFill>
                  <a:srgbClr val="FF0000"/>
                </a:solidFill>
              </a:rPr>
              <a:t>v100</a:t>
            </a:r>
            <a:r>
              <a:rPr lang="zh-CN" altLang="zh-CN" sz="2000" dirty="0">
                <a:solidFill>
                  <a:srgbClr val="FF0000"/>
                </a:solidFill>
              </a:rPr>
              <a:t>，</a:t>
            </a:r>
            <a:r>
              <a:rPr lang="en-US" altLang="zh-CN" sz="2000" dirty="0">
                <a:solidFill>
                  <a:srgbClr val="FF0000"/>
                </a:solidFill>
              </a:rPr>
              <a:t>seam1</a:t>
            </a:r>
            <a:r>
              <a:rPr lang="zh-CN" altLang="zh-CN" sz="2000" dirty="0">
                <a:solidFill>
                  <a:srgbClr val="FF0000"/>
                </a:solidFill>
              </a:rPr>
              <a:t>，</a:t>
            </a:r>
            <a:r>
              <a:rPr lang="en-US" altLang="zh-CN" sz="2000" dirty="0">
                <a:solidFill>
                  <a:srgbClr val="FF0000"/>
                </a:solidFill>
              </a:rPr>
              <a:t>weld5</a:t>
            </a:r>
            <a:r>
              <a:rPr lang="zh-CN" altLang="zh-CN" sz="2000" dirty="0">
                <a:solidFill>
                  <a:srgbClr val="FF0000"/>
                </a:solidFill>
              </a:rPr>
              <a:t>，</a:t>
            </a:r>
            <a:r>
              <a:rPr lang="en-US" altLang="zh-CN" sz="2000" dirty="0">
                <a:solidFill>
                  <a:srgbClr val="FF0000"/>
                </a:solidFill>
              </a:rPr>
              <a:t>fine</a:t>
            </a:r>
            <a:r>
              <a:rPr lang="zh-CN" altLang="zh-CN" sz="2000" dirty="0">
                <a:solidFill>
                  <a:srgbClr val="FF0000"/>
                </a:solidFill>
              </a:rPr>
              <a:t>，</a:t>
            </a:r>
            <a:r>
              <a:rPr lang="en-US" altLang="zh-CN" sz="2000" dirty="0" err="1">
                <a:solidFill>
                  <a:srgbClr val="FF0000"/>
                </a:solidFill>
              </a:rPr>
              <a:t>gunl</a:t>
            </a:r>
            <a:r>
              <a:rPr lang="zh-CN" altLang="zh-CN" sz="2000" dirty="0" smtClean="0">
                <a:solidFill>
                  <a:srgbClr val="FF0000"/>
                </a:solidFill>
              </a:rPr>
              <a:t>；</a:t>
            </a:r>
            <a:endParaRPr lang="en-US" altLang="zh-CN" sz="2000" dirty="0" smtClean="0">
              <a:solidFill>
                <a:srgbClr val="FF0000"/>
              </a:solidFill>
            </a:endParaRPr>
          </a:p>
          <a:p>
            <a:endParaRPr lang="en-US" altLang="zh-CN" sz="2000" dirty="0" smtClean="0"/>
          </a:p>
          <a:p>
            <a:r>
              <a:rPr lang="zh-CN" altLang="zh-CN" sz="2000" dirty="0" smtClean="0"/>
              <a:t>如图所</a:t>
            </a:r>
            <a:r>
              <a:rPr lang="zh-CN" altLang="zh-CN" sz="2000" dirty="0"/>
              <a:t>示，机器人在</a:t>
            </a:r>
            <a:r>
              <a:rPr lang="en-US" altLang="zh-CN" sz="2000" dirty="0"/>
              <a:t>p2</a:t>
            </a:r>
            <a:r>
              <a:rPr lang="zh-CN" altLang="zh-CN" sz="2000" dirty="0"/>
              <a:t>点使用</a:t>
            </a:r>
            <a:r>
              <a:rPr lang="en-US" altLang="zh-CN" sz="2000" dirty="0" err="1"/>
              <a:t>ArcLEnd</a:t>
            </a:r>
            <a:r>
              <a:rPr lang="zh-CN" altLang="zh-CN" sz="2000" dirty="0"/>
              <a:t>指令结束焊接。</a:t>
            </a:r>
          </a:p>
          <a:p>
            <a:endParaRPr lang="zh-CN" altLang="zh-CN" sz="2000" dirty="0"/>
          </a:p>
        </p:txBody>
      </p:sp>
      <p:sp>
        <p:nvSpPr>
          <p:cNvPr id="8" name="文本框 7"/>
          <p:cNvSpPr txBox="1"/>
          <p:nvPr/>
        </p:nvSpPr>
        <p:spPr bwMode="auto">
          <a:xfrm>
            <a:off x="756776" y="1815236"/>
            <a:ext cx="5932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800" b="1" dirty="0" smtClean="0">
                <a:solidFill>
                  <a:srgbClr val="0070C0"/>
                </a:solidFill>
              </a:rPr>
              <a:t>（</a:t>
            </a:r>
            <a:r>
              <a:rPr lang="en-US" altLang="zh-CN" sz="2800" b="1" dirty="0">
                <a:solidFill>
                  <a:srgbClr val="0070C0"/>
                </a:solidFill>
              </a:rPr>
              <a:t>3</a:t>
            </a:r>
            <a:r>
              <a:rPr lang="zh-CN" altLang="zh-CN" sz="2800" b="1" dirty="0" smtClean="0">
                <a:solidFill>
                  <a:srgbClr val="0070C0"/>
                </a:solidFill>
              </a:rPr>
              <a:t>）</a:t>
            </a:r>
            <a:r>
              <a:rPr lang="en-US" altLang="zh-CN" sz="2800" b="1" dirty="0" err="1">
                <a:solidFill>
                  <a:srgbClr val="0070C0"/>
                </a:solidFill>
              </a:rPr>
              <a:t>ArcLEnd</a:t>
            </a:r>
            <a:r>
              <a:rPr lang="zh-CN" altLang="zh-CN" sz="2800" b="1" dirty="0">
                <a:solidFill>
                  <a:srgbClr val="0070C0"/>
                </a:solidFill>
              </a:rPr>
              <a:t>：线性焊接结束指令</a:t>
            </a:r>
            <a:endParaRPr lang="zh-CN" altLang="zh-CN" sz="2800" dirty="0">
              <a:solidFill>
                <a:srgbClr val="0070C0"/>
              </a:solidFill>
            </a:endParaRPr>
          </a:p>
        </p:txBody>
      </p:sp>
      <p:pic>
        <p:nvPicPr>
          <p:cNvPr id="6146" name="图片 463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7365" y="2394269"/>
            <a:ext cx="5296341" cy="3281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五边形 8"/>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10" name="文本框 9"/>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a:t>常用弧焊指令</a:t>
            </a:r>
            <a:endParaRPr lang="zh-CN" altLang="zh-CN" sz="3200" dirty="0"/>
          </a:p>
        </p:txBody>
      </p:sp>
    </p:spTree>
    <p:extLst>
      <p:ext uri="{BB962C8B-B14F-4D97-AF65-F5344CB8AC3E}">
        <p14:creationId xmlns:p14="http://schemas.microsoft.com/office/powerpoint/2010/main" val="14909229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solidFill>
                  <a:srgbClr val="FFFF00"/>
                </a:solidFill>
              </a:rPr>
              <a:t>知识储备</a:t>
            </a:r>
            <a:endParaRPr lang="zh-CN" altLang="en-US" dirty="0">
              <a:solidFill>
                <a:srgbClr val="FFFF00"/>
              </a:solidFill>
            </a:endParaRPr>
          </a:p>
        </p:txBody>
      </p:sp>
      <p:sp>
        <p:nvSpPr>
          <p:cNvPr id="6" name="文本框 5"/>
          <p:cNvSpPr txBox="1"/>
          <p:nvPr/>
        </p:nvSpPr>
        <p:spPr bwMode="auto">
          <a:xfrm>
            <a:off x="928048" y="2505895"/>
            <a:ext cx="1020852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err="1"/>
              <a:t>ArcCStart</a:t>
            </a:r>
            <a:r>
              <a:rPr lang="zh-CN" altLang="zh-CN" sz="2000" dirty="0"/>
              <a:t>用于圆弧焊缝的焊接开始，工具中心点圆周运动到指定目标位置，整个焊接过程通过参数监控和控制</a:t>
            </a:r>
            <a:r>
              <a:rPr lang="zh-CN" altLang="zh-CN" sz="2000" dirty="0" smtClean="0"/>
              <a:t>。</a:t>
            </a:r>
            <a:endParaRPr lang="en-US" altLang="zh-CN" sz="2000" dirty="0" smtClean="0"/>
          </a:p>
          <a:p>
            <a:endParaRPr lang="en-US" altLang="zh-CN" sz="2000" dirty="0"/>
          </a:p>
          <a:p>
            <a:r>
              <a:rPr lang="zh-CN" altLang="zh-CN" sz="2000" dirty="0" smtClean="0"/>
              <a:t>程序</a:t>
            </a:r>
            <a:r>
              <a:rPr lang="zh-CN" altLang="zh-CN" sz="2000" dirty="0"/>
              <a:t>如下：</a:t>
            </a:r>
          </a:p>
          <a:p>
            <a:r>
              <a:rPr lang="en-US" altLang="zh-CN" sz="2000" dirty="0" err="1">
                <a:solidFill>
                  <a:srgbClr val="FF0000"/>
                </a:solidFill>
              </a:rPr>
              <a:t>ArcCStart</a:t>
            </a:r>
            <a:r>
              <a:rPr lang="en-US" altLang="zh-CN" sz="2000" dirty="0">
                <a:solidFill>
                  <a:srgbClr val="FF0000"/>
                </a:solidFill>
              </a:rPr>
              <a:t>  p1</a:t>
            </a:r>
            <a:r>
              <a:rPr lang="zh-CN" altLang="zh-CN" sz="2000" dirty="0">
                <a:solidFill>
                  <a:srgbClr val="FF0000"/>
                </a:solidFill>
              </a:rPr>
              <a:t>，</a:t>
            </a:r>
            <a:r>
              <a:rPr lang="en-US" altLang="zh-CN" sz="2000" dirty="0">
                <a:solidFill>
                  <a:srgbClr val="FF0000"/>
                </a:solidFill>
              </a:rPr>
              <a:t>p2</a:t>
            </a:r>
            <a:r>
              <a:rPr lang="zh-CN" altLang="zh-CN" sz="2000" dirty="0">
                <a:solidFill>
                  <a:srgbClr val="FF0000"/>
                </a:solidFill>
              </a:rPr>
              <a:t>，</a:t>
            </a:r>
            <a:r>
              <a:rPr lang="en-US" altLang="zh-CN" sz="2000" dirty="0">
                <a:solidFill>
                  <a:srgbClr val="FF0000"/>
                </a:solidFill>
              </a:rPr>
              <a:t>v100</a:t>
            </a:r>
            <a:r>
              <a:rPr lang="zh-CN" altLang="zh-CN" sz="2000" dirty="0">
                <a:solidFill>
                  <a:srgbClr val="FF0000"/>
                </a:solidFill>
              </a:rPr>
              <a:t>，</a:t>
            </a:r>
            <a:r>
              <a:rPr lang="en-US" altLang="zh-CN" sz="2000" dirty="0">
                <a:solidFill>
                  <a:srgbClr val="FF0000"/>
                </a:solidFill>
              </a:rPr>
              <a:t>seam1</a:t>
            </a:r>
            <a:r>
              <a:rPr lang="zh-CN" altLang="zh-CN" sz="2000" dirty="0">
                <a:solidFill>
                  <a:srgbClr val="FF0000"/>
                </a:solidFill>
              </a:rPr>
              <a:t>，</a:t>
            </a:r>
            <a:r>
              <a:rPr lang="en-US" altLang="zh-CN" sz="2000" dirty="0">
                <a:solidFill>
                  <a:srgbClr val="FF0000"/>
                </a:solidFill>
              </a:rPr>
              <a:t>weld5</a:t>
            </a:r>
            <a:r>
              <a:rPr lang="zh-CN" altLang="zh-CN" sz="2000" dirty="0">
                <a:solidFill>
                  <a:srgbClr val="FF0000"/>
                </a:solidFill>
              </a:rPr>
              <a:t>，</a:t>
            </a:r>
            <a:r>
              <a:rPr lang="en-US" altLang="zh-CN" sz="2000" dirty="0">
                <a:solidFill>
                  <a:srgbClr val="FF0000"/>
                </a:solidFill>
              </a:rPr>
              <a:t>fine</a:t>
            </a:r>
            <a:r>
              <a:rPr lang="zh-CN" altLang="zh-CN" sz="2000" dirty="0">
                <a:solidFill>
                  <a:srgbClr val="FF0000"/>
                </a:solidFill>
              </a:rPr>
              <a:t>，</a:t>
            </a:r>
            <a:r>
              <a:rPr lang="en-US" altLang="zh-CN" sz="2000" dirty="0" err="1">
                <a:solidFill>
                  <a:srgbClr val="FF0000"/>
                </a:solidFill>
              </a:rPr>
              <a:t>gunl</a:t>
            </a:r>
            <a:r>
              <a:rPr lang="zh-CN" altLang="zh-CN" sz="2000" dirty="0" smtClean="0">
                <a:solidFill>
                  <a:srgbClr val="FF0000"/>
                </a:solidFill>
              </a:rPr>
              <a:t>；</a:t>
            </a:r>
            <a:endParaRPr lang="en-US" altLang="zh-CN" sz="2000" dirty="0" smtClean="0">
              <a:solidFill>
                <a:srgbClr val="FF0000"/>
              </a:solidFill>
            </a:endParaRPr>
          </a:p>
          <a:p>
            <a:endParaRPr lang="en-US" altLang="zh-CN" sz="2000" dirty="0" smtClean="0"/>
          </a:p>
          <a:p>
            <a:r>
              <a:rPr lang="zh-CN" altLang="zh-CN" sz="2000" dirty="0" smtClean="0"/>
              <a:t>执行</a:t>
            </a:r>
            <a:r>
              <a:rPr lang="zh-CN" altLang="zh-CN" sz="2000" dirty="0"/>
              <a:t>以上指令，机器人圆弧运动到</a:t>
            </a:r>
            <a:r>
              <a:rPr lang="en-US" altLang="zh-CN" sz="2000" dirty="0"/>
              <a:t>p2</a:t>
            </a:r>
            <a:r>
              <a:rPr lang="zh-CN" altLang="zh-CN" sz="2000" dirty="0"/>
              <a:t>点，在</a:t>
            </a:r>
            <a:r>
              <a:rPr lang="en-US" altLang="zh-CN" sz="2000" dirty="0"/>
              <a:t>p2</a:t>
            </a:r>
            <a:r>
              <a:rPr lang="zh-CN" altLang="zh-CN" sz="2000" dirty="0"/>
              <a:t>点开始焊接</a:t>
            </a:r>
            <a:r>
              <a:rPr lang="zh-CN" altLang="zh-CN" sz="2000" dirty="0" smtClean="0"/>
              <a:t>。</a:t>
            </a:r>
            <a:endParaRPr lang="zh-CN" altLang="zh-CN" sz="2000" dirty="0"/>
          </a:p>
        </p:txBody>
      </p:sp>
      <p:sp>
        <p:nvSpPr>
          <p:cNvPr id="8" name="文本框 7"/>
          <p:cNvSpPr txBox="1"/>
          <p:nvPr/>
        </p:nvSpPr>
        <p:spPr bwMode="auto">
          <a:xfrm>
            <a:off x="793733" y="1820291"/>
            <a:ext cx="5932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800" b="1" dirty="0">
                <a:solidFill>
                  <a:srgbClr val="0070C0"/>
                </a:solidFill>
              </a:rPr>
              <a:t>（</a:t>
            </a:r>
            <a:r>
              <a:rPr lang="en-US" altLang="zh-CN" sz="2800" b="1" dirty="0">
                <a:solidFill>
                  <a:srgbClr val="0070C0"/>
                </a:solidFill>
              </a:rPr>
              <a:t>4</a:t>
            </a:r>
            <a:r>
              <a:rPr lang="zh-CN" altLang="zh-CN" sz="2800" b="1" dirty="0">
                <a:solidFill>
                  <a:srgbClr val="0070C0"/>
                </a:solidFill>
              </a:rPr>
              <a:t>）</a:t>
            </a:r>
            <a:r>
              <a:rPr lang="en-US" altLang="zh-CN" sz="2800" b="1" dirty="0" err="1">
                <a:solidFill>
                  <a:srgbClr val="0070C0"/>
                </a:solidFill>
              </a:rPr>
              <a:t>ArcCStart</a:t>
            </a:r>
            <a:r>
              <a:rPr lang="zh-CN" altLang="zh-CN" sz="2800" b="1" dirty="0">
                <a:solidFill>
                  <a:srgbClr val="0070C0"/>
                </a:solidFill>
              </a:rPr>
              <a:t>：圆弧焊接开始指令</a:t>
            </a:r>
            <a:endParaRPr lang="zh-CN" altLang="zh-CN" sz="2800" dirty="0">
              <a:solidFill>
                <a:srgbClr val="0070C0"/>
              </a:solidFill>
            </a:endParaRPr>
          </a:p>
        </p:txBody>
      </p:sp>
      <p:sp>
        <p:nvSpPr>
          <p:cNvPr id="9" name="五边形 8"/>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10" name="文本框 9"/>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a:t>常用弧焊指令</a:t>
            </a:r>
            <a:endParaRPr lang="zh-CN" altLang="zh-CN" sz="3200" dirty="0"/>
          </a:p>
        </p:txBody>
      </p:sp>
    </p:spTree>
    <p:extLst>
      <p:ext uri="{BB962C8B-B14F-4D97-AF65-F5344CB8AC3E}">
        <p14:creationId xmlns:p14="http://schemas.microsoft.com/office/powerpoint/2010/main" val="1272808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solidFill>
                  <a:srgbClr val="FFFF00"/>
                </a:solidFill>
              </a:rPr>
              <a:t>知识储备</a:t>
            </a:r>
            <a:endParaRPr lang="zh-CN" altLang="en-US" dirty="0">
              <a:solidFill>
                <a:srgbClr val="FFFF00"/>
              </a:solidFill>
            </a:endParaRPr>
          </a:p>
        </p:txBody>
      </p:sp>
      <p:sp>
        <p:nvSpPr>
          <p:cNvPr id="6" name="文本框 5"/>
          <p:cNvSpPr txBox="1"/>
          <p:nvPr/>
        </p:nvSpPr>
        <p:spPr bwMode="auto">
          <a:xfrm>
            <a:off x="629056" y="2334303"/>
            <a:ext cx="712048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err="1"/>
              <a:t>ArcC</a:t>
            </a:r>
            <a:r>
              <a:rPr lang="zh-CN" altLang="zh-CN" sz="2000" dirty="0"/>
              <a:t>用于圆弧焊缝的焊接，工具中心点线性移动到指定目标位置，焊接过程通过参数控制</a:t>
            </a:r>
            <a:r>
              <a:rPr lang="zh-CN" altLang="zh-CN" sz="2000" dirty="0" smtClean="0"/>
              <a:t>。</a:t>
            </a:r>
            <a:endParaRPr lang="en-US" altLang="zh-CN" sz="2000" dirty="0" smtClean="0"/>
          </a:p>
          <a:p>
            <a:endParaRPr lang="en-US" altLang="zh-CN" sz="2000" dirty="0"/>
          </a:p>
          <a:p>
            <a:r>
              <a:rPr lang="zh-CN" altLang="zh-CN" sz="2000" dirty="0" smtClean="0"/>
              <a:t>程序</a:t>
            </a:r>
            <a:r>
              <a:rPr lang="zh-CN" altLang="zh-CN" sz="2000" dirty="0"/>
              <a:t>如下：</a:t>
            </a:r>
          </a:p>
          <a:p>
            <a:r>
              <a:rPr lang="en-US" altLang="zh-CN" sz="2000" dirty="0" err="1">
                <a:solidFill>
                  <a:srgbClr val="FF0000"/>
                </a:solidFill>
              </a:rPr>
              <a:t>ArcC</a:t>
            </a:r>
            <a:r>
              <a:rPr lang="en-US" altLang="zh-CN" sz="2000" dirty="0">
                <a:solidFill>
                  <a:srgbClr val="FF0000"/>
                </a:solidFill>
              </a:rPr>
              <a:t>*</a:t>
            </a:r>
            <a:r>
              <a:rPr lang="zh-CN" altLang="zh-CN" sz="2000" dirty="0">
                <a:solidFill>
                  <a:srgbClr val="FF0000"/>
                </a:solidFill>
              </a:rPr>
              <a:t>，</a:t>
            </a:r>
            <a:r>
              <a:rPr lang="en-US" altLang="zh-CN" sz="2000" dirty="0">
                <a:solidFill>
                  <a:srgbClr val="FF0000"/>
                </a:solidFill>
              </a:rPr>
              <a:t>*</a:t>
            </a:r>
            <a:r>
              <a:rPr lang="zh-CN" altLang="zh-CN" sz="2000" dirty="0">
                <a:solidFill>
                  <a:srgbClr val="FF0000"/>
                </a:solidFill>
              </a:rPr>
              <a:t>，</a:t>
            </a:r>
            <a:r>
              <a:rPr lang="en-US" altLang="zh-CN" sz="2000" dirty="0">
                <a:solidFill>
                  <a:srgbClr val="FF0000"/>
                </a:solidFill>
              </a:rPr>
              <a:t>v100</a:t>
            </a:r>
            <a:r>
              <a:rPr lang="zh-CN" altLang="zh-CN" sz="2000" dirty="0">
                <a:solidFill>
                  <a:srgbClr val="FF0000"/>
                </a:solidFill>
              </a:rPr>
              <a:t>，</a:t>
            </a:r>
            <a:r>
              <a:rPr lang="en-US" altLang="zh-CN" sz="2000" dirty="0">
                <a:solidFill>
                  <a:srgbClr val="FF0000"/>
                </a:solidFill>
              </a:rPr>
              <a:t>seam1</a:t>
            </a:r>
            <a:r>
              <a:rPr lang="zh-CN" altLang="zh-CN" sz="2000" dirty="0">
                <a:solidFill>
                  <a:srgbClr val="FF0000"/>
                </a:solidFill>
              </a:rPr>
              <a:t>，</a:t>
            </a:r>
            <a:r>
              <a:rPr lang="en-US" altLang="zh-CN" sz="2000" dirty="0">
                <a:solidFill>
                  <a:srgbClr val="FF0000"/>
                </a:solidFill>
              </a:rPr>
              <a:t>weld5\Weave</a:t>
            </a:r>
            <a:r>
              <a:rPr lang="zh-CN" altLang="zh-CN" sz="2000" dirty="0">
                <a:solidFill>
                  <a:srgbClr val="FF0000"/>
                </a:solidFill>
              </a:rPr>
              <a:t>：</a:t>
            </a:r>
            <a:r>
              <a:rPr lang="en-US" altLang="zh-CN" sz="2000" dirty="0">
                <a:solidFill>
                  <a:srgbClr val="FF0000"/>
                </a:solidFill>
              </a:rPr>
              <a:t>=</a:t>
            </a:r>
            <a:r>
              <a:rPr lang="en-US" altLang="zh-CN" sz="2000" dirty="0" err="1">
                <a:solidFill>
                  <a:srgbClr val="FF0000"/>
                </a:solidFill>
              </a:rPr>
              <a:t>Weavel</a:t>
            </a:r>
            <a:r>
              <a:rPr lang="zh-CN" altLang="zh-CN" sz="2000" dirty="0">
                <a:solidFill>
                  <a:srgbClr val="FF0000"/>
                </a:solidFill>
              </a:rPr>
              <a:t>，</a:t>
            </a:r>
            <a:r>
              <a:rPr lang="en-US" altLang="zh-CN" sz="2000" dirty="0">
                <a:solidFill>
                  <a:srgbClr val="FF0000"/>
                </a:solidFill>
              </a:rPr>
              <a:t>z10</a:t>
            </a:r>
            <a:r>
              <a:rPr lang="zh-CN" altLang="zh-CN" sz="2000" dirty="0">
                <a:solidFill>
                  <a:srgbClr val="FF0000"/>
                </a:solidFill>
              </a:rPr>
              <a:t>，</a:t>
            </a:r>
            <a:r>
              <a:rPr lang="en-US" altLang="zh-CN" sz="2000" dirty="0" err="1">
                <a:solidFill>
                  <a:srgbClr val="FF0000"/>
                </a:solidFill>
              </a:rPr>
              <a:t>gunl</a:t>
            </a:r>
            <a:r>
              <a:rPr lang="zh-CN" altLang="zh-CN" sz="2000" dirty="0" smtClean="0">
                <a:solidFill>
                  <a:srgbClr val="FF0000"/>
                </a:solidFill>
              </a:rPr>
              <a:t>；</a:t>
            </a:r>
            <a:endParaRPr lang="en-US" altLang="zh-CN" sz="2000" dirty="0" smtClean="0">
              <a:solidFill>
                <a:srgbClr val="FF0000"/>
              </a:solidFill>
            </a:endParaRPr>
          </a:p>
          <a:p>
            <a:endParaRPr lang="en-US" altLang="zh-CN" sz="2000" dirty="0"/>
          </a:p>
          <a:p>
            <a:r>
              <a:rPr lang="zh-CN" altLang="zh-CN" sz="2000" dirty="0" smtClean="0"/>
              <a:t>如图所</a:t>
            </a:r>
            <a:r>
              <a:rPr lang="zh-CN" altLang="zh-CN" sz="2000" dirty="0"/>
              <a:t>示，机器人圆弧焊接的部分应使用</a:t>
            </a:r>
            <a:r>
              <a:rPr lang="en-US" altLang="zh-CN" sz="2000" dirty="0"/>
              <a:t> </a:t>
            </a:r>
            <a:r>
              <a:rPr lang="en-US" altLang="zh-CN" sz="2000" dirty="0" err="1"/>
              <a:t>ArcC</a:t>
            </a:r>
            <a:r>
              <a:rPr lang="zh-CN" altLang="zh-CN" sz="2000" dirty="0" smtClean="0"/>
              <a:t>指令。</a:t>
            </a:r>
          </a:p>
        </p:txBody>
      </p:sp>
      <p:sp>
        <p:nvSpPr>
          <p:cNvPr id="8" name="文本框 7"/>
          <p:cNvSpPr txBox="1"/>
          <p:nvPr/>
        </p:nvSpPr>
        <p:spPr bwMode="auto">
          <a:xfrm>
            <a:off x="529468" y="1732782"/>
            <a:ext cx="5932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800" b="1" dirty="0">
                <a:solidFill>
                  <a:srgbClr val="0070C0"/>
                </a:solidFill>
              </a:rPr>
              <a:t>（</a:t>
            </a:r>
            <a:r>
              <a:rPr lang="en-US" altLang="zh-CN" sz="2800" b="1" dirty="0">
                <a:solidFill>
                  <a:srgbClr val="0070C0"/>
                </a:solidFill>
              </a:rPr>
              <a:t>5</a:t>
            </a:r>
            <a:r>
              <a:rPr lang="zh-CN" altLang="zh-CN" sz="2800" b="1" dirty="0">
                <a:solidFill>
                  <a:srgbClr val="0070C0"/>
                </a:solidFill>
              </a:rPr>
              <a:t>）</a:t>
            </a:r>
            <a:r>
              <a:rPr lang="en-US" altLang="zh-CN" sz="2800" b="1" dirty="0" err="1">
                <a:solidFill>
                  <a:srgbClr val="0070C0"/>
                </a:solidFill>
              </a:rPr>
              <a:t>ArcC</a:t>
            </a:r>
            <a:r>
              <a:rPr lang="zh-CN" altLang="zh-CN" sz="2800" b="1" dirty="0">
                <a:solidFill>
                  <a:srgbClr val="0070C0"/>
                </a:solidFill>
              </a:rPr>
              <a:t>：圆弧焊接指令</a:t>
            </a:r>
            <a:endParaRPr lang="zh-CN" altLang="zh-CN" sz="2800" dirty="0">
              <a:solidFill>
                <a:srgbClr val="0070C0"/>
              </a:solidFill>
            </a:endParaRPr>
          </a:p>
        </p:txBody>
      </p:sp>
      <p:pic>
        <p:nvPicPr>
          <p:cNvPr id="7170" name="图片 463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53478" y="2334302"/>
            <a:ext cx="38944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五边形 8"/>
          <p:cNvSpPr/>
          <p:nvPr/>
        </p:nvSpPr>
        <p:spPr>
          <a:xfrm>
            <a:off x="696371" y="1231402"/>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10" name="文本框 9"/>
          <p:cNvSpPr txBox="1"/>
          <p:nvPr/>
        </p:nvSpPr>
        <p:spPr bwMode="auto">
          <a:xfrm>
            <a:off x="1636069" y="1150554"/>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a:t>常用弧焊指令</a:t>
            </a:r>
            <a:endParaRPr lang="zh-CN" altLang="zh-CN" sz="3200" dirty="0"/>
          </a:p>
        </p:txBody>
      </p:sp>
    </p:spTree>
    <p:extLst>
      <p:ext uri="{BB962C8B-B14F-4D97-AF65-F5344CB8AC3E}">
        <p14:creationId xmlns:p14="http://schemas.microsoft.com/office/powerpoint/2010/main" val="18746028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solidFill>
                  <a:srgbClr val="FFFF00"/>
                </a:solidFill>
              </a:rPr>
              <a:t>知识储备</a:t>
            </a:r>
            <a:endParaRPr lang="zh-CN" altLang="en-US" dirty="0">
              <a:solidFill>
                <a:srgbClr val="FFFF00"/>
              </a:solidFill>
            </a:endParaRPr>
          </a:p>
        </p:txBody>
      </p:sp>
      <p:sp>
        <p:nvSpPr>
          <p:cNvPr id="6" name="文本框 5"/>
          <p:cNvSpPr txBox="1"/>
          <p:nvPr/>
        </p:nvSpPr>
        <p:spPr bwMode="auto">
          <a:xfrm>
            <a:off x="928049" y="2505895"/>
            <a:ext cx="604312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err="1"/>
              <a:t>ArcCEnd</a:t>
            </a:r>
            <a:r>
              <a:rPr lang="zh-CN" altLang="zh-CN" sz="2000" dirty="0"/>
              <a:t>用于圆弧焊缝的焊接结束，工具中心点圆周运动到指定目标位置，整个焊接过程通过参数监控和控制</a:t>
            </a:r>
            <a:r>
              <a:rPr lang="zh-CN" altLang="zh-CN" sz="2000" dirty="0" smtClean="0"/>
              <a:t>。</a:t>
            </a:r>
            <a:endParaRPr lang="en-US" altLang="zh-CN" sz="2000" dirty="0" smtClean="0"/>
          </a:p>
          <a:p>
            <a:endParaRPr lang="en-US" altLang="zh-CN" sz="2000" dirty="0"/>
          </a:p>
          <a:p>
            <a:r>
              <a:rPr lang="zh-CN" altLang="zh-CN" sz="2000" dirty="0" smtClean="0"/>
              <a:t>程序</a:t>
            </a:r>
            <a:r>
              <a:rPr lang="zh-CN" altLang="zh-CN" sz="2000" dirty="0"/>
              <a:t>如下：</a:t>
            </a:r>
          </a:p>
          <a:p>
            <a:r>
              <a:rPr lang="en-US" altLang="zh-CN" sz="2000" dirty="0" err="1">
                <a:solidFill>
                  <a:srgbClr val="FF0000"/>
                </a:solidFill>
              </a:rPr>
              <a:t>ArcCEnd</a:t>
            </a:r>
            <a:r>
              <a:rPr lang="en-US" altLang="zh-CN" sz="2000" dirty="0">
                <a:solidFill>
                  <a:srgbClr val="FF0000"/>
                </a:solidFill>
              </a:rPr>
              <a:t>  p2</a:t>
            </a:r>
            <a:r>
              <a:rPr lang="zh-CN" altLang="zh-CN" sz="2000" dirty="0">
                <a:solidFill>
                  <a:srgbClr val="FF0000"/>
                </a:solidFill>
              </a:rPr>
              <a:t>，</a:t>
            </a:r>
            <a:r>
              <a:rPr lang="en-US" altLang="zh-CN" sz="2000" dirty="0">
                <a:solidFill>
                  <a:srgbClr val="FF0000"/>
                </a:solidFill>
              </a:rPr>
              <a:t>p3</a:t>
            </a:r>
            <a:r>
              <a:rPr lang="zh-CN" altLang="zh-CN" sz="2000" dirty="0">
                <a:solidFill>
                  <a:srgbClr val="FF0000"/>
                </a:solidFill>
              </a:rPr>
              <a:t>，</a:t>
            </a:r>
            <a:r>
              <a:rPr lang="en-US" altLang="zh-CN" sz="2000" dirty="0">
                <a:solidFill>
                  <a:srgbClr val="FF0000"/>
                </a:solidFill>
              </a:rPr>
              <a:t>v100</a:t>
            </a:r>
            <a:r>
              <a:rPr lang="zh-CN" altLang="zh-CN" sz="2000" dirty="0">
                <a:solidFill>
                  <a:srgbClr val="FF0000"/>
                </a:solidFill>
              </a:rPr>
              <a:t>，</a:t>
            </a:r>
            <a:r>
              <a:rPr lang="en-US" altLang="zh-CN" sz="2000" dirty="0">
                <a:solidFill>
                  <a:srgbClr val="FF0000"/>
                </a:solidFill>
              </a:rPr>
              <a:t>seam1</a:t>
            </a:r>
            <a:r>
              <a:rPr lang="zh-CN" altLang="zh-CN" sz="2000" dirty="0">
                <a:solidFill>
                  <a:srgbClr val="FF0000"/>
                </a:solidFill>
              </a:rPr>
              <a:t>，</a:t>
            </a:r>
            <a:r>
              <a:rPr lang="en-US" altLang="zh-CN" sz="2000" dirty="0">
                <a:solidFill>
                  <a:srgbClr val="FF0000"/>
                </a:solidFill>
              </a:rPr>
              <a:t>weld5</a:t>
            </a:r>
            <a:r>
              <a:rPr lang="zh-CN" altLang="zh-CN" sz="2000" dirty="0">
                <a:solidFill>
                  <a:srgbClr val="FF0000"/>
                </a:solidFill>
              </a:rPr>
              <a:t>，</a:t>
            </a:r>
            <a:r>
              <a:rPr lang="en-US" altLang="zh-CN" sz="2000" dirty="0">
                <a:solidFill>
                  <a:srgbClr val="FF0000"/>
                </a:solidFill>
              </a:rPr>
              <a:t>fine</a:t>
            </a:r>
            <a:r>
              <a:rPr lang="zh-CN" altLang="zh-CN" sz="2000" dirty="0">
                <a:solidFill>
                  <a:srgbClr val="FF0000"/>
                </a:solidFill>
              </a:rPr>
              <a:t>，</a:t>
            </a:r>
            <a:r>
              <a:rPr lang="en-US" altLang="zh-CN" sz="2000" dirty="0" err="1">
                <a:solidFill>
                  <a:srgbClr val="FF0000"/>
                </a:solidFill>
              </a:rPr>
              <a:t>gunl</a:t>
            </a:r>
            <a:r>
              <a:rPr lang="zh-CN" altLang="zh-CN" sz="2000" dirty="0" smtClean="0">
                <a:solidFill>
                  <a:srgbClr val="FF0000"/>
                </a:solidFill>
              </a:rPr>
              <a:t>；</a:t>
            </a:r>
            <a:endParaRPr lang="en-US" altLang="zh-CN" sz="2000" dirty="0" smtClean="0">
              <a:solidFill>
                <a:srgbClr val="FF0000"/>
              </a:solidFill>
            </a:endParaRPr>
          </a:p>
          <a:p>
            <a:endParaRPr lang="en-US" altLang="zh-CN" sz="2000" dirty="0" smtClean="0"/>
          </a:p>
          <a:p>
            <a:r>
              <a:rPr lang="zh-CN" altLang="zh-CN" sz="2000" dirty="0" smtClean="0"/>
              <a:t>如图所</a:t>
            </a:r>
            <a:r>
              <a:rPr lang="zh-CN" altLang="zh-CN" sz="2000" dirty="0"/>
              <a:t>示，机器人在</a:t>
            </a:r>
            <a:r>
              <a:rPr lang="en-US" altLang="zh-CN" sz="2000" dirty="0"/>
              <a:t>p3</a:t>
            </a:r>
            <a:r>
              <a:rPr lang="zh-CN" altLang="zh-CN" sz="2000" dirty="0"/>
              <a:t>点使用</a:t>
            </a:r>
            <a:r>
              <a:rPr lang="en-US" altLang="zh-CN" sz="2000" dirty="0" err="1"/>
              <a:t>ArcCEnd</a:t>
            </a:r>
            <a:r>
              <a:rPr lang="zh-CN" altLang="zh-CN" sz="2000" dirty="0"/>
              <a:t>指令结束焊接。</a:t>
            </a:r>
          </a:p>
        </p:txBody>
      </p:sp>
      <p:sp>
        <p:nvSpPr>
          <p:cNvPr id="8" name="文本框 7"/>
          <p:cNvSpPr txBox="1"/>
          <p:nvPr/>
        </p:nvSpPr>
        <p:spPr bwMode="auto">
          <a:xfrm>
            <a:off x="829946" y="1820291"/>
            <a:ext cx="5932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800" b="1" dirty="0">
                <a:solidFill>
                  <a:srgbClr val="0070C0"/>
                </a:solidFill>
              </a:rPr>
              <a:t>（</a:t>
            </a:r>
            <a:r>
              <a:rPr lang="en-US" altLang="zh-CN" sz="2800" b="1" dirty="0">
                <a:solidFill>
                  <a:srgbClr val="0070C0"/>
                </a:solidFill>
              </a:rPr>
              <a:t>6</a:t>
            </a:r>
            <a:r>
              <a:rPr lang="zh-CN" altLang="zh-CN" sz="2800" b="1" dirty="0">
                <a:solidFill>
                  <a:srgbClr val="0070C0"/>
                </a:solidFill>
              </a:rPr>
              <a:t>）</a:t>
            </a:r>
            <a:r>
              <a:rPr lang="en-US" altLang="zh-CN" sz="2800" b="1" dirty="0" err="1">
                <a:solidFill>
                  <a:srgbClr val="0070C0"/>
                </a:solidFill>
              </a:rPr>
              <a:t>ArcCEnd</a:t>
            </a:r>
            <a:r>
              <a:rPr lang="zh-CN" altLang="zh-CN" sz="2800" b="1" dirty="0">
                <a:solidFill>
                  <a:srgbClr val="0070C0"/>
                </a:solidFill>
              </a:rPr>
              <a:t>：圆弧焊接结束指令</a:t>
            </a:r>
            <a:endParaRPr lang="zh-CN" altLang="zh-CN" sz="2800" dirty="0">
              <a:solidFill>
                <a:srgbClr val="0070C0"/>
              </a:solidFill>
            </a:endParaRPr>
          </a:p>
        </p:txBody>
      </p:sp>
      <p:pic>
        <p:nvPicPr>
          <p:cNvPr id="8194" name="图片 463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40130" y="2253326"/>
            <a:ext cx="4929486" cy="3059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五边形 8"/>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10" name="文本框 9"/>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a:t>常用弧焊指令</a:t>
            </a:r>
            <a:endParaRPr lang="zh-CN" altLang="zh-CN" sz="3200" dirty="0"/>
          </a:p>
        </p:txBody>
      </p:sp>
    </p:spTree>
    <p:extLst>
      <p:ext uri="{BB962C8B-B14F-4D97-AF65-F5344CB8AC3E}">
        <p14:creationId xmlns:p14="http://schemas.microsoft.com/office/powerpoint/2010/main" val="6481916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三</a:t>
            </a:r>
            <a:endParaRPr lang="zh-CN" altLang="en-US" dirty="0"/>
          </a:p>
        </p:txBody>
      </p:sp>
      <p:sp>
        <p:nvSpPr>
          <p:cNvPr id="3" name="副标题 2"/>
          <p:cNvSpPr>
            <a:spLocks noGrp="1"/>
          </p:cNvSpPr>
          <p:nvPr>
            <p:ph type="subTitle" idx="1"/>
          </p:nvPr>
        </p:nvSpPr>
        <p:spPr/>
        <p:txBody>
          <a:bodyPr/>
          <a:lstStyle/>
          <a:p>
            <a:r>
              <a:rPr lang="zh-CN" altLang="en-US" dirty="0" smtClean="0"/>
              <a:t>实践操作</a:t>
            </a:r>
            <a:endParaRPr lang="zh-CN" altLang="en-US" dirty="0">
              <a:solidFill>
                <a:srgbClr val="FFFF00"/>
              </a:solidFill>
            </a:endParaRPr>
          </a:p>
        </p:txBody>
      </p:sp>
      <p:sp>
        <p:nvSpPr>
          <p:cNvPr id="16" name="文本框 15"/>
          <p:cNvSpPr txBox="1"/>
          <p:nvPr/>
        </p:nvSpPr>
        <p:spPr bwMode="auto">
          <a:xfrm>
            <a:off x="739750" y="1846266"/>
            <a:ext cx="1074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机器人焊接运动可分解为检测装夹信息、检测焊枪信息、焊接工件、清理焊枪等一系列子任务，焊接任务</a:t>
            </a:r>
            <a:r>
              <a:rPr lang="zh-CN" altLang="zh-CN" sz="2000" dirty="0" smtClean="0"/>
              <a:t>流程图如图所</a:t>
            </a:r>
            <a:r>
              <a:rPr lang="zh-CN" altLang="zh-CN" sz="2000" dirty="0"/>
              <a:t>示。</a:t>
            </a:r>
          </a:p>
        </p:txBody>
      </p:sp>
      <p:pic>
        <p:nvPicPr>
          <p:cNvPr id="9218" name="Picture 2" descr="焊接"/>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0667" y="2648375"/>
            <a:ext cx="6322899" cy="309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五边形 10"/>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（二）</a:t>
            </a:r>
            <a:endParaRPr lang="zh-CN" altLang="en-US" sz="2000" dirty="0">
              <a:solidFill>
                <a:prstClr val="white"/>
              </a:solidFill>
            </a:endParaRPr>
          </a:p>
        </p:txBody>
      </p:sp>
      <p:sp>
        <p:nvSpPr>
          <p:cNvPr id="12" name="文本框 11"/>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a:t>运动规划</a:t>
            </a:r>
            <a:endParaRPr lang="zh-CN" altLang="zh-CN" sz="3200" dirty="0"/>
          </a:p>
        </p:txBody>
      </p:sp>
    </p:spTree>
    <p:extLst>
      <p:ext uri="{BB962C8B-B14F-4D97-AF65-F5344CB8AC3E}">
        <p14:creationId xmlns:p14="http://schemas.microsoft.com/office/powerpoint/2010/main" val="31201186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三</a:t>
            </a:r>
            <a:endParaRPr lang="zh-CN" altLang="en-US" dirty="0"/>
          </a:p>
        </p:txBody>
      </p:sp>
      <p:sp>
        <p:nvSpPr>
          <p:cNvPr id="3" name="副标题 2"/>
          <p:cNvSpPr>
            <a:spLocks noGrp="1"/>
          </p:cNvSpPr>
          <p:nvPr>
            <p:ph type="subTitle" idx="1"/>
          </p:nvPr>
        </p:nvSpPr>
        <p:spPr/>
        <p:txBody>
          <a:bodyPr/>
          <a:lstStyle/>
          <a:p>
            <a:r>
              <a:rPr lang="zh-CN" altLang="en-US" dirty="0" smtClean="0"/>
              <a:t>实践操作</a:t>
            </a:r>
            <a:endParaRPr lang="zh-CN" altLang="en-US" dirty="0">
              <a:solidFill>
                <a:srgbClr val="FFFF00"/>
              </a:solidFill>
            </a:endParaRPr>
          </a:p>
        </p:txBody>
      </p:sp>
      <p:sp>
        <p:nvSpPr>
          <p:cNvPr id="6" name="文本框 5"/>
          <p:cNvSpPr txBox="1"/>
          <p:nvPr/>
        </p:nvSpPr>
        <p:spPr bwMode="auto">
          <a:xfrm>
            <a:off x="716195" y="1846792"/>
            <a:ext cx="108678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dirty="0" smtClean="0"/>
              <a:t>本</a:t>
            </a:r>
            <a:r>
              <a:rPr lang="zh-CN" altLang="zh-CN" sz="2400" dirty="0"/>
              <a:t>实例规划了</a:t>
            </a:r>
            <a:r>
              <a:rPr lang="en-US" altLang="zh-CN" sz="2400" dirty="0"/>
              <a:t>8</a:t>
            </a:r>
            <a:r>
              <a:rPr lang="zh-CN" altLang="zh-CN" sz="2400" dirty="0"/>
              <a:t>个程序点将整个焊缝分为五段来进行焊接，每个程序点的用途</a:t>
            </a:r>
            <a:r>
              <a:rPr lang="zh-CN" altLang="zh-CN" sz="2400" dirty="0" smtClean="0"/>
              <a:t>见</a:t>
            </a:r>
            <a:r>
              <a:rPr lang="zh-CN" altLang="en-US" sz="2400" dirty="0" smtClean="0"/>
              <a:t>下</a:t>
            </a:r>
            <a:r>
              <a:rPr lang="zh-CN" altLang="zh-CN" sz="2400" dirty="0" smtClean="0"/>
              <a:t>表。</a:t>
            </a:r>
            <a:endParaRPr lang="zh-CN" altLang="zh-CN" sz="2400" dirty="0"/>
          </a:p>
        </p:txBody>
      </p:sp>
      <p:pic>
        <p:nvPicPr>
          <p:cNvPr id="10242" name="Picture 2" descr="6-3"/>
          <p:cNvPicPr>
            <a:picLocks noChangeAspect="1" noChangeArrowheads="1"/>
          </p:cNvPicPr>
          <p:nvPr/>
        </p:nvPicPr>
        <p:blipFill>
          <a:blip r:embed="rId2">
            <a:extLst>
              <a:ext uri="{28A0092B-C50C-407E-A947-70E740481C1C}">
                <a14:useLocalDpi xmlns:a14="http://schemas.microsoft.com/office/drawing/2010/main" val="0"/>
              </a:ext>
            </a:extLst>
          </a:blip>
          <a:srcRect l="8582" t="8656" r="4340" b="15540"/>
          <a:stretch>
            <a:fillRect/>
          </a:stretch>
        </p:blipFill>
        <p:spPr bwMode="auto">
          <a:xfrm>
            <a:off x="6007708" y="2610633"/>
            <a:ext cx="6091110" cy="379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表格 9"/>
          <p:cNvGraphicFramePr>
            <a:graphicFrameLocks noGrp="1"/>
          </p:cNvGraphicFramePr>
          <p:nvPr>
            <p:extLst>
              <p:ext uri="{D42A27DB-BD31-4B8C-83A1-F6EECF244321}">
                <p14:modId xmlns:p14="http://schemas.microsoft.com/office/powerpoint/2010/main" val="396744155"/>
              </p:ext>
            </p:extLst>
          </p:nvPr>
        </p:nvGraphicFramePr>
        <p:xfrm>
          <a:off x="676871" y="2874499"/>
          <a:ext cx="5339891" cy="3318369"/>
        </p:xfrm>
        <a:graphic>
          <a:graphicData uri="http://schemas.openxmlformats.org/drawingml/2006/table">
            <a:tbl>
              <a:tblPr firstRow="1" firstCol="1" bandRow="1">
                <a:tableStyleId>{5C22544A-7EE6-4342-B048-85BDC9FD1C3A}</a:tableStyleId>
              </a:tblPr>
              <a:tblGrid>
                <a:gridCol w="707942"/>
                <a:gridCol w="802333"/>
                <a:gridCol w="870645"/>
                <a:gridCol w="989876"/>
                <a:gridCol w="873625"/>
                <a:gridCol w="1095470"/>
              </a:tblGrid>
              <a:tr h="360634">
                <a:tc>
                  <a:txBody>
                    <a:bodyPr/>
                    <a:lstStyle/>
                    <a:p>
                      <a:pPr algn="ctr">
                        <a:spcAft>
                          <a:spcPts val="0"/>
                        </a:spcAft>
                      </a:pPr>
                      <a:r>
                        <a:rPr lang="zh-CN" sz="1600" kern="100" dirty="0">
                          <a:effectLst/>
                        </a:rPr>
                        <a:t>程序点</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600" kern="100" dirty="0">
                          <a:effectLst/>
                        </a:rPr>
                        <a:t>说明</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600" kern="100">
                          <a:effectLst/>
                        </a:rPr>
                        <a:t>程序点</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600" kern="100">
                          <a:effectLst/>
                        </a:rPr>
                        <a:t>说明</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600" kern="100">
                          <a:effectLst/>
                        </a:rPr>
                        <a:t>程序点</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600" kern="100">
                          <a:effectLst/>
                        </a:rPr>
                        <a:t>说明</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709819">
                <a:tc>
                  <a:txBody>
                    <a:bodyPr/>
                    <a:lstStyle/>
                    <a:p>
                      <a:pPr algn="ctr">
                        <a:spcAft>
                          <a:spcPts val="0"/>
                        </a:spcAft>
                      </a:pPr>
                      <a:r>
                        <a:rPr lang="zh-CN" sz="1600" kern="100">
                          <a:effectLst/>
                        </a:rPr>
                        <a:t>程序点</a:t>
                      </a:r>
                      <a:r>
                        <a:rPr lang="en-US" sz="1600" kern="100">
                          <a:effectLst/>
                        </a:rPr>
                        <a:t>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0" algn="just">
                        <a:spcAft>
                          <a:spcPts val="0"/>
                        </a:spcAft>
                      </a:pPr>
                      <a:r>
                        <a:rPr lang="en-US" sz="1600" kern="100" dirty="0">
                          <a:effectLst/>
                        </a:rPr>
                        <a:t>Home</a:t>
                      </a:r>
                      <a:r>
                        <a:rPr lang="zh-CN" sz="1600" kern="100" dirty="0">
                          <a:effectLst/>
                        </a:rPr>
                        <a:t>点</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marL="0" indent="0" algn="just" defTabSz="914400" rtl="0" eaLnBrk="1" latinLnBrk="0" hangingPunct="1">
                        <a:spcAft>
                          <a:spcPts val="0"/>
                        </a:spcAft>
                      </a:pPr>
                      <a:r>
                        <a:rPr lang="zh-CN" sz="1600" kern="100" dirty="0">
                          <a:solidFill>
                            <a:schemeClr val="dk1"/>
                          </a:solidFill>
                          <a:effectLst/>
                          <a:latin typeface="+mn-lt"/>
                          <a:ea typeface="+mn-ea"/>
                          <a:cs typeface="+mn-cs"/>
                        </a:rPr>
                        <a:t>程序点</a:t>
                      </a:r>
                      <a:r>
                        <a:rPr lang="en-US" sz="1600" kern="100" dirty="0">
                          <a:solidFill>
                            <a:schemeClr val="dk1"/>
                          </a:solidFill>
                          <a:effectLst/>
                          <a:latin typeface="+mn-lt"/>
                          <a:ea typeface="+mn-ea"/>
                          <a:cs typeface="+mn-cs"/>
                        </a:rPr>
                        <a:t>4</a:t>
                      </a:r>
                      <a:endParaRPr lang="zh-CN" sz="1600" kern="100" dirty="0">
                        <a:solidFill>
                          <a:schemeClr val="dk1"/>
                        </a:solidFill>
                        <a:effectLst/>
                        <a:latin typeface="+mn-lt"/>
                        <a:ea typeface="+mn-ea"/>
                        <a:cs typeface="+mn-cs"/>
                      </a:endParaRPr>
                    </a:p>
                  </a:txBody>
                  <a:tcPr marL="68580" marR="68580" marT="0" marB="0" anchor="ctr"/>
                </a:tc>
                <a:tc>
                  <a:txBody>
                    <a:bodyPr/>
                    <a:lstStyle/>
                    <a:p>
                      <a:pPr marL="0" indent="0" algn="just" defTabSz="914400" rtl="0" eaLnBrk="1" latinLnBrk="0" hangingPunct="1">
                        <a:spcAft>
                          <a:spcPts val="0"/>
                        </a:spcAft>
                      </a:pPr>
                      <a:r>
                        <a:rPr lang="zh-CN" sz="1600" kern="100">
                          <a:solidFill>
                            <a:schemeClr val="dk1"/>
                          </a:solidFill>
                          <a:effectLst/>
                          <a:latin typeface="+mn-lt"/>
                          <a:ea typeface="+mn-ea"/>
                          <a:cs typeface="+mn-cs"/>
                        </a:rPr>
                        <a:t>焊接中间点</a:t>
                      </a:r>
                    </a:p>
                  </a:txBody>
                  <a:tcPr marL="68580" marR="68580" marT="0" marB="0" anchor="ctr"/>
                </a:tc>
                <a:tc>
                  <a:txBody>
                    <a:bodyPr/>
                    <a:lstStyle/>
                    <a:p>
                      <a:pPr marL="0" indent="0" algn="just" defTabSz="914400" rtl="0" eaLnBrk="1" latinLnBrk="0" hangingPunct="1">
                        <a:spcAft>
                          <a:spcPts val="0"/>
                        </a:spcAft>
                      </a:pPr>
                      <a:r>
                        <a:rPr lang="zh-CN" sz="1600" kern="100">
                          <a:solidFill>
                            <a:schemeClr val="dk1"/>
                          </a:solidFill>
                          <a:effectLst/>
                          <a:latin typeface="+mn-lt"/>
                          <a:ea typeface="+mn-ea"/>
                          <a:cs typeface="+mn-cs"/>
                        </a:rPr>
                        <a:t>程序点</a:t>
                      </a:r>
                      <a:r>
                        <a:rPr lang="en-US" sz="1600" kern="100">
                          <a:solidFill>
                            <a:schemeClr val="dk1"/>
                          </a:solidFill>
                          <a:effectLst/>
                          <a:latin typeface="+mn-lt"/>
                          <a:ea typeface="+mn-ea"/>
                          <a:cs typeface="+mn-cs"/>
                        </a:rPr>
                        <a:t>7</a:t>
                      </a:r>
                      <a:endParaRPr lang="zh-CN" sz="1600" kern="100">
                        <a:solidFill>
                          <a:schemeClr val="dk1"/>
                        </a:solidFill>
                        <a:effectLst/>
                        <a:latin typeface="+mn-lt"/>
                        <a:ea typeface="+mn-ea"/>
                        <a:cs typeface="+mn-cs"/>
                      </a:endParaRPr>
                    </a:p>
                  </a:txBody>
                  <a:tcPr marL="68580" marR="68580" marT="0" marB="0" anchor="ctr"/>
                </a:tc>
                <a:tc>
                  <a:txBody>
                    <a:bodyPr/>
                    <a:lstStyle/>
                    <a:p>
                      <a:pPr marL="0" indent="0" algn="just" defTabSz="914400" rtl="0" eaLnBrk="1" latinLnBrk="0" hangingPunct="1">
                        <a:spcAft>
                          <a:spcPts val="0"/>
                        </a:spcAft>
                      </a:pPr>
                      <a:r>
                        <a:rPr lang="zh-CN" sz="1600" kern="100">
                          <a:solidFill>
                            <a:schemeClr val="dk1"/>
                          </a:solidFill>
                          <a:effectLst/>
                          <a:latin typeface="+mn-lt"/>
                          <a:ea typeface="+mn-ea"/>
                          <a:cs typeface="+mn-cs"/>
                        </a:rPr>
                        <a:t>焊接中间点</a:t>
                      </a:r>
                    </a:p>
                  </a:txBody>
                  <a:tcPr marL="68580" marR="68580" marT="0" marB="0" anchor="ctr"/>
                </a:tc>
              </a:tr>
              <a:tr h="1054711">
                <a:tc>
                  <a:txBody>
                    <a:bodyPr/>
                    <a:lstStyle/>
                    <a:p>
                      <a:pPr algn="ctr">
                        <a:spcAft>
                          <a:spcPts val="0"/>
                        </a:spcAft>
                      </a:pPr>
                      <a:r>
                        <a:rPr lang="zh-CN" sz="1600" kern="100">
                          <a:effectLst/>
                        </a:rPr>
                        <a:t>程序点</a:t>
                      </a:r>
                      <a:r>
                        <a:rPr lang="en-US" sz="1600" kern="100">
                          <a:effectLst/>
                        </a:rPr>
                        <a:t>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marL="0" indent="0" algn="just" defTabSz="914400" rtl="0" eaLnBrk="1" latinLnBrk="0" hangingPunct="1">
                        <a:spcAft>
                          <a:spcPts val="0"/>
                        </a:spcAft>
                      </a:pPr>
                      <a:r>
                        <a:rPr lang="zh-CN" sz="1600" kern="100">
                          <a:solidFill>
                            <a:schemeClr val="dk1"/>
                          </a:solidFill>
                          <a:effectLst/>
                          <a:latin typeface="+mn-lt"/>
                          <a:ea typeface="+mn-ea"/>
                          <a:cs typeface="+mn-cs"/>
                        </a:rPr>
                        <a:t>焊接开始临近点</a:t>
                      </a:r>
                    </a:p>
                  </a:txBody>
                  <a:tcPr marL="68580" marR="68580" marT="0" marB="0" anchor="ctr"/>
                </a:tc>
                <a:tc>
                  <a:txBody>
                    <a:bodyPr/>
                    <a:lstStyle/>
                    <a:p>
                      <a:pPr marL="0" indent="0" algn="just" defTabSz="914400" rtl="0" eaLnBrk="1" latinLnBrk="0" hangingPunct="1">
                        <a:spcAft>
                          <a:spcPts val="0"/>
                        </a:spcAft>
                      </a:pPr>
                      <a:r>
                        <a:rPr lang="zh-CN" sz="1600" kern="100" dirty="0">
                          <a:solidFill>
                            <a:schemeClr val="dk1"/>
                          </a:solidFill>
                          <a:effectLst/>
                          <a:latin typeface="+mn-lt"/>
                          <a:ea typeface="+mn-ea"/>
                          <a:cs typeface="+mn-cs"/>
                        </a:rPr>
                        <a:t>程序点</a:t>
                      </a:r>
                      <a:r>
                        <a:rPr lang="en-US" sz="1600" kern="100" dirty="0">
                          <a:solidFill>
                            <a:schemeClr val="dk1"/>
                          </a:solidFill>
                          <a:effectLst/>
                          <a:latin typeface="+mn-lt"/>
                          <a:ea typeface="+mn-ea"/>
                          <a:cs typeface="+mn-cs"/>
                        </a:rPr>
                        <a:t>5</a:t>
                      </a:r>
                      <a:endParaRPr lang="zh-CN" sz="1600" kern="100" dirty="0">
                        <a:solidFill>
                          <a:schemeClr val="dk1"/>
                        </a:solidFill>
                        <a:effectLst/>
                        <a:latin typeface="+mn-lt"/>
                        <a:ea typeface="+mn-ea"/>
                        <a:cs typeface="+mn-cs"/>
                      </a:endParaRPr>
                    </a:p>
                  </a:txBody>
                  <a:tcPr marL="68580" marR="68580" marT="0" marB="0" anchor="ctr"/>
                </a:tc>
                <a:tc>
                  <a:txBody>
                    <a:bodyPr/>
                    <a:lstStyle/>
                    <a:p>
                      <a:pPr marL="0" indent="0" algn="just" defTabSz="914400" rtl="0" eaLnBrk="1" latinLnBrk="0" hangingPunct="1">
                        <a:spcAft>
                          <a:spcPts val="0"/>
                        </a:spcAft>
                      </a:pPr>
                      <a:r>
                        <a:rPr lang="zh-CN" sz="1600" kern="100">
                          <a:solidFill>
                            <a:schemeClr val="dk1"/>
                          </a:solidFill>
                          <a:effectLst/>
                          <a:latin typeface="+mn-lt"/>
                          <a:ea typeface="+mn-ea"/>
                          <a:cs typeface="+mn-cs"/>
                        </a:rPr>
                        <a:t>焊接中间点</a:t>
                      </a:r>
                    </a:p>
                  </a:txBody>
                  <a:tcPr marL="68580" marR="68580" marT="0" marB="0" anchor="ctr"/>
                </a:tc>
                <a:tc>
                  <a:txBody>
                    <a:bodyPr/>
                    <a:lstStyle/>
                    <a:p>
                      <a:pPr marL="0" indent="0" algn="just" defTabSz="914400" rtl="0" eaLnBrk="1" latinLnBrk="0" hangingPunct="1">
                        <a:spcAft>
                          <a:spcPts val="0"/>
                        </a:spcAft>
                      </a:pPr>
                      <a:r>
                        <a:rPr lang="zh-CN" sz="1600" kern="100" dirty="0">
                          <a:solidFill>
                            <a:schemeClr val="dk1"/>
                          </a:solidFill>
                          <a:effectLst/>
                          <a:latin typeface="+mn-lt"/>
                          <a:ea typeface="+mn-ea"/>
                          <a:cs typeface="+mn-cs"/>
                        </a:rPr>
                        <a:t>程序点</a:t>
                      </a:r>
                      <a:r>
                        <a:rPr lang="en-US" sz="1600" kern="100" dirty="0">
                          <a:solidFill>
                            <a:schemeClr val="dk1"/>
                          </a:solidFill>
                          <a:effectLst/>
                          <a:latin typeface="+mn-lt"/>
                          <a:ea typeface="+mn-ea"/>
                          <a:cs typeface="+mn-cs"/>
                        </a:rPr>
                        <a:t>8</a:t>
                      </a:r>
                      <a:endParaRPr lang="zh-CN" sz="1600" kern="100" dirty="0">
                        <a:solidFill>
                          <a:schemeClr val="dk1"/>
                        </a:solidFill>
                        <a:effectLst/>
                        <a:latin typeface="+mn-lt"/>
                        <a:ea typeface="+mn-ea"/>
                        <a:cs typeface="+mn-cs"/>
                      </a:endParaRPr>
                    </a:p>
                  </a:txBody>
                  <a:tcPr marL="68580" marR="68580" marT="0" marB="0" anchor="ctr"/>
                </a:tc>
                <a:tc>
                  <a:txBody>
                    <a:bodyPr/>
                    <a:lstStyle/>
                    <a:p>
                      <a:pPr marL="0" indent="0" algn="just" defTabSz="914400" rtl="0" eaLnBrk="1" latinLnBrk="0" hangingPunct="1">
                        <a:spcAft>
                          <a:spcPts val="0"/>
                        </a:spcAft>
                      </a:pPr>
                      <a:r>
                        <a:rPr lang="zh-CN" sz="1600" kern="100">
                          <a:solidFill>
                            <a:schemeClr val="dk1"/>
                          </a:solidFill>
                          <a:effectLst/>
                          <a:latin typeface="+mn-lt"/>
                          <a:ea typeface="+mn-ea"/>
                          <a:cs typeface="+mn-cs"/>
                        </a:rPr>
                        <a:t>焊接结束点</a:t>
                      </a:r>
                    </a:p>
                  </a:txBody>
                  <a:tcPr marL="68580" marR="68580" marT="0" marB="0" anchor="ctr"/>
                </a:tc>
              </a:tr>
              <a:tr h="1066159">
                <a:tc>
                  <a:txBody>
                    <a:bodyPr/>
                    <a:lstStyle/>
                    <a:p>
                      <a:pPr algn="ctr">
                        <a:spcAft>
                          <a:spcPts val="0"/>
                        </a:spcAft>
                      </a:pPr>
                      <a:r>
                        <a:rPr lang="zh-CN" sz="1600" kern="100">
                          <a:effectLst/>
                        </a:rPr>
                        <a:t>程序点</a:t>
                      </a:r>
                      <a:r>
                        <a:rPr lang="en-US" sz="1600" kern="100">
                          <a:effectLst/>
                        </a:rPr>
                        <a:t>3</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marL="0" indent="0" algn="just" defTabSz="914400" rtl="0" eaLnBrk="1" latinLnBrk="0" hangingPunct="1">
                        <a:spcAft>
                          <a:spcPts val="0"/>
                        </a:spcAft>
                      </a:pPr>
                      <a:r>
                        <a:rPr lang="zh-CN" sz="1600" kern="100" dirty="0">
                          <a:solidFill>
                            <a:schemeClr val="dk1"/>
                          </a:solidFill>
                          <a:effectLst/>
                          <a:latin typeface="+mn-lt"/>
                          <a:ea typeface="+mn-ea"/>
                          <a:cs typeface="+mn-cs"/>
                        </a:rPr>
                        <a:t>焊接开始点</a:t>
                      </a:r>
                    </a:p>
                  </a:txBody>
                  <a:tcPr marL="68580" marR="68580" marT="0" marB="0" anchor="ctr"/>
                </a:tc>
                <a:tc>
                  <a:txBody>
                    <a:bodyPr/>
                    <a:lstStyle/>
                    <a:p>
                      <a:pPr marL="0" indent="0" algn="just" defTabSz="914400" rtl="0" eaLnBrk="1" latinLnBrk="0" hangingPunct="1">
                        <a:spcAft>
                          <a:spcPts val="0"/>
                        </a:spcAft>
                      </a:pPr>
                      <a:r>
                        <a:rPr lang="zh-CN" sz="1600" kern="100">
                          <a:solidFill>
                            <a:schemeClr val="dk1"/>
                          </a:solidFill>
                          <a:effectLst/>
                          <a:latin typeface="+mn-lt"/>
                          <a:ea typeface="+mn-ea"/>
                          <a:cs typeface="+mn-cs"/>
                        </a:rPr>
                        <a:t>程序点</a:t>
                      </a:r>
                      <a:r>
                        <a:rPr lang="en-US" sz="1600" kern="100">
                          <a:solidFill>
                            <a:schemeClr val="dk1"/>
                          </a:solidFill>
                          <a:effectLst/>
                          <a:latin typeface="+mn-lt"/>
                          <a:ea typeface="+mn-ea"/>
                          <a:cs typeface="+mn-cs"/>
                        </a:rPr>
                        <a:t>6</a:t>
                      </a:r>
                      <a:endParaRPr lang="zh-CN" sz="1600" kern="100">
                        <a:solidFill>
                          <a:schemeClr val="dk1"/>
                        </a:solidFill>
                        <a:effectLst/>
                        <a:latin typeface="+mn-lt"/>
                        <a:ea typeface="+mn-ea"/>
                        <a:cs typeface="+mn-cs"/>
                      </a:endParaRPr>
                    </a:p>
                  </a:txBody>
                  <a:tcPr marL="68580" marR="68580" marT="0" marB="0" anchor="ctr"/>
                </a:tc>
                <a:tc>
                  <a:txBody>
                    <a:bodyPr/>
                    <a:lstStyle/>
                    <a:p>
                      <a:pPr marL="0" indent="0" algn="just" defTabSz="914400" rtl="0" eaLnBrk="1" latinLnBrk="0" hangingPunct="1">
                        <a:spcAft>
                          <a:spcPts val="0"/>
                        </a:spcAft>
                      </a:pPr>
                      <a:r>
                        <a:rPr lang="zh-CN" sz="1600" kern="100" dirty="0">
                          <a:solidFill>
                            <a:schemeClr val="dk1"/>
                          </a:solidFill>
                          <a:effectLst/>
                          <a:latin typeface="+mn-lt"/>
                          <a:ea typeface="+mn-ea"/>
                          <a:cs typeface="+mn-cs"/>
                        </a:rPr>
                        <a:t>焊接中间点</a:t>
                      </a:r>
                    </a:p>
                  </a:txBody>
                  <a:tcPr marL="68580" marR="68580" marT="0" marB="0" anchor="ctr"/>
                </a:tc>
                <a:tc>
                  <a:txBody>
                    <a:bodyPr/>
                    <a:lstStyle/>
                    <a:p>
                      <a:pPr marL="0" indent="0" algn="just" defTabSz="914400" rtl="0" eaLnBrk="1" latinLnBrk="0" hangingPunct="1">
                        <a:spcAft>
                          <a:spcPts val="0"/>
                        </a:spcAft>
                      </a:pPr>
                      <a:r>
                        <a:rPr lang="en-US" sz="1600" kern="100" dirty="0">
                          <a:solidFill>
                            <a:schemeClr val="dk1"/>
                          </a:solidFill>
                          <a:effectLst/>
                          <a:latin typeface="+mn-lt"/>
                          <a:ea typeface="+mn-ea"/>
                          <a:cs typeface="+mn-cs"/>
                        </a:rPr>
                        <a:t> </a:t>
                      </a:r>
                      <a:endParaRPr lang="zh-CN" sz="1600" kern="100" dirty="0">
                        <a:solidFill>
                          <a:schemeClr val="dk1"/>
                        </a:solidFill>
                        <a:effectLst/>
                        <a:latin typeface="+mn-lt"/>
                        <a:ea typeface="+mn-ea"/>
                        <a:cs typeface="+mn-cs"/>
                      </a:endParaRPr>
                    </a:p>
                  </a:txBody>
                  <a:tcPr marL="68580" marR="68580" marT="0" marB="0" anchor="ctr"/>
                </a:tc>
                <a:tc>
                  <a:txBody>
                    <a:bodyPr/>
                    <a:lstStyle/>
                    <a:p>
                      <a:pPr marL="0" indent="0" algn="just" defTabSz="914400" rtl="0" eaLnBrk="1" latinLnBrk="0" hangingPunct="1">
                        <a:spcAft>
                          <a:spcPts val="0"/>
                        </a:spcAft>
                      </a:pPr>
                      <a:r>
                        <a:rPr lang="en-US" sz="1600" kern="100" dirty="0">
                          <a:solidFill>
                            <a:schemeClr val="dk1"/>
                          </a:solidFill>
                          <a:effectLst/>
                          <a:latin typeface="+mn-lt"/>
                          <a:ea typeface="+mn-ea"/>
                          <a:cs typeface="+mn-cs"/>
                        </a:rPr>
                        <a:t> </a:t>
                      </a:r>
                      <a:endParaRPr lang="zh-CN" sz="1600" kern="100" dirty="0">
                        <a:solidFill>
                          <a:schemeClr val="dk1"/>
                        </a:solidFill>
                        <a:effectLst/>
                        <a:latin typeface="+mn-lt"/>
                        <a:ea typeface="+mn-ea"/>
                        <a:cs typeface="+mn-cs"/>
                      </a:endParaRPr>
                    </a:p>
                  </a:txBody>
                  <a:tcPr marL="68580" marR="68580" marT="0" marB="0" anchor="ctr"/>
                </a:tc>
              </a:tr>
            </a:tbl>
          </a:graphicData>
        </a:graphic>
      </p:graphicFrame>
      <p:sp>
        <p:nvSpPr>
          <p:cNvPr id="12" name="五边形 11"/>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（三）</a:t>
            </a:r>
            <a:endParaRPr lang="zh-CN" altLang="en-US" sz="2000" dirty="0">
              <a:solidFill>
                <a:prstClr val="white"/>
              </a:solidFill>
            </a:endParaRPr>
          </a:p>
        </p:txBody>
      </p:sp>
      <p:sp>
        <p:nvSpPr>
          <p:cNvPr id="13" name="文本框 12"/>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a:t>焊接任务</a:t>
            </a:r>
            <a:endParaRPr lang="zh-CN" altLang="zh-CN" sz="3200" dirty="0"/>
          </a:p>
        </p:txBody>
      </p:sp>
    </p:spTree>
    <p:extLst>
      <p:ext uri="{BB962C8B-B14F-4D97-AF65-F5344CB8AC3E}">
        <p14:creationId xmlns:p14="http://schemas.microsoft.com/office/powerpoint/2010/main" val="26397325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实践操作</a:t>
            </a:r>
            <a:endParaRPr lang="zh-CN" altLang="en-US" dirty="0">
              <a:solidFill>
                <a:srgbClr val="FFFF00"/>
              </a:solidFill>
            </a:endParaRPr>
          </a:p>
        </p:txBody>
      </p:sp>
      <p:sp>
        <p:nvSpPr>
          <p:cNvPr id="4" name="五边形 3"/>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（四）</a:t>
            </a:r>
            <a:endParaRPr lang="zh-CN" altLang="en-US" sz="2000" dirty="0">
              <a:solidFill>
                <a:prstClr val="white"/>
              </a:solidFill>
            </a:endParaRPr>
          </a:p>
        </p:txBody>
      </p:sp>
      <p:sp>
        <p:nvSpPr>
          <p:cNvPr id="5" name="文本框 4"/>
          <p:cNvSpPr txBox="1"/>
          <p:nvPr/>
        </p:nvSpPr>
        <p:spPr bwMode="auto">
          <a:xfrm>
            <a:off x="1879531" y="1153979"/>
            <a:ext cx="63319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smtClean="0"/>
              <a:t>示教前的准备</a:t>
            </a:r>
            <a:endParaRPr lang="zh-CN" altLang="zh-CN" sz="3200" dirty="0"/>
          </a:p>
        </p:txBody>
      </p:sp>
      <p:sp>
        <p:nvSpPr>
          <p:cNvPr id="6" name="文本框 5"/>
          <p:cNvSpPr txBox="1"/>
          <p:nvPr/>
        </p:nvSpPr>
        <p:spPr bwMode="auto">
          <a:xfrm>
            <a:off x="1114012" y="2599785"/>
            <a:ext cx="43410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根据</a:t>
            </a:r>
            <a:r>
              <a:rPr lang="zh-CN" altLang="zh-CN" sz="2000" dirty="0" smtClean="0"/>
              <a:t>表</a:t>
            </a:r>
            <a:r>
              <a:rPr lang="zh-CN" altLang="en-US" sz="2000" dirty="0"/>
              <a:t>中</a:t>
            </a:r>
            <a:r>
              <a:rPr lang="zh-CN" altLang="zh-CN" sz="2000" dirty="0" smtClean="0"/>
              <a:t>的</a:t>
            </a:r>
            <a:r>
              <a:rPr lang="zh-CN" altLang="zh-CN" sz="2000" dirty="0"/>
              <a:t>参数配置</a:t>
            </a:r>
            <a:r>
              <a:rPr lang="en-US" altLang="zh-CN" sz="2000" dirty="0"/>
              <a:t>I/O</a:t>
            </a:r>
            <a:r>
              <a:rPr lang="zh-CN" altLang="zh-CN" sz="2000" dirty="0"/>
              <a:t>单元。</a:t>
            </a:r>
          </a:p>
        </p:txBody>
      </p:sp>
      <p:graphicFrame>
        <p:nvGraphicFramePr>
          <p:cNvPr id="7" name="表格 6"/>
          <p:cNvGraphicFramePr>
            <a:graphicFrameLocks noGrp="1"/>
          </p:cNvGraphicFramePr>
          <p:nvPr>
            <p:extLst>
              <p:ext uri="{D42A27DB-BD31-4B8C-83A1-F6EECF244321}">
                <p14:modId xmlns:p14="http://schemas.microsoft.com/office/powerpoint/2010/main" val="975243669"/>
              </p:ext>
            </p:extLst>
          </p:nvPr>
        </p:nvGraphicFramePr>
        <p:xfrm>
          <a:off x="2118511" y="3196350"/>
          <a:ext cx="7451000" cy="3050919"/>
        </p:xfrm>
        <a:graphic>
          <a:graphicData uri="http://schemas.openxmlformats.org/drawingml/2006/table">
            <a:tbl>
              <a:tblPr firstRow="1" firstCol="1" bandRow="1">
                <a:tableStyleId>{5C22544A-7EE6-4342-B048-85BDC9FD1C3A}</a:tableStyleId>
              </a:tblPr>
              <a:tblGrid>
                <a:gridCol w="1862750"/>
                <a:gridCol w="1570853"/>
                <a:gridCol w="2154647"/>
                <a:gridCol w="1862750"/>
              </a:tblGrid>
              <a:tr h="1016973">
                <a:tc>
                  <a:txBody>
                    <a:bodyPr/>
                    <a:lstStyle/>
                    <a:p>
                      <a:pPr algn="ctr">
                        <a:spcAft>
                          <a:spcPts val="0"/>
                        </a:spcAft>
                      </a:pPr>
                      <a:r>
                        <a:rPr lang="en-US" sz="2400" kern="100" dirty="0">
                          <a:effectLst/>
                        </a:rPr>
                        <a:t>Name</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2400" kern="100" dirty="0">
                          <a:effectLst/>
                        </a:rPr>
                        <a:t>Type of unit</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2400" kern="100">
                          <a:effectLst/>
                        </a:rPr>
                        <a:t>ConnectedTo bus</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2400" kern="100">
                          <a:effectLst/>
                        </a:rPr>
                        <a:t>DeviceNet address</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1016973">
                <a:tc>
                  <a:txBody>
                    <a:bodyPr/>
                    <a:lstStyle/>
                    <a:p>
                      <a:pPr algn="ctr">
                        <a:spcAft>
                          <a:spcPts val="0"/>
                        </a:spcAft>
                      </a:pPr>
                      <a:r>
                        <a:rPr lang="en-US" sz="2400" kern="100">
                          <a:effectLst/>
                        </a:rPr>
                        <a:t>Board10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2400" kern="100">
                          <a:effectLst/>
                        </a:rPr>
                        <a:t>D651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2400" kern="100" dirty="0">
                          <a:effectLst/>
                        </a:rPr>
                        <a:t>DeviceNet1</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2400" kern="100">
                          <a:effectLst/>
                        </a:rPr>
                        <a:t>10</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1016973">
                <a:tc>
                  <a:txBody>
                    <a:bodyPr/>
                    <a:lstStyle/>
                    <a:p>
                      <a:pPr algn="ctr">
                        <a:spcAft>
                          <a:spcPts val="0"/>
                        </a:spcAft>
                      </a:pPr>
                      <a:r>
                        <a:rPr lang="en-US" sz="2400" kern="100">
                          <a:effectLst/>
                        </a:rPr>
                        <a:t>Board11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2400" kern="100">
                          <a:effectLst/>
                        </a:rPr>
                        <a:t>D651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2400" kern="100">
                          <a:effectLst/>
                        </a:rPr>
                        <a:t>DeviceNet1</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2400" kern="100" dirty="0">
                          <a:effectLst/>
                        </a:rPr>
                        <a:t>11</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8" name="矩形 7"/>
          <p:cNvSpPr/>
          <p:nvPr/>
        </p:nvSpPr>
        <p:spPr>
          <a:xfrm>
            <a:off x="939834" y="1837202"/>
            <a:ext cx="2082621" cy="461665"/>
          </a:xfrm>
          <a:prstGeom prst="rect">
            <a:avLst/>
          </a:prstGeom>
        </p:spPr>
        <p:txBody>
          <a:bodyPr wrap="none">
            <a:spAutoFit/>
          </a:bodyPr>
          <a:lstStyle/>
          <a:p>
            <a:r>
              <a:rPr lang="en-US" altLang="zh-CN" sz="2400" b="1" dirty="0" smtClean="0">
                <a:solidFill>
                  <a:srgbClr val="0070C0"/>
                </a:solidFill>
              </a:rPr>
              <a:t>1.</a:t>
            </a:r>
            <a:r>
              <a:rPr lang="zh-CN" altLang="zh-CN" sz="2400" b="1" dirty="0" smtClean="0">
                <a:solidFill>
                  <a:srgbClr val="0070C0"/>
                </a:solidFill>
              </a:rPr>
              <a:t>配置</a:t>
            </a:r>
            <a:r>
              <a:rPr lang="en-US" altLang="zh-CN" sz="2400" b="1" dirty="0">
                <a:solidFill>
                  <a:srgbClr val="0070C0"/>
                </a:solidFill>
              </a:rPr>
              <a:t>I/O</a:t>
            </a:r>
            <a:r>
              <a:rPr lang="zh-CN" altLang="zh-CN" sz="2400" b="1" dirty="0">
                <a:solidFill>
                  <a:srgbClr val="0070C0"/>
                </a:solidFill>
              </a:rPr>
              <a:t>单元</a:t>
            </a:r>
            <a:endParaRPr lang="zh-CN" altLang="zh-CN" sz="2400" dirty="0">
              <a:solidFill>
                <a:srgbClr val="0070C0"/>
              </a:solidFill>
            </a:endParaRPr>
          </a:p>
        </p:txBody>
      </p:sp>
    </p:spTree>
    <p:extLst>
      <p:ext uri="{BB962C8B-B14F-4D97-AF65-F5344CB8AC3E}">
        <p14:creationId xmlns:p14="http://schemas.microsoft.com/office/powerpoint/2010/main" val="37173045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solidFill>
                  <a:srgbClr val="FFFF00"/>
                </a:solidFill>
              </a:rPr>
              <a:t>示教前的准备</a:t>
            </a:r>
            <a:endParaRPr lang="zh-CN" altLang="en-US" dirty="0">
              <a:solidFill>
                <a:srgbClr val="FFFF00"/>
              </a:solidFill>
            </a:endParaRPr>
          </a:p>
        </p:txBody>
      </p:sp>
      <p:sp>
        <p:nvSpPr>
          <p:cNvPr id="5" name="文本框 4"/>
          <p:cNvSpPr txBox="1"/>
          <p:nvPr/>
        </p:nvSpPr>
        <p:spPr bwMode="auto">
          <a:xfrm>
            <a:off x="696371" y="998956"/>
            <a:ext cx="42338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400" b="1" dirty="0" smtClean="0">
                <a:solidFill>
                  <a:srgbClr val="0070C0"/>
                </a:solidFill>
              </a:rPr>
              <a:t>2.</a:t>
            </a:r>
            <a:r>
              <a:rPr lang="zh-CN" altLang="zh-CN" sz="2400" b="1" dirty="0" smtClean="0">
                <a:solidFill>
                  <a:srgbClr val="0070C0"/>
                </a:solidFill>
              </a:rPr>
              <a:t>配置</a:t>
            </a:r>
            <a:r>
              <a:rPr lang="en-US" altLang="zh-CN" sz="2400" b="1" dirty="0" smtClean="0">
                <a:solidFill>
                  <a:srgbClr val="0070C0"/>
                </a:solidFill>
              </a:rPr>
              <a:t>I/O</a:t>
            </a:r>
            <a:r>
              <a:rPr lang="zh-CN" altLang="en-US" sz="2400" b="1" dirty="0">
                <a:solidFill>
                  <a:srgbClr val="0070C0"/>
                </a:solidFill>
              </a:rPr>
              <a:t>信号</a:t>
            </a:r>
            <a:endParaRPr lang="zh-CN" altLang="zh-CN" sz="2400" dirty="0">
              <a:solidFill>
                <a:srgbClr val="0070C0"/>
              </a:solidFill>
            </a:endParaRPr>
          </a:p>
        </p:txBody>
      </p:sp>
      <p:sp>
        <p:nvSpPr>
          <p:cNvPr id="6" name="文本框 5"/>
          <p:cNvSpPr txBox="1"/>
          <p:nvPr/>
        </p:nvSpPr>
        <p:spPr bwMode="auto">
          <a:xfrm>
            <a:off x="696371" y="1456064"/>
            <a:ext cx="3840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根据</a:t>
            </a:r>
            <a:r>
              <a:rPr lang="zh-CN" altLang="zh-CN" sz="2000" dirty="0" smtClean="0"/>
              <a:t>表</a:t>
            </a:r>
            <a:r>
              <a:rPr lang="zh-CN" altLang="en-US" sz="2000" dirty="0"/>
              <a:t>中</a:t>
            </a:r>
            <a:r>
              <a:rPr lang="zh-CN" altLang="zh-CN" sz="2000" dirty="0" smtClean="0"/>
              <a:t>的</a:t>
            </a:r>
            <a:r>
              <a:rPr lang="zh-CN" altLang="zh-CN" sz="2000" dirty="0"/>
              <a:t>参数配置</a:t>
            </a:r>
            <a:r>
              <a:rPr lang="en-US" altLang="zh-CN" sz="2000" dirty="0" smtClean="0"/>
              <a:t>I/O</a:t>
            </a:r>
            <a:r>
              <a:rPr lang="zh-CN" altLang="en-US" sz="2000" dirty="0"/>
              <a:t>信号</a:t>
            </a:r>
            <a:r>
              <a:rPr lang="zh-CN" altLang="zh-CN" sz="2000" dirty="0" smtClean="0"/>
              <a:t>。</a:t>
            </a:r>
            <a:endParaRPr lang="zh-CN" altLang="zh-CN" sz="2000" dirty="0"/>
          </a:p>
        </p:txBody>
      </p:sp>
      <p:graphicFrame>
        <p:nvGraphicFramePr>
          <p:cNvPr id="9" name="表格 8"/>
          <p:cNvGraphicFramePr>
            <a:graphicFrameLocks noGrp="1"/>
          </p:cNvGraphicFramePr>
          <p:nvPr>
            <p:extLst>
              <p:ext uri="{D42A27DB-BD31-4B8C-83A1-F6EECF244321}">
                <p14:modId xmlns:p14="http://schemas.microsoft.com/office/powerpoint/2010/main" val="2177268849"/>
              </p:ext>
            </p:extLst>
          </p:nvPr>
        </p:nvGraphicFramePr>
        <p:xfrm>
          <a:off x="760489" y="1856174"/>
          <a:ext cx="10330004" cy="4548618"/>
        </p:xfrm>
        <a:graphic>
          <a:graphicData uri="http://schemas.openxmlformats.org/drawingml/2006/table">
            <a:tbl>
              <a:tblPr firstRow="1" firstCol="1" bandRow="1">
                <a:tableStyleId>{5C22544A-7EE6-4342-B048-85BDC9FD1C3A}</a:tableStyleId>
              </a:tblPr>
              <a:tblGrid>
                <a:gridCol w="1849658"/>
                <a:gridCol w="1618450"/>
                <a:gridCol w="1767082"/>
                <a:gridCol w="1853675"/>
                <a:gridCol w="3241139"/>
              </a:tblGrid>
              <a:tr h="221184">
                <a:tc>
                  <a:txBody>
                    <a:bodyPr/>
                    <a:lstStyle/>
                    <a:p>
                      <a:pPr algn="ctr">
                        <a:spcAft>
                          <a:spcPts val="0"/>
                        </a:spcAft>
                      </a:pPr>
                      <a:r>
                        <a:rPr lang="en-US" sz="1600" kern="100" dirty="0">
                          <a:effectLst/>
                        </a:rPr>
                        <a:t>Name</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Type of signal</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Assigned to unit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Unit Mapping</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dirty="0">
                          <a:effectLst/>
                        </a:rPr>
                        <a:t>I/O</a:t>
                      </a:r>
                      <a:r>
                        <a:rPr lang="zh-CN" sz="1600" kern="100" dirty="0">
                          <a:effectLst/>
                        </a:rPr>
                        <a:t>信号注释</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r h="448918">
                <a:tc>
                  <a:txBody>
                    <a:bodyPr/>
                    <a:lstStyle/>
                    <a:p>
                      <a:pPr algn="ctr">
                        <a:spcAft>
                          <a:spcPts val="0"/>
                        </a:spcAft>
                      </a:pPr>
                      <a:r>
                        <a:rPr lang="en-US" sz="1600" kern="100">
                          <a:effectLst/>
                        </a:rPr>
                        <a:t>ao01Weld_REF</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dirty="0">
                          <a:effectLst/>
                        </a:rPr>
                        <a:t>Analog Output</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0~15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indent="133350" algn="just">
                        <a:spcAft>
                          <a:spcPts val="0"/>
                        </a:spcAft>
                      </a:pPr>
                      <a:r>
                        <a:rPr lang="zh-CN" sz="1600" kern="100">
                          <a:effectLst/>
                        </a:rPr>
                        <a:t>焊接电压控制模拟信号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r h="253934">
                <a:tc>
                  <a:txBody>
                    <a:bodyPr/>
                    <a:lstStyle/>
                    <a:p>
                      <a:pPr algn="ctr">
                        <a:spcAft>
                          <a:spcPts val="0"/>
                        </a:spcAft>
                      </a:pPr>
                      <a:r>
                        <a:rPr lang="en-US" sz="1600" kern="100">
                          <a:effectLst/>
                        </a:rPr>
                        <a:t>ao02Feed_REF</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Analog Output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16~31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indent="133350" algn="just">
                        <a:spcAft>
                          <a:spcPts val="0"/>
                        </a:spcAft>
                      </a:pPr>
                      <a:r>
                        <a:rPr lang="zh-CN" sz="1600" kern="100">
                          <a:effectLst/>
                        </a:rPr>
                        <a:t>焊接电流控制模拟信号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r h="253934">
                <a:tc>
                  <a:txBody>
                    <a:bodyPr/>
                    <a:lstStyle/>
                    <a:p>
                      <a:pPr algn="ctr">
                        <a:spcAft>
                          <a:spcPts val="0"/>
                        </a:spcAft>
                      </a:pPr>
                      <a:r>
                        <a:rPr lang="en-US" sz="1600" kern="100">
                          <a:effectLst/>
                        </a:rPr>
                        <a:t>do01WeldOn</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dirty="0">
                          <a:effectLst/>
                        </a:rPr>
                        <a:t>Digital Output</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dirty="0">
                          <a:effectLst/>
                        </a:rPr>
                        <a:t>32</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indent="133350" algn="just">
                        <a:spcAft>
                          <a:spcPts val="0"/>
                        </a:spcAft>
                      </a:pPr>
                      <a:r>
                        <a:rPr lang="zh-CN" sz="1600" kern="100">
                          <a:effectLst/>
                        </a:rPr>
                        <a:t>焊接启动数字信号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r h="448918">
                <a:tc>
                  <a:txBody>
                    <a:bodyPr/>
                    <a:lstStyle/>
                    <a:p>
                      <a:pPr algn="ctr">
                        <a:spcAft>
                          <a:spcPts val="0"/>
                        </a:spcAft>
                      </a:pPr>
                      <a:r>
                        <a:rPr lang="en-US" sz="1600" kern="100">
                          <a:effectLst/>
                        </a:rPr>
                        <a:t>do02GasOn</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Digital Output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33</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indent="133350" algn="just">
                        <a:spcAft>
                          <a:spcPts val="0"/>
                        </a:spcAft>
                      </a:pPr>
                      <a:r>
                        <a:rPr lang="zh-CN" sz="1600" kern="100">
                          <a:effectLst/>
                        </a:rPr>
                        <a:t>打开保护气数字信号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r h="443376">
                <a:tc>
                  <a:txBody>
                    <a:bodyPr/>
                    <a:lstStyle/>
                    <a:p>
                      <a:pPr algn="ctr">
                        <a:spcAft>
                          <a:spcPts val="0"/>
                        </a:spcAft>
                      </a:pPr>
                      <a:r>
                        <a:rPr lang="en-US" sz="1600" kern="100">
                          <a:effectLst/>
                        </a:rPr>
                        <a:t>do03FeedOn</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Digital Output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34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indent="133350" algn="just">
                        <a:spcAft>
                          <a:spcPts val="0"/>
                        </a:spcAft>
                      </a:pPr>
                      <a:r>
                        <a:rPr lang="zh-CN" sz="1600" kern="100">
                          <a:effectLst/>
                        </a:rPr>
                        <a:t>送丝信号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r h="448918">
                <a:tc>
                  <a:txBody>
                    <a:bodyPr/>
                    <a:lstStyle/>
                    <a:p>
                      <a:pPr algn="ctr">
                        <a:spcAft>
                          <a:spcPts val="0"/>
                        </a:spcAft>
                      </a:pPr>
                      <a:r>
                        <a:rPr lang="en-US" sz="1600" kern="100">
                          <a:effectLst/>
                        </a:rPr>
                        <a:t>do04CycleOn</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Digital Output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dirty="0">
                          <a:effectLst/>
                        </a:rPr>
                        <a:t>35</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indent="133350" algn="just">
                        <a:spcAft>
                          <a:spcPts val="0"/>
                        </a:spcAft>
                      </a:pPr>
                      <a:r>
                        <a:rPr lang="zh-CN" sz="1600" kern="100">
                          <a:effectLst/>
                        </a:rPr>
                        <a:t>机器人处于运行状态信号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r h="443376">
                <a:tc>
                  <a:txBody>
                    <a:bodyPr/>
                    <a:lstStyle/>
                    <a:p>
                      <a:pPr algn="ctr">
                        <a:spcAft>
                          <a:spcPts val="0"/>
                        </a:spcAft>
                      </a:pPr>
                      <a:r>
                        <a:rPr lang="en-US" sz="1600" kern="100">
                          <a:effectLst/>
                        </a:rPr>
                        <a:t>do05Error</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Digital Output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36</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indent="133350" algn="just">
                        <a:spcAft>
                          <a:spcPts val="0"/>
                        </a:spcAft>
                      </a:pPr>
                      <a:r>
                        <a:rPr lang="zh-CN" sz="1600" kern="100">
                          <a:effectLst/>
                        </a:rPr>
                        <a:t>机器人处于错误报警状态信号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r h="448918">
                <a:tc>
                  <a:txBody>
                    <a:bodyPr/>
                    <a:lstStyle/>
                    <a:p>
                      <a:pPr algn="ctr">
                        <a:spcAft>
                          <a:spcPts val="0"/>
                        </a:spcAft>
                      </a:pPr>
                      <a:r>
                        <a:rPr lang="en-US" sz="1600" kern="100">
                          <a:effectLst/>
                        </a:rPr>
                        <a:t>do06E_Stop</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Digital Output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dirty="0">
                          <a:effectLst/>
                        </a:rPr>
                        <a:t>Board10</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37</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indent="133350" algn="just">
                        <a:spcAft>
                          <a:spcPts val="0"/>
                        </a:spcAft>
                      </a:pPr>
                      <a:r>
                        <a:rPr lang="zh-CN" sz="1600" kern="100">
                          <a:effectLst/>
                        </a:rPr>
                        <a:t>机器人处于急停状态信号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r h="671110">
                <a:tc>
                  <a:txBody>
                    <a:bodyPr/>
                    <a:lstStyle/>
                    <a:p>
                      <a:pPr algn="ctr">
                        <a:spcAft>
                          <a:spcPts val="0"/>
                        </a:spcAft>
                      </a:pPr>
                      <a:r>
                        <a:rPr lang="en-US" sz="1600" kern="100">
                          <a:effectLst/>
                        </a:rPr>
                        <a:t>do07GunWash</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Digital Output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38</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indent="133350" algn="just">
                        <a:spcAft>
                          <a:spcPts val="0"/>
                        </a:spcAft>
                      </a:pPr>
                      <a:r>
                        <a:rPr lang="zh-CN" sz="1600" kern="100">
                          <a:effectLst/>
                        </a:rPr>
                        <a:t>清枪装置清焊渣信号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r h="443376">
                <a:tc>
                  <a:txBody>
                    <a:bodyPr/>
                    <a:lstStyle/>
                    <a:p>
                      <a:pPr algn="ctr">
                        <a:spcAft>
                          <a:spcPts val="0"/>
                        </a:spcAft>
                      </a:pPr>
                      <a:r>
                        <a:rPr lang="en-US" sz="1600" kern="100">
                          <a:effectLst/>
                        </a:rPr>
                        <a:t>do08GunSpary</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Digital Output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39</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indent="133350" algn="just">
                        <a:spcAft>
                          <a:spcPts val="0"/>
                        </a:spcAft>
                      </a:pPr>
                      <a:r>
                        <a:rPr lang="zh-CN" sz="1600" kern="100" dirty="0">
                          <a:effectLst/>
                        </a:rPr>
                        <a:t>清枪装置喷雾信号</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bl>
          </a:graphicData>
        </a:graphic>
      </p:graphicFrame>
    </p:spTree>
    <p:extLst>
      <p:ext uri="{BB962C8B-B14F-4D97-AF65-F5344CB8AC3E}">
        <p14:creationId xmlns:p14="http://schemas.microsoft.com/office/powerpoint/2010/main" val="5705685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solidFill>
                  <a:srgbClr val="FFFF00"/>
                </a:solidFill>
              </a:rPr>
              <a:t>示教前的准备</a:t>
            </a:r>
            <a:endParaRPr lang="zh-CN" altLang="en-US" dirty="0">
              <a:solidFill>
                <a:srgbClr val="FFFF00"/>
              </a:solidFill>
            </a:endParaRPr>
          </a:p>
        </p:txBody>
      </p:sp>
      <p:sp>
        <p:nvSpPr>
          <p:cNvPr id="5" name="文本框 4"/>
          <p:cNvSpPr txBox="1"/>
          <p:nvPr/>
        </p:nvSpPr>
        <p:spPr bwMode="auto">
          <a:xfrm>
            <a:off x="922206" y="985285"/>
            <a:ext cx="42338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400" b="1" dirty="0" smtClean="0"/>
              <a:t>2.</a:t>
            </a:r>
            <a:r>
              <a:rPr lang="zh-CN" altLang="zh-CN" sz="2400" b="1" dirty="0" smtClean="0"/>
              <a:t>配置</a:t>
            </a:r>
            <a:r>
              <a:rPr lang="en-US" altLang="zh-CN" sz="2400" b="1" dirty="0" smtClean="0"/>
              <a:t>I/O</a:t>
            </a:r>
            <a:r>
              <a:rPr lang="zh-CN" altLang="en-US" sz="2400" b="1" dirty="0"/>
              <a:t>信号</a:t>
            </a:r>
            <a:endParaRPr lang="zh-CN" altLang="zh-CN" sz="2400" dirty="0"/>
          </a:p>
        </p:txBody>
      </p:sp>
      <p:sp>
        <p:nvSpPr>
          <p:cNvPr id="6" name="文本框 5"/>
          <p:cNvSpPr txBox="1"/>
          <p:nvPr/>
        </p:nvSpPr>
        <p:spPr bwMode="auto">
          <a:xfrm>
            <a:off x="922206" y="1365805"/>
            <a:ext cx="38403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根据</a:t>
            </a:r>
            <a:r>
              <a:rPr lang="zh-CN" altLang="zh-CN" sz="2000" dirty="0" smtClean="0"/>
              <a:t>表</a:t>
            </a:r>
            <a:r>
              <a:rPr lang="zh-CN" altLang="en-US" sz="2000" dirty="0"/>
              <a:t>中</a:t>
            </a:r>
            <a:r>
              <a:rPr lang="zh-CN" altLang="zh-CN" sz="2000" dirty="0" smtClean="0"/>
              <a:t>的</a:t>
            </a:r>
            <a:r>
              <a:rPr lang="zh-CN" altLang="zh-CN" sz="2000" dirty="0"/>
              <a:t>参数配置</a:t>
            </a:r>
            <a:r>
              <a:rPr lang="en-US" altLang="zh-CN" sz="2000" dirty="0" smtClean="0"/>
              <a:t>I/O</a:t>
            </a:r>
            <a:r>
              <a:rPr lang="zh-CN" altLang="en-US" sz="2000" dirty="0"/>
              <a:t>信号</a:t>
            </a:r>
            <a:r>
              <a:rPr lang="zh-CN" altLang="zh-CN" sz="2000" dirty="0" smtClean="0"/>
              <a:t>。</a:t>
            </a:r>
            <a:endParaRPr lang="zh-CN" altLang="zh-CN" sz="2000" dirty="0"/>
          </a:p>
        </p:txBody>
      </p:sp>
      <p:graphicFrame>
        <p:nvGraphicFramePr>
          <p:cNvPr id="12" name="表格 11"/>
          <p:cNvGraphicFramePr>
            <a:graphicFrameLocks noGrp="1"/>
          </p:cNvGraphicFramePr>
          <p:nvPr>
            <p:extLst>
              <p:ext uri="{D42A27DB-BD31-4B8C-83A1-F6EECF244321}">
                <p14:modId xmlns:p14="http://schemas.microsoft.com/office/powerpoint/2010/main" val="941969014"/>
              </p:ext>
            </p:extLst>
          </p:nvPr>
        </p:nvGraphicFramePr>
        <p:xfrm>
          <a:off x="1330748" y="1738754"/>
          <a:ext cx="8953988" cy="4958885"/>
        </p:xfrm>
        <a:graphic>
          <a:graphicData uri="http://schemas.openxmlformats.org/drawingml/2006/table">
            <a:tbl>
              <a:tblPr firstRow="1" firstCol="1" bandRow="1">
                <a:tableStyleId>{5C22544A-7EE6-4342-B048-85BDC9FD1C3A}</a:tableStyleId>
              </a:tblPr>
              <a:tblGrid>
                <a:gridCol w="1765537"/>
                <a:gridCol w="1665838"/>
                <a:gridCol w="1846907"/>
                <a:gridCol w="1367073"/>
                <a:gridCol w="2308633"/>
              </a:tblGrid>
              <a:tr h="432918">
                <a:tc>
                  <a:txBody>
                    <a:bodyPr/>
                    <a:lstStyle/>
                    <a:p>
                      <a:pPr algn="ctr">
                        <a:spcAft>
                          <a:spcPts val="0"/>
                        </a:spcAft>
                      </a:pPr>
                      <a:r>
                        <a:rPr lang="en-US" sz="1600" kern="100" dirty="0">
                          <a:effectLst/>
                        </a:rPr>
                        <a:t>Name</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Type of signal</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dirty="0">
                          <a:effectLst/>
                        </a:rPr>
                        <a:t>Assigned to unit</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a:effectLst/>
                        </a:rPr>
                        <a:t>Unit Mapping</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c>
                  <a:txBody>
                    <a:bodyPr/>
                    <a:lstStyle/>
                    <a:p>
                      <a:pPr algn="ctr">
                        <a:spcAft>
                          <a:spcPts val="0"/>
                        </a:spcAft>
                      </a:pPr>
                      <a:r>
                        <a:rPr lang="en-US" sz="1600" kern="100" dirty="0">
                          <a:effectLst/>
                        </a:rPr>
                        <a:t>I/O</a:t>
                      </a:r>
                      <a:r>
                        <a:rPr lang="zh-CN" sz="1600" kern="100" dirty="0">
                          <a:effectLst/>
                        </a:rPr>
                        <a:t>信号注释</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4414" marR="54414" marT="0" marB="0" anchor="ctr"/>
                </a:tc>
              </a:tr>
              <a:tr h="432918">
                <a:tc>
                  <a:txBody>
                    <a:bodyPr/>
                    <a:lstStyle/>
                    <a:p>
                      <a:pPr algn="ctr">
                        <a:spcAft>
                          <a:spcPts val="0"/>
                        </a:spcAft>
                      </a:pPr>
                      <a:r>
                        <a:rPr lang="en-US" sz="1600" kern="100" dirty="0">
                          <a:effectLst/>
                        </a:rPr>
                        <a:t>do09FeedCut</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Digital Output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Board11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32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indent="133350" algn="just">
                        <a:spcAft>
                          <a:spcPts val="0"/>
                        </a:spcAft>
                      </a:pPr>
                      <a:r>
                        <a:rPr lang="zh-CN" sz="1600" kern="100" dirty="0">
                          <a:effectLst/>
                        </a:rPr>
                        <a:t>剪焊丝信号</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r>
              <a:tr h="427574">
                <a:tc>
                  <a:txBody>
                    <a:bodyPr/>
                    <a:lstStyle/>
                    <a:p>
                      <a:pPr algn="ctr">
                        <a:spcAft>
                          <a:spcPts val="0"/>
                        </a:spcAft>
                      </a:pPr>
                      <a:r>
                        <a:rPr lang="en-US" sz="1600" kern="100">
                          <a:effectLst/>
                        </a:rPr>
                        <a:t>di01ArcEst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Digital Input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indent="133350" algn="just">
                        <a:spcAft>
                          <a:spcPts val="0"/>
                        </a:spcAft>
                      </a:pPr>
                      <a:r>
                        <a:rPr lang="zh-CN" sz="1600" kern="100">
                          <a:effectLst/>
                        </a:rPr>
                        <a:t>起弧检测信号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r>
              <a:tr h="244883">
                <a:tc>
                  <a:txBody>
                    <a:bodyPr/>
                    <a:lstStyle/>
                    <a:p>
                      <a:pPr algn="ctr">
                        <a:spcAft>
                          <a:spcPts val="0"/>
                        </a:spcAft>
                      </a:pPr>
                      <a:r>
                        <a:rPr lang="en-US" sz="1600" kern="100" dirty="0">
                          <a:effectLst/>
                        </a:rPr>
                        <a:t>di02GasOK</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Digital Input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indent="133350" algn="just">
                        <a:spcAft>
                          <a:spcPts val="0"/>
                        </a:spcAft>
                      </a:pPr>
                      <a:r>
                        <a:rPr lang="zh-CN" sz="1600" kern="100">
                          <a:effectLst/>
                        </a:rPr>
                        <a:t>保护气检测信号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r>
              <a:tr h="427574">
                <a:tc>
                  <a:txBody>
                    <a:bodyPr/>
                    <a:lstStyle/>
                    <a:p>
                      <a:pPr algn="ctr">
                        <a:spcAft>
                          <a:spcPts val="0"/>
                        </a:spcAft>
                      </a:pPr>
                      <a:r>
                        <a:rPr lang="en-US" sz="1600" kern="100">
                          <a:effectLst/>
                        </a:rPr>
                        <a:t>di03FeedCut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Digital Input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2</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indent="133350" algn="just">
                        <a:spcAft>
                          <a:spcPts val="0"/>
                        </a:spcAft>
                      </a:pPr>
                      <a:r>
                        <a:rPr lang="zh-CN" sz="1600" kern="100">
                          <a:effectLst/>
                        </a:rPr>
                        <a:t>送丝检测信号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r>
              <a:tr h="427574">
                <a:tc>
                  <a:txBody>
                    <a:bodyPr/>
                    <a:lstStyle/>
                    <a:p>
                      <a:pPr algn="ctr">
                        <a:spcAft>
                          <a:spcPts val="0"/>
                        </a:spcAft>
                      </a:pPr>
                      <a:r>
                        <a:rPr lang="en-US" sz="1600" kern="100">
                          <a:effectLst/>
                        </a:rPr>
                        <a:t>di04Start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Digital Input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dirty="0">
                          <a:effectLst/>
                        </a:rPr>
                        <a:t>3</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indent="133350" algn="just">
                        <a:spcAft>
                          <a:spcPts val="0"/>
                        </a:spcAft>
                      </a:pPr>
                      <a:r>
                        <a:rPr lang="zh-CN" sz="1600" kern="100">
                          <a:effectLst/>
                        </a:rPr>
                        <a:t>程序启动</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r>
              <a:tr h="427574">
                <a:tc>
                  <a:txBody>
                    <a:bodyPr/>
                    <a:lstStyle/>
                    <a:p>
                      <a:pPr algn="ctr">
                        <a:spcAft>
                          <a:spcPts val="0"/>
                        </a:spcAft>
                      </a:pPr>
                      <a:r>
                        <a:rPr lang="en-US" sz="1600" kern="100">
                          <a:effectLst/>
                        </a:rPr>
                        <a:t>di05Stop</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Digital Input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4</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indent="133350" algn="just">
                        <a:spcAft>
                          <a:spcPts val="0"/>
                        </a:spcAft>
                      </a:pPr>
                      <a:r>
                        <a:rPr lang="zh-CN" sz="1600" kern="100">
                          <a:effectLst/>
                        </a:rPr>
                        <a:t>停止运行信号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r>
              <a:tr h="427574">
                <a:tc>
                  <a:txBody>
                    <a:bodyPr/>
                    <a:lstStyle/>
                    <a:p>
                      <a:pPr algn="ctr">
                        <a:spcAft>
                          <a:spcPts val="0"/>
                        </a:spcAft>
                      </a:pPr>
                      <a:r>
                        <a:rPr lang="en-US" sz="1600" kern="100">
                          <a:effectLst/>
                        </a:rPr>
                        <a:t>di06WorkStation1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Digital Input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5</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indent="133350" algn="just">
                        <a:spcAft>
                          <a:spcPts val="0"/>
                        </a:spcAft>
                      </a:pPr>
                      <a:r>
                        <a:rPr lang="zh-CN" sz="1600" kern="100">
                          <a:effectLst/>
                        </a:rPr>
                        <a:t>变位机转到工位信号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r>
              <a:tr h="427574">
                <a:tc>
                  <a:txBody>
                    <a:bodyPr/>
                    <a:lstStyle/>
                    <a:p>
                      <a:pPr algn="ctr">
                        <a:spcAft>
                          <a:spcPts val="0"/>
                        </a:spcAft>
                      </a:pPr>
                      <a:r>
                        <a:rPr lang="en-US" sz="1600" kern="100">
                          <a:effectLst/>
                        </a:rPr>
                        <a:t>di07LoadingOK</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Digital Input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6</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indent="133350" algn="just">
                        <a:spcAft>
                          <a:spcPts val="0"/>
                        </a:spcAft>
                      </a:pPr>
                      <a:r>
                        <a:rPr lang="zh-CN" sz="1600" kern="100">
                          <a:effectLst/>
                        </a:rPr>
                        <a:t>工件装夹完成按钮信号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r>
              <a:tr h="427574">
                <a:tc>
                  <a:txBody>
                    <a:bodyPr/>
                    <a:lstStyle/>
                    <a:p>
                      <a:pPr algn="ctr">
                        <a:spcAft>
                          <a:spcPts val="0"/>
                        </a:spcAft>
                      </a:pPr>
                      <a:r>
                        <a:rPr lang="en-US" sz="1600" kern="100">
                          <a:effectLst/>
                        </a:rPr>
                        <a:t>di08ResetError</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Digital Input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Board10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7</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indent="133350" algn="just">
                        <a:spcAft>
                          <a:spcPts val="0"/>
                        </a:spcAft>
                      </a:pPr>
                      <a:r>
                        <a:rPr lang="zh-CN" sz="1600" kern="100">
                          <a:effectLst/>
                        </a:rPr>
                        <a:t>错误报警复位信号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r>
              <a:tr h="427574">
                <a:tc>
                  <a:txBody>
                    <a:bodyPr/>
                    <a:lstStyle/>
                    <a:p>
                      <a:pPr algn="ctr">
                        <a:spcAft>
                          <a:spcPts val="0"/>
                        </a:spcAft>
                      </a:pPr>
                      <a:r>
                        <a:rPr lang="en-US" sz="1600" kern="100">
                          <a:effectLst/>
                        </a:rPr>
                        <a:t>Di09StartAt_Main</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Digital Input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Board11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0</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indent="133350" algn="just">
                        <a:spcAft>
                          <a:spcPts val="0"/>
                        </a:spcAft>
                      </a:pPr>
                      <a:r>
                        <a:rPr lang="zh-CN" sz="1600" kern="100">
                          <a:effectLst/>
                        </a:rPr>
                        <a:t>从主程序开始信号</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r>
              <a:tr h="427574">
                <a:tc>
                  <a:txBody>
                    <a:bodyPr/>
                    <a:lstStyle/>
                    <a:p>
                      <a:pPr algn="ctr">
                        <a:spcAft>
                          <a:spcPts val="0"/>
                        </a:spcAft>
                      </a:pPr>
                      <a:r>
                        <a:rPr lang="en-US" sz="1600" kern="100" dirty="0">
                          <a:effectLst/>
                        </a:rPr>
                        <a:t>di10MotorOn</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Digital Input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Board11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algn="ctr">
                        <a:spcAft>
                          <a:spcPts val="0"/>
                        </a:spcAft>
                      </a:pPr>
                      <a:r>
                        <a:rPr lang="en-US" sz="1600" kern="100">
                          <a:effectLst/>
                        </a:rPr>
                        <a:t>1</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c>
                  <a:txBody>
                    <a:bodyPr/>
                    <a:lstStyle/>
                    <a:p>
                      <a:pPr indent="133350" algn="just">
                        <a:spcAft>
                          <a:spcPts val="0"/>
                        </a:spcAft>
                      </a:pPr>
                      <a:r>
                        <a:rPr lang="zh-CN" sz="1600" kern="100" dirty="0">
                          <a:effectLst/>
                        </a:rPr>
                        <a:t>电动机上电输入信号</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2475" marR="52475" marT="0" marB="0" anchor="ctr"/>
                </a:tc>
              </a:tr>
            </a:tbl>
          </a:graphicData>
        </a:graphic>
      </p:graphicFrame>
    </p:spTree>
    <p:extLst>
      <p:ext uri="{BB962C8B-B14F-4D97-AF65-F5344CB8AC3E}">
        <p14:creationId xmlns:p14="http://schemas.microsoft.com/office/powerpoint/2010/main" val="13666550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solidFill>
                  <a:srgbClr val="FFFF00"/>
                </a:solidFill>
              </a:rPr>
              <a:t>示教前的准备</a:t>
            </a:r>
            <a:endParaRPr lang="zh-CN" altLang="en-US" dirty="0">
              <a:solidFill>
                <a:srgbClr val="FFFF00"/>
              </a:solidFill>
            </a:endParaRPr>
          </a:p>
        </p:txBody>
      </p:sp>
      <p:sp>
        <p:nvSpPr>
          <p:cNvPr id="5" name="文本框 4"/>
          <p:cNvSpPr txBox="1"/>
          <p:nvPr/>
        </p:nvSpPr>
        <p:spPr bwMode="auto">
          <a:xfrm>
            <a:off x="1192855" y="1126819"/>
            <a:ext cx="42338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400" b="1" dirty="0" smtClean="0">
                <a:solidFill>
                  <a:srgbClr val="0070C0"/>
                </a:solidFill>
              </a:rPr>
              <a:t>3.</a:t>
            </a:r>
            <a:r>
              <a:rPr lang="zh-CN" altLang="zh-CN" sz="2400" b="1" dirty="0" smtClean="0">
                <a:solidFill>
                  <a:srgbClr val="0070C0"/>
                </a:solidFill>
              </a:rPr>
              <a:t>设备</a:t>
            </a:r>
            <a:r>
              <a:rPr lang="zh-CN" altLang="zh-CN" sz="2400" b="1" dirty="0">
                <a:solidFill>
                  <a:srgbClr val="0070C0"/>
                </a:solidFill>
              </a:rPr>
              <a:t>及工件的检查</a:t>
            </a:r>
            <a:endParaRPr lang="zh-CN" altLang="zh-CN" sz="2400" dirty="0">
              <a:solidFill>
                <a:srgbClr val="0070C0"/>
              </a:solidFill>
            </a:endParaRPr>
          </a:p>
        </p:txBody>
      </p:sp>
      <p:sp>
        <p:nvSpPr>
          <p:cNvPr id="6" name="文本框 5"/>
          <p:cNvSpPr txBox="1"/>
          <p:nvPr/>
        </p:nvSpPr>
        <p:spPr bwMode="auto">
          <a:xfrm>
            <a:off x="1546416" y="2073733"/>
            <a:ext cx="776054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1</a:t>
            </a:r>
            <a:r>
              <a:rPr lang="zh-CN" altLang="zh-CN" sz="2000" dirty="0"/>
              <a:t>）工件表面清理。使用砂纸、抛光机等工具清理钢板焊缝区，不能有铁锈、油污等杂质。</a:t>
            </a:r>
          </a:p>
          <a:p>
            <a:r>
              <a:rPr lang="en-US" altLang="zh-CN" sz="2000" dirty="0"/>
              <a:t>2</a:t>
            </a:r>
            <a:r>
              <a:rPr lang="zh-CN" altLang="zh-CN" sz="2000" dirty="0"/>
              <a:t>）工件装夹。将工件安装在变位机上。</a:t>
            </a:r>
          </a:p>
          <a:p>
            <a:r>
              <a:rPr lang="en-US" altLang="zh-CN" sz="2000" dirty="0"/>
              <a:t>3</a:t>
            </a:r>
            <a:r>
              <a:rPr lang="zh-CN" altLang="zh-CN" sz="2000" dirty="0"/>
              <a:t>）安全确认。确认自己和机器人之间保持安全距离。</a:t>
            </a:r>
          </a:p>
          <a:p>
            <a:r>
              <a:rPr lang="en-US" altLang="zh-CN" sz="2000" dirty="0"/>
              <a:t>4</a:t>
            </a:r>
            <a:r>
              <a:rPr lang="zh-CN" altLang="zh-CN" sz="2000" dirty="0"/>
              <a:t>）机器人原点确认。通过机器人机械臂各关节处的标记或调用原点程序复位机器人。</a:t>
            </a:r>
          </a:p>
        </p:txBody>
      </p:sp>
    </p:spTree>
    <p:extLst>
      <p:ext uri="{BB962C8B-B14F-4D97-AF65-F5344CB8AC3E}">
        <p14:creationId xmlns:p14="http://schemas.microsoft.com/office/powerpoint/2010/main" val="39141548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三</a:t>
            </a:r>
            <a:endParaRPr lang="zh-CN" altLang="en-US" dirty="0"/>
          </a:p>
        </p:txBody>
      </p:sp>
      <p:sp>
        <p:nvSpPr>
          <p:cNvPr id="3" name="副标题 2"/>
          <p:cNvSpPr>
            <a:spLocks noGrp="1"/>
          </p:cNvSpPr>
          <p:nvPr>
            <p:ph type="subTitle" idx="1"/>
          </p:nvPr>
        </p:nvSpPr>
        <p:spPr/>
        <p:txBody>
          <a:bodyPr/>
          <a:lstStyle/>
          <a:p>
            <a:r>
              <a:rPr lang="zh-CN" altLang="en-US" dirty="0" smtClean="0"/>
              <a:t>实践操作</a:t>
            </a:r>
            <a:endParaRPr lang="zh-CN" altLang="en-US" dirty="0">
              <a:solidFill>
                <a:srgbClr val="FFFF00"/>
              </a:solidFill>
            </a:endParaRPr>
          </a:p>
        </p:txBody>
      </p:sp>
      <p:sp>
        <p:nvSpPr>
          <p:cNvPr id="5" name="文本框 4"/>
          <p:cNvSpPr txBox="1"/>
          <p:nvPr/>
        </p:nvSpPr>
        <p:spPr bwMode="auto">
          <a:xfrm>
            <a:off x="860079" y="1786739"/>
            <a:ext cx="949272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1</a:t>
            </a:r>
            <a:r>
              <a:rPr lang="zh-CN" altLang="zh-CN" sz="2000" dirty="0"/>
              <a:t>）新建“</a:t>
            </a:r>
            <a:r>
              <a:rPr lang="en-US" altLang="zh-CN" sz="2000" dirty="0" err="1"/>
              <a:t>Hanjie</a:t>
            </a:r>
            <a:r>
              <a:rPr lang="zh-CN" altLang="zh-CN" sz="2000" dirty="0"/>
              <a:t>”程序模块，单击“显示模块”，如</a:t>
            </a:r>
            <a:r>
              <a:rPr lang="zh-CN" altLang="zh-CN" sz="2000" dirty="0" smtClean="0"/>
              <a:t>图所</a:t>
            </a:r>
            <a:r>
              <a:rPr lang="zh-CN" altLang="zh-CN" sz="2000" dirty="0"/>
              <a:t>示。</a:t>
            </a:r>
          </a:p>
          <a:p>
            <a:r>
              <a:rPr lang="en-US" altLang="zh-CN" sz="2000" dirty="0"/>
              <a:t>2</a:t>
            </a:r>
            <a:r>
              <a:rPr lang="zh-CN" altLang="zh-CN" sz="2000" dirty="0"/>
              <a:t>）建立如</a:t>
            </a:r>
            <a:r>
              <a:rPr lang="zh-CN" altLang="zh-CN" sz="2000" dirty="0" smtClean="0"/>
              <a:t>图所</a:t>
            </a:r>
            <a:r>
              <a:rPr lang="zh-CN" altLang="zh-CN" sz="2000" dirty="0"/>
              <a:t>示的相关</a:t>
            </a:r>
            <a:r>
              <a:rPr lang="zh-CN" altLang="zh-CN" sz="2000" dirty="0" smtClean="0"/>
              <a:t>例行程序。</a:t>
            </a:r>
            <a:endParaRPr lang="zh-CN" altLang="zh-CN" sz="2000" dirty="0"/>
          </a:p>
        </p:txBody>
      </p:sp>
      <p:sp>
        <p:nvSpPr>
          <p:cNvPr id="7" name="五边形 6"/>
          <p:cNvSpPr/>
          <p:nvPr/>
        </p:nvSpPr>
        <p:spPr>
          <a:xfrm>
            <a:off x="764541" y="1190478"/>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（五）</a:t>
            </a:r>
            <a:endParaRPr lang="zh-CN" altLang="en-US" sz="2000" dirty="0">
              <a:solidFill>
                <a:prstClr val="white"/>
              </a:solidFill>
            </a:endParaRPr>
          </a:p>
        </p:txBody>
      </p:sp>
      <p:sp>
        <p:nvSpPr>
          <p:cNvPr id="8" name="文本框 7"/>
          <p:cNvSpPr txBox="1"/>
          <p:nvPr/>
        </p:nvSpPr>
        <p:spPr bwMode="auto">
          <a:xfrm>
            <a:off x="1788082" y="1017298"/>
            <a:ext cx="452229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4400" b="1" kern="0" dirty="0" smtClean="0">
                <a:solidFill>
                  <a:sysClr val="windowText" lastClr="000000"/>
                </a:solidFill>
                <a:latin typeface="华文楷体" pitchFamily="2" charset="-122"/>
                <a:ea typeface="华文楷体" pitchFamily="2" charset="-122"/>
              </a:rPr>
              <a:t>建立</a:t>
            </a:r>
            <a:r>
              <a:rPr lang="zh-CN" altLang="en-US" sz="4400" b="1" kern="0" dirty="0">
                <a:solidFill>
                  <a:sysClr val="windowText" lastClr="000000"/>
                </a:solidFill>
                <a:latin typeface="华文楷体" pitchFamily="2" charset="-122"/>
                <a:ea typeface="华文楷体" pitchFamily="2" charset="-122"/>
              </a:rPr>
              <a:t>程序</a:t>
            </a:r>
            <a:endParaRPr lang="zh-CN" altLang="en-US" sz="4400" b="1" kern="0" dirty="0" smtClean="0">
              <a:solidFill>
                <a:sysClr val="windowText" lastClr="000000"/>
              </a:solidFill>
              <a:latin typeface="华文楷体" pitchFamily="2" charset="-122"/>
              <a:ea typeface="华文楷体" pitchFamily="2" charset="-122"/>
            </a:endParaRPr>
          </a:p>
        </p:txBody>
      </p:sp>
      <p:pic>
        <p:nvPicPr>
          <p:cNvPr id="15362" name="图片 2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964" y="2667805"/>
            <a:ext cx="4628997" cy="34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图片 4628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4714" y="2667804"/>
            <a:ext cx="4630680" cy="340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4580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三</a:t>
            </a:r>
            <a:endParaRPr lang="zh-CN" altLang="en-US" dirty="0"/>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t>建立程序</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421544153"/>
              </p:ext>
            </p:extLst>
          </p:nvPr>
        </p:nvGraphicFramePr>
        <p:xfrm>
          <a:off x="1104523" y="1874069"/>
          <a:ext cx="8555524" cy="4046896"/>
        </p:xfrm>
        <a:graphic>
          <a:graphicData uri="http://schemas.openxmlformats.org/drawingml/2006/table">
            <a:tbl>
              <a:tblPr firstRow="1" firstCol="1" bandRow="1">
                <a:tableStyleId>{5C22544A-7EE6-4342-B048-85BDC9FD1C3A}</a:tableStyleId>
              </a:tblPr>
              <a:tblGrid>
                <a:gridCol w="2363512"/>
                <a:gridCol w="6192012"/>
              </a:tblGrid>
              <a:tr h="505862">
                <a:tc>
                  <a:txBody>
                    <a:bodyPr/>
                    <a:lstStyle/>
                    <a:p>
                      <a:pPr algn="ctr">
                        <a:spcAft>
                          <a:spcPts val="0"/>
                        </a:spcAft>
                      </a:pPr>
                      <a:r>
                        <a:rPr lang="zh-CN" sz="2400" kern="100" dirty="0">
                          <a:effectLst/>
                        </a:rPr>
                        <a:t>程序</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400" kern="100" dirty="0">
                          <a:effectLst/>
                        </a:rPr>
                        <a:t>说明</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505862">
                <a:tc>
                  <a:txBody>
                    <a:bodyPr/>
                    <a:lstStyle/>
                    <a:p>
                      <a:pPr algn="ctr">
                        <a:spcAft>
                          <a:spcPts val="0"/>
                        </a:spcAft>
                      </a:pPr>
                      <a:r>
                        <a:rPr lang="en-US" sz="2400" kern="100">
                          <a:effectLst/>
                        </a:rPr>
                        <a:t>main</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400" kern="100">
                          <a:effectLst/>
                        </a:rPr>
                        <a:t>主程序</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505862">
                <a:tc>
                  <a:txBody>
                    <a:bodyPr/>
                    <a:lstStyle/>
                    <a:p>
                      <a:pPr algn="ctr">
                        <a:spcAft>
                          <a:spcPts val="0"/>
                        </a:spcAft>
                      </a:pPr>
                      <a:r>
                        <a:rPr lang="en-US" sz="2400" kern="100" dirty="0" err="1">
                          <a:effectLst/>
                        </a:rPr>
                        <a:t>rChcekGunState</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400" kern="100">
                          <a:effectLst/>
                        </a:rPr>
                        <a:t>检查焊枪是否需要维护的判断例行程序</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505862">
                <a:tc>
                  <a:txBody>
                    <a:bodyPr/>
                    <a:lstStyle/>
                    <a:p>
                      <a:pPr algn="ctr">
                        <a:spcAft>
                          <a:spcPts val="0"/>
                        </a:spcAft>
                      </a:pPr>
                      <a:r>
                        <a:rPr lang="en-US" sz="2400" kern="100">
                          <a:effectLst/>
                        </a:rPr>
                        <a:t>rHome</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400" kern="100">
                          <a:effectLst/>
                        </a:rPr>
                        <a:t>回</a:t>
                      </a:r>
                      <a:r>
                        <a:rPr lang="en-US" sz="2400" kern="100">
                          <a:effectLst/>
                        </a:rPr>
                        <a:t>Home</a:t>
                      </a:r>
                      <a:r>
                        <a:rPr lang="zh-CN" sz="2400" kern="100">
                          <a:effectLst/>
                        </a:rPr>
                        <a:t>点例行程序</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505862">
                <a:tc>
                  <a:txBody>
                    <a:bodyPr/>
                    <a:lstStyle/>
                    <a:p>
                      <a:pPr algn="ctr">
                        <a:spcAft>
                          <a:spcPts val="0"/>
                        </a:spcAft>
                      </a:pPr>
                      <a:r>
                        <a:rPr lang="en-US" sz="2400" kern="100">
                          <a:effectLst/>
                        </a:rPr>
                        <a:t>rInitall</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400" kern="100">
                          <a:effectLst/>
                        </a:rPr>
                        <a:t>初始化例行程序</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505862">
                <a:tc>
                  <a:txBody>
                    <a:bodyPr/>
                    <a:lstStyle/>
                    <a:p>
                      <a:pPr algn="ctr">
                        <a:spcAft>
                          <a:spcPts val="0"/>
                        </a:spcAft>
                      </a:pPr>
                      <a:r>
                        <a:rPr lang="en-US" sz="2400" kern="100">
                          <a:effectLst/>
                        </a:rPr>
                        <a:t>rWeldGunSet</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400" kern="100">
                          <a:effectLst/>
                        </a:rPr>
                        <a:t>清枪系统例行程序</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505862">
                <a:tc>
                  <a:txBody>
                    <a:bodyPr/>
                    <a:lstStyle/>
                    <a:p>
                      <a:pPr algn="ctr">
                        <a:spcAft>
                          <a:spcPts val="0"/>
                        </a:spcAft>
                      </a:pPr>
                      <a:r>
                        <a:rPr lang="en-US" sz="2400" kern="100">
                          <a:effectLst/>
                        </a:rPr>
                        <a:t>rWelding</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400" kern="100">
                          <a:effectLst/>
                        </a:rPr>
                        <a:t>焊接路径例行程序</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505862">
                <a:tc>
                  <a:txBody>
                    <a:bodyPr/>
                    <a:lstStyle/>
                    <a:p>
                      <a:pPr algn="ctr">
                        <a:spcAft>
                          <a:spcPts val="0"/>
                        </a:spcAft>
                      </a:pPr>
                      <a:r>
                        <a:rPr lang="en-US" sz="2400" kern="100">
                          <a:effectLst/>
                        </a:rPr>
                        <a:t>tLoadingOK</a:t>
                      </a:r>
                      <a:endParaRPr lang="zh-CN" sz="24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400" kern="100" dirty="0">
                          <a:effectLst/>
                        </a:rPr>
                        <a:t>中断程序</a:t>
                      </a:r>
                      <a:endParaRPr lang="zh-CN" sz="2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6" name="矩形 5"/>
          <p:cNvSpPr/>
          <p:nvPr/>
        </p:nvSpPr>
        <p:spPr>
          <a:xfrm>
            <a:off x="1112702" y="1334052"/>
            <a:ext cx="2723823" cy="369332"/>
          </a:xfrm>
          <a:prstGeom prst="rect">
            <a:avLst/>
          </a:prstGeom>
        </p:spPr>
        <p:txBody>
          <a:bodyPr wrap="none">
            <a:spAutoFit/>
          </a:bodyPr>
          <a:lstStyle/>
          <a:p>
            <a:r>
              <a:rPr lang="zh-CN" altLang="zh-CN" dirty="0" smtClean="0"/>
              <a:t>例行程序</a:t>
            </a:r>
            <a:r>
              <a:rPr lang="zh-CN" altLang="zh-CN" dirty="0"/>
              <a:t>的功能见</a:t>
            </a:r>
            <a:r>
              <a:rPr lang="zh-CN" altLang="en-US" dirty="0"/>
              <a:t>下</a:t>
            </a:r>
            <a:r>
              <a:rPr lang="zh-CN" altLang="zh-CN" dirty="0" smtClean="0"/>
              <a:t>表</a:t>
            </a:r>
            <a:r>
              <a:rPr lang="zh-CN" altLang="en-US" dirty="0" smtClean="0"/>
              <a:t>。</a:t>
            </a:r>
            <a:endParaRPr lang="zh-CN" altLang="en-US" dirty="0"/>
          </a:p>
        </p:txBody>
      </p:sp>
    </p:spTree>
    <p:extLst>
      <p:ext uri="{BB962C8B-B14F-4D97-AF65-F5344CB8AC3E}">
        <p14:creationId xmlns:p14="http://schemas.microsoft.com/office/powerpoint/2010/main" val="10942111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27382" y="116632"/>
            <a:ext cx="2342751" cy="864096"/>
          </a:xfrm>
        </p:spPr>
        <p:txBody>
          <a:bodyPr/>
          <a:lstStyle/>
          <a:p>
            <a:r>
              <a:rPr lang="zh-CN" altLang="en-US" dirty="0" smtClean="0"/>
              <a:t>三</a:t>
            </a:r>
            <a:endParaRPr lang="zh-CN" altLang="en-US" dirty="0"/>
          </a:p>
        </p:txBody>
      </p:sp>
      <p:sp>
        <p:nvSpPr>
          <p:cNvPr id="3" name="副标题 2"/>
          <p:cNvSpPr>
            <a:spLocks noGrp="1"/>
          </p:cNvSpPr>
          <p:nvPr>
            <p:ph type="subTitle" idx="1"/>
          </p:nvPr>
        </p:nvSpPr>
        <p:spPr>
          <a:xfrm>
            <a:off x="3011827" y="116632"/>
            <a:ext cx="8544949" cy="864096"/>
          </a:xfrm>
        </p:spPr>
        <p:txBody>
          <a:bodyPr/>
          <a:lstStyle/>
          <a:p>
            <a:r>
              <a:rPr lang="zh-CN" altLang="en-US" dirty="0" smtClean="0"/>
              <a:t>实践操作</a:t>
            </a:r>
            <a:r>
              <a:rPr lang="en-US" altLang="zh-CN" dirty="0" smtClean="0"/>
              <a:t>-</a:t>
            </a:r>
            <a:r>
              <a:rPr lang="zh-CN" altLang="en-US" dirty="0" smtClean="0"/>
              <a:t>建立程序</a:t>
            </a:r>
            <a:endParaRPr lang="zh-CN" altLang="en-US" dirty="0"/>
          </a:p>
        </p:txBody>
      </p:sp>
      <p:sp>
        <p:nvSpPr>
          <p:cNvPr id="10" name="右箭头 9"/>
          <p:cNvSpPr/>
          <p:nvPr/>
        </p:nvSpPr>
        <p:spPr>
          <a:xfrm>
            <a:off x="3671248" y="2220415"/>
            <a:ext cx="364186" cy="1364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1" name="右弧形箭头 10"/>
          <p:cNvSpPr/>
          <p:nvPr/>
        </p:nvSpPr>
        <p:spPr>
          <a:xfrm>
            <a:off x="7177071" y="2679555"/>
            <a:ext cx="341194" cy="201986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sp>
        <p:nvSpPr>
          <p:cNvPr id="12" name="右箭头 11"/>
          <p:cNvSpPr/>
          <p:nvPr/>
        </p:nvSpPr>
        <p:spPr>
          <a:xfrm rot="10800000">
            <a:off x="3680322" y="4915906"/>
            <a:ext cx="364186" cy="1364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3" name="文本框 12"/>
          <p:cNvSpPr txBox="1"/>
          <p:nvPr/>
        </p:nvSpPr>
        <p:spPr bwMode="auto">
          <a:xfrm>
            <a:off x="7518265" y="1318802"/>
            <a:ext cx="4150571" cy="4878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3</a:t>
            </a:r>
            <a:r>
              <a:rPr lang="zh-CN" altLang="zh-CN" sz="2000" dirty="0"/>
              <a:t>）选择 “</a:t>
            </a:r>
            <a:r>
              <a:rPr lang="en-US" altLang="zh-CN" sz="2000" dirty="0" err="1"/>
              <a:t>rHome</a:t>
            </a:r>
            <a:r>
              <a:rPr lang="zh-CN" altLang="zh-CN" sz="2000" dirty="0"/>
              <a:t>”，单击“显示例行程序”，如</a:t>
            </a:r>
            <a:r>
              <a:rPr lang="zh-CN" altLang="zh-CN" sz="2000" dirty="0" smtClean="0"/>
              <a:t>图所</a:t>
            </a:r>
            <a:r>
              <a:rPr lang="zh-CN" altLang="zh-CN" sz="2000" dirty="0"/>
              <a:t>示。</a:t>
            </a:r>
          </a:p>
          <a:p>
            <a:r>
              <a:rPr lang="en-US" altLang="zh-CN" sz="2000" dirty="0"/>
              <a:t>4</a:t>
            </a:r>
            <a:r>
              <a:rPr lang="zh-CN" altLang="zh-CN" sz="2000" dirty="0"/>
              <a:t>）进入“手动操纵”菜单，建立工具坐标和工件坐标，并确认已选择要使用的工具坐标和工件坐标，如</a:t>
            </a:r>
            <a:r>
              <a:rPr lang="zh-CN" altLang="zh-CN" sz="2000" dirty="0" smtClean="0"/>
              <a:t>图所</a:t>
            </a:r>
            <a:r>
              <a:rPr lang="zh-CN" altLang="zh-CN" sz="2000" dirty="0"/>
              <a:t>示。</a:t>
            </a:r>
          </a:p>
          <a:p>
            <a:r>
              <a:rPr lang="en-US" altLang="zh-CN" sz="2000" dirty="0"/>
              <a:t>5</a:t>
            </a:r>
            <a:r>
              <a:rPr lang="zh-CN" altLang="zh-CN" sz="2000" dirty="0"/>
              <a:t>）回到程序编辑器，单击“添加指令”，打开指令列表，选择“</a:t>
            </a:r>
            <a:r>
              <a:rPr lang="en-US" altLang="zh-CN" sz="2000" dirty="0"/>
              <a:t>&lt;SMT&gt;</a:t>
            </a:r>
            <a:r>
              <a:rPr lang="zh-CN" altLang="zh-CN" sz="2000" dirty="0"/>
              <a:t>”为指令的插入位置，如</a:t>
            </a:r>
            <a:r>
              <a:rPr lang="zh-CN" altLang="zh-CN" sz="2000" dirty="0" smtClean="0"/>
              <a:t>图所</a:t>
            </a:r>
            <a:r>
              <a:rPr lang="zh-CN" altLang="zh-CN" sz="2000" dirty="0"/>
              <a:t>示。</a:t>
            </a:r>
          </a:p>
          <a:p>
            <a:r>
              <a:rPr lang="en-US" altLang="zh-CN" sz="2000" dirty="0"/>
              <a:t>6</a:t>
            </a:r>
            <a:r>
              <a:rPr lang="zh-CN" altLang="zh-CN" sz="2000" dirty="0"/>
              <a:t>）单击指令列表中的“</a:t>
            </a:r>
            <a:r>
              <a:rPr lang="en-US" altLang="zh-CN" sz="2000" dirty="0" err="1"/>
              <a:t>MoveJ</a:t>
            </a:r>
            <a:r>
              <a:rPr lang="zh-CN" altLang="zh-CN" sz="2000" dirty="0"/>
              <a:t>”，双击“</a:t>
            </a:r>
            <a:r>
              <a:rPr lang="en-US" altLang="zh-CN" sz="2000" dirty="0"/>
              <a:t>*</a:t>
            </a:r>
            <a:r>
              <a:rPr lang="zh-CN" altLang="zh-CN" sz="2000" dirty="0"/>
              <a:t>”进入指令参数修改界面，新建或修改其中的参数，设定为如</a:t>
            </a:r>
            <a:r>
              <a:rPr lang="zh-CN" altLang="zh-CN" sz="2000" dirty="0" smtClean="0"/>
              <a:t>图所</a:t>
            </a:r>
            <a:r>
              <a:rPr lang="zh-CN" altLang="zh-CN" sz="2000" dirty="0"/>
              <a:t>示的数值后单击“确定”。</a:t>
            </a:r>
          </a:p>
          <a:p>
            <a:pPr>
              <a:spcBef>
                <a:spcPts val="600"/>
              </a:spcBef>
              <a:spcAft>
                <a:spcPts val="600"/>
              </a:spcAft>
            </a:pPr>
            <a:endParaRPr lang="zh-CN" altLang="en-US" sz="2600" b="1" kern="0" dirty="0">
              <a:solidFill>
                <a:sysClr val="windowText" lastClr="000000"/>
              </a:solidFill>
              <a:latin typeface="华文楷体" pitchFamily="2" charset="-122"/>
              <a:ea typeface="华文楷体" pitchFamily="2" charset="-122"/>
            </a:endParaRPr>
          </a:p>
        </p:txBody>
      </p:sp>
      <p:pic>
        <p:nvPicPr>
          <p:cNvPr id="18434" name="图片 2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383" y="1242665"/>
            <a:ext cx="3165756" cy="237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图片 2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4333" y="1240471"/>
            <a:ext cx="3187164" cy="237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图片 2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4333" y="3876028"/>
            <a:ext cx="3134268" cy="230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图片 462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382" y="3876029"/>
            <a:ext cx="3134269" cy="230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83247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三</a:t>
            </a:r>
            <a:endParaRPr lang="zh-CN" altLang="en-US" dirty="0"/>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t>建立程序</a:t>
            </a:r>
            <a:endParaRPr lang="zh-CN" altLang="en-US" dirty="0"/>
          </a:p>
        </p:txBody>
      </p:sp>
      <p:sp>
        <p:nvSpPr>
          <p:cNvPr id="8" name="右箭头 7"/>
          <p:cNvSpPr/>
          <p:nvPr/>
        </p:nvSpPr>
        <p:spPr>
          <a:xfrm>
            <a:off x="8107506" y="2181885"/>
            <a:ext cx="253338" cy="1691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9" name="右箭头 8"/>
          <p:cNvSpPr/>
          <p:nvPr/>
        </p:nvSpPr>
        <p:spPr>
          <a:xfrm rot="10800000">
            <a:off x="8087269" y="4979179"/>
            <a:ext cx="273575" cy="2171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0" name="右弧形箭头 9"/>
          <p:cNvSpPr/>
          <p:nvPr/>
        </p:nvSpPr>
        <p:spPr>
          <a:xfrm>
            <a:off x="11779405" y="2631690"/>
            <a:ext cx="407155" cy="193798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sp>
        <p:nvSpPr>
          <p:cNvPr id="11" name="文本框 10"/>
          <p:cNvSpPr txBox="1"/>
          <p:nvPr/>
        </p:nvSpPr>
        <p:spPr bwMode="auto">
          <a:xfrm>
            <a:off x="408407" y="1445562"/>
            <a:ext cx="438585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7</a:t>
            </a:r>
            <a:r>
              <a:rPr lang="zh-CN" altLang="zh-CN" sz="2000" dirty="0"/>
              <a:t>）选择合适的动作模式，使用操作杆将机器人</a:t>
            </a:r>
            <a:r>
              <a:rPr lang="en-US" altLang="zh-CN" sz="2000" dirty="0"/>
              <a:t>TCP</a:t>
            </a:r>
            <a:r>
              <a:rPr lang="zh-CN" altLang="zh-CN" sz="2000" dirty="0"/>
              <a:t>移动到</a:t>
            </a:r>
            <a:r>
              <a:rPr lang="en-US" altLang="zh-CN" sz="2000" dirty="0"/>
              <a:t>Home</a:t>
            </a:r>
            <a:r>
              <a:rPr lang="zh-CN" altLang="zh-CN" sz="2000" dirty="0"/>
              <a:t>点，如</a:t>
            </a:r>
            <a:r>
              <a:rPr lang="zh-CN" altLang="zh-CN" sz="2000" dirty="0" smtClean="0"/>
              <a:t>图所</a:t>
            </a:r>
            <a:r>
              <a:rPr lang="zh-CN" altLang="zh-CN" sz="2000" dirty="0"/>
              <a:t>示。</a:t>
            </a:r>
          </a:p>
          <a:p>
            <a:r>
              <a:rPr lang="en-US" altLang="zh-CN" sz="2000" dirty="0"/>
              <a:t>8</a:t>
            </a:r>
            <a:r>
              <a:rPr lang="zh-CN" altLang="zh-CN" sz="2000" dirty="0"/>
              <a:t>）选择“</a:t>
            </a:r>
            <a:r>
              <a:rPr lang="en-US" altLang="zh-CN" sz="2000" dirty="0" err="1"/>
              <a:t>pHome</a:t>
            </a:r>
            <a:r>
              <a:rPr lang="zh-CN" altLang="zh-CN" sz="2000" dirty="0"/>
              <a:t>”，如</a:t>
            </a:r>
            <a:r>
              <a:rPr lang="zh-CN" altLang="zh-CN" sz="2000" dirty="0" smtClean="0"/>
              <a:t>图所</a:t>
            </a:r>
            <a:r>
              <a:rPr lang="zh-CN" altLang="zh-CN" sz="2000" dirty="0"/>
              <a:t>示，单 击“修改位置”将机器人当前的位置信息记录下来。</a:t>
            </a:r>
          </a:p>
          <a:p>
            <a:r>
              <a:rPr lang="en-US" altLang="zh-CN" sz="2000" dirty="0"/>
              <a:t>9</a:t>
            </a:r>
            <a:r>
              <a:rPr lang="zh-CN" altLang="zh-CN" sz="2000" dirty="0"/>
              <a:t>）单击“修改”确认，如</a:t>
            </a:r>
            <a:r>
              <a:rPr lang="zh-CN" altLang="zh-CN" sz="2000" dirty="0" smtClean="0"/>
              <a:t>图所</a:t>
            </a:r>
            <a:r>
              <a:rPr lang="zh-CN" altLang="zh-CN" sz="2000" dirty="0"/>
              <a:t>示</a:t>
            </a:r>
            <a:r>
              <a:rPr lang="zh-CN" altLang="zh-CN" sz="2000" dirty="0" smtClean="0"/>
              <a:t>。</a:t>
            </a:r>
            <a:endParaRPr lang="en-US" altLang="zh-CN" sz="2000" dirty="0" smtClean="0"/>
          </a:p>
          <a:p>
            <a:r>
              <a:rPr lang="en-US" altLang="zh-CN" sz="2000" dirty="0"/>
              <a:t>10</a:t>
            </a:r>
            <a:r>
              <a:rPr lang="zh-CN" altLang="zh-CN" sz="2000" dirty="0"/>
              <a:t>）选择“</a:t>
            </a:r>
            <a:r>
              <a:rPr lang="en-US" altLang="zh-CN" sz="2000" dirty="0" err="1"/>
              <a:t>rWelding</a:t>
            </a:r>
            <a:r>
              <a:rPr lang="zh-CN" altLang="zh-CN" sz="2000" dirty="0"/>
              <a:t>”，单击“显示例行程序”，如</a:t>
            </a:r>
            <a:r>
              <a:rPr lang="zh-CN" altLang="zh-CN" sz="2000" dirty="0" smtClean="0"/>
              <a:t>图所</a:t>
            </a:r>
            <a:r>
              <a:rPr lang="zh-CN" altLang="zh-CN" sz="2000" dirty="0"/>
              <a:t>示</a:t>
            </a:r>
            <a:r>
              <a:rPr lang="zh-CN" altLang="zh-CN" sz="2000" dirty="0" smtClean="0"/>
              <a:t>。</a:t>
            </a:r>
            <a:endParaRPr lang="zh-CN" altLang="zh-CN" sz="2000" dirty="0"/>
          </a:p>
        </p:txBody>
      </p:sp>
      <p:pic>
        <p:nvPicPr>
          <p:cNvPr id="19458" name="Picture 2" descr="图7-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4262" y="1009539"/>
            <a:ext cx="3273490" cy="250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图片 2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8305" y="1021855"/>
            <a:ext cx="3303639" cy="250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图片 2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304" y="3835807"/>
            <a:ext cx="3305113" cy="2503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图片 2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9255" y="3835808"/>
            <a:ext cx="3338497" cy="2503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91011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27382" y="116632"/>
            <a:ext cx="2342751" cy="864096"/>
          </a:xfrm>
        </p:spPr>
        <p:txBody>
          <a:bodyPr/>
          <a:lstStyle/>
          <a:p>
            <a:r>
              <a:rPr lang="zh-CN" altLang="en-US" dirty="0" smtClean="0"/>
              <a:t>三</a:t>
            </a:r>
            <a:endParaRPr lang="zh-CN" altLang="en-US" dirty="0"/>
          </a:p>
        </p:txBody>
      </p:sp>
      <p:sp>
        <p:nvSpPr>
          <p:cNvPr id="3" name="副标题 2"/>
          <p:cNvSpPr>
            <a:spLocks noGrp="1"/>
          </p:cNvSpPr>
          <p:nvPr>
            <p:ph type="subTitle" idx="1"/>
          </p:nvPr>
        </p:nvSpPr>
        <p:spPr>
          <a:xfrm>
            <a:off x="3011827" y="116632"/>
            <a:ext cx="8544949" cy="864096"/>
          </a:xfrm>
        </p:spPr>
        <p:txBody>
          <a:bodyPr/>
          <a:lstStyle/>
          <a:p>
            <a:r>
              <a:rPr lang="zh-CN" altLang="en-US" dirty="0" smtClean="0"/>
              <a:t>实践操作</a:t>
            </a:r>
            <a:r>
              <a:rPr lang="en-US" altLang="zh-CN" dirty="0" smtClean="0"/>
              <a:t>-</a:t>
            </a:r>
            <a:r>
              <a:rPr lang="zh-CN" altLang="en-US" dirty="0" smtClean="0"/>
              <a:t>建立程序</a:t>
            </a:r>
            <a:endParaRPr lang="zh-CN" altLang="en-US" dirty="0"/>
          </a:p>
        </p:txBody>
      </p:sp>
      <p:sp>
        <p:nvSpPr>
          <p:cNvPr id="10" name="右箭头 9"/>
          <p:cNvSpPr/>
          <p:nvPr/>
        </p:nvSpPr>
        <p:spPr>
          <a:xfrm>
            <a:off x="3671248" y="2220415"/>
            <a:ext cx="364186" cy="1364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1" name="右弧形箭头 10"/>
          <p:cNvSpPr/>
          <p:nvPr/>
        </p:nvSpPr>
        <p:spPr>
          <a:xfrm>
            <a:off x="7177071" y="2679555"/>
            <a:ext cx="341194" cy="201986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sp>
        <p:nvSpPr>
          <p:cNvPr id="12" name="右箭头 11"/>
          <p:cNvSpPr/>
          <p:nvPr/>
        </p:nvSpPr>
        <p:spPr>
          <a:xfrm rot="10800000">
            <a:off x="3680322" y="4915906"/>
            <a:ext cx="364186" cy="1364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3" name="文本框 12"/>
          <p:cNvSpPr txBox="1"/>
          <p:nvPr/>
        </p:nvSpPr>
        <p:spPr bwMode="auto">
          <a:xfrm>
            <a:off x="7518265" y="1318802"/>
            <a:ext cx="4150571"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11</a:t>
            </a:r>
            <a:r>
              <a:rPr lang="zh-CN" altLang="zh-CN" sz="2000" dirty="0"/>
              <a:t>）单击“添加指令”，打开指令列表，选择“</a:t>
            </a:r>
            <a:r>
              <a:rPr lang="en-US" altLang="zh-CN" sz="2000" dirty="0"/>
              <a:t>&lt;SMT&gt;</a:t>
            </a:r>
            <a:r>
              <a:rPr lang="zh-CN" altLang="zh-CN" sz="2000" dirty="0"/>
              <a:t>”为指令的插入位置，单击指令列表中的“</a:t>
            </a:r>
            <a:r>
              <a:rPr lang="en-US" altLang="zh-CN" sz="2000" dirty="0" err="1"/>
              <a:t>MoveJ</a:t>
            </a:r>
            <a:r>
              <a:rPr lang="zh-CN" altLang="zh-CN" sz="2000" dirty="0"/>
              <a:t>”，</a:t>
            </a:r>
            <a:r>
              <a:rPr lang="zh-CN" altLang="zh-CN" sz="2000" dirty="0" smtClean="0"/>
              <a:t>如图所</a:t>
            </a:r>
            <a:r>
              <a:rPr lang="zh-CN" altLang="zh-CN" sz="2000" dirty="0"/>
              <a:t>示。</a:t>
            </a:r>
          </a:p>
          <a:p>
            <a:r>
              <a:rPr lang="en-US" altLang="zh-CN" sz="2000" dirty="0"/>
              <a:t>12</a:t>
            </a:r>
            <a:r>
              <a:rPr lang="zh-CN" altLang="zh-CN" sz="2000" dirty="0"/>
              <a:t>）进入指令参数修改界面，新建或修改其中的参数，设定为如</a:t>
            </a:r>
            <a:r>
              <a:rPr lang="zh-CN" altLang="zh-CN" sz="2000" dirty="0" smtClean="0"/>
              <a:t>图所</a:t>
            </a:r>
            <a:r>
              <a:rPr lang="zh-CN" altLang="zh-CN" sz="2000" dirty="0"/>
              <a:t>示的数值后单击“确定”。</a:t>
            </a:r>
          </a:p>
          <a:p>
            <a:r>
              <a:rPr lang="en-US" altLang="zh-CN" sz="2000" dirty="0"/>
              <a:t>13</a:t>
            </a:r>
            <a:r>
              <a:rPr lang="zh-CN" altLang="zh-CN" sz="2000" dirty="0"/>
              <a:t>）再次添加指令“</a:t>
            </a:r>
            <a:r>
              <a:rPr lang="en-US" altLang="zh-CN" sz="2000" dirty="0" err="1"/>
              <a:t>MoveJ</a:t>
            </a:r>
            <a:r>
              <a:rPr lang="zh-CN" altLang="zh-CN" sz="2000" dirty="0"/>
              <a:t>”，如</a:t>
            </a:r>
            <a:r>
              <a:rPr lang="zh-CN" altLang="zh-CN" sz="2000" dirty="0" smtClean="0"/>
              <a:t>图所</a:t>
            </a:r>
            <a:r>
              <a:rPr lang="zh-CN" altLang="zh-CN" sz="2000" dirty="0"/>
              <a:t>示。</a:t>
            </a:r>
            <a:endParaRPr lang="en-US" altLang="zh-CN" sz="2000" dirty="0"/>
          </a:p>
          <a:p>
            <a:r>
              <a:rPr lang="en-US" altLang="zh-CN" sz="2000" dirty="0"/>
              <a:t>14</a:t>
            </a:r>
            <a:r>
              <a:rPr lang="zh-CN" altLang="zh-CN" sz="2000" dirty="0"/>
              <a:t>）在弹出的对话框中选择“下方”，如</a:t>
            </a:r>
            <a:r>
              <a:rPr lang="zh-CN" altLang="zh-CN" sz="2000" dirty="0" smtClean="0"/>
              <a:t>图所</a:t>
            </a:r>
            <a:r>
              <a:rPr lang="zh-CN" altLang="zh-CN" sz="2000" dirty="0"/>
              <a:t>示</a:t>
            </a:r>
            <a:r>
              <a:rPr lang="zh-CN" altLang="zh-CN" sz="2000" dirty="0" smtClean="0"/>
              <a:t>。</a:t>
            </a:r>
            <a:endParaRPr lang="zh-CN" altLang="zh-CN" sz="2000" dirty="0"/>
          </a:p>
        </p:txBody>
      </p:sp>
      <p:pic>
        <p:nvPicPr>
          <p:cNvPr id="20482" name="图片 2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184" y="1240470"/>
            <a:ext cx="3167753" cy="237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图片 4629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3904" y="1240470"/>
            <a:ext cx="3169039" cy="237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图片 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3177" y="3876027"/>
            <a:ext cx="3113893" cy="2348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图片 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382" y="3876026"/>
            <a:ext cx="3100386" cy="2348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67071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三</a:t>
            </a:r>
            <a:endParaRPr lang="zh-CN" altLang="en-US" dirty="0"/>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t>建立程序</a:t>
            </a:r>
            <a:endParaRPr lang="zh-CN" altLang="en-US" dirty="0"/>
          </a:p>
        </p:txBody>
      </p:sp>
      <p:sp>
        <p:nvSpPr>
          <p:cNvPr id="8" name="右箭头 7"/>
          <p:cNvSpPr/>
          <p:nvPr/>
        </p:nvSpPr>
        <p:spPr>
          <a:xfrm>
            <a:off x="7701619" y="2233841"/>
            <a:ext cx="253338" cy="1691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9" name="右箭头 8"/>
          <p:cNvSpPr/>
          <p:nvPr/>
        </p:nvSpPr>
        <p:spPr>
          <a:xfrm rot="10800000">
            <a:off x="7691500" y="4962280"/>
            <a:ext cx="273575" cy="2171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0" name="右弧形箭头 9"/>
          <p:cNvSpPr/>
          <p:nvPr/>
        </p:nvSpPr>
        <p:spPr>
          <a:xfrm>
            <a:off x="11482528" y="2889441"/>
            <a:ext cx="407155" cy="193798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sp>
        <p:nvSpPr>
          <p:cNvPr id="11" name="文本框 10"/>
          <p:cNvSpPr txBox="1"/>
          <p:nvPr/>
        </p:nvSpPr>
        <p:spPr bwMode="auto">
          <a:xfrm>
            <a:off x="408408" y="1445562"/>
            <a:ext cx="3837668"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15</a:t>
            </a:r>
            <a:r>
              <a:rPr lang="zh-CN" altLang="zh-CN" sz="2000" dirty="0"/>
              <a:t>）双击“</a:t>
            </a:r>
            <a:r>
              <a:rPr lang="en-US" altLang="zh-CN" sz="2000" dirty="0"/>
              <a:t>pHome10</a:t>
            </a:r>
            <a:r>
              <a:rPr lang="zh-CN" altLang="zh-CN" sz="2000" dirty="0"/>
              <a:t>”进入指令参数修改窗口，进入“功能”菜单，选择“</a:t>
            </a:r>
            <a:r>
              <a:rPr lang="en-US" altLang="zh-CN" sz="2000" dirty="0"/>
              <a:t>Offs</a:t>
            </a:r>
            <a:r>
              <a:rPr lang="zh-CN" altLang="zh-CN" sz="2000" dirty="0"/>
              <a:t>”，如</a:t>
            </a:r>
            <a:r>
              <a:rPr lang="zh-CN" altLang="zh-CN" sz="2000" dirty="0" smtClean="0"/>
              <a:t>图所</a:t>
            </a:r>
            <a:r>
              <a:rPr lang="zh-CN" altLang="zh-CN" sz="2000" dirty="0"/>
              <a:t>示。</a:t>
            </a:r>
          </a:p>
          <a:p>
            <a:r>
              <a:rPr lang="en-US" altLang="zh-CN" sz="2000" dirty="0"/>
              <a:t>16</a:t>
            </a:r>
            <a:r>
              <a:rPr lang="zh-CN" altLang="zh-CN" sz="2000" dirty="0"/>
              <a:t>）弹出如</a:t>
            </a:r>
            <a:r>
              <a:rPr lang="zh-CN" altLang="zh-CN" sz="2000" dirty="0" smtClean="0"/>
              <a:t>图所</a:t>
            </a:r>
            <a:r>
              <a:rPr lang="zh-CN" altLang="zh-CN" sz="2000" dirty="0"/>
              <a:t>示的窗口，选择“新建”，建立焊接点“</a:t>
            </a:r>
            <a:r>
              <a:rPr lang="en-US" altLang="zh-CN" sz="2000" dirty="0"/>
              <a:t>pWeld_A10</a:t>
            </a:r>
            <a:r>
              <a:rPr lang="zh-CN" altLang="zh-CN" sz="2000" dirty="0" smtClean="0"/>
              <a:t>”</a:t>
            </a:r>
            <a:r>
              <a:rPr lang="zh-CN" altLang="en-US" sz="2000" dirty="0" smtClean="0"/>
              <a:t>，</a:t>
            </a:r>
            <a:r>
              <a:rPr lang="zh-CN" altLang="zh-CN" sz="2000" dirty="0" smtClean="0"/>
              <a:t>单击</a:t>
            </a:r>
            <a:r>
              <a:rPr lang="zh-CN" altLang="zh-CN" sz="2000" dirty="0"/>
              <a:t>“确定”，如</a:t>
            </a:r>
            <a:r>
              <a:rPr lang="zh-CN" altLang="zh-CN" sz="2000" dirty="0" smtClean="0"/>
              <a:t>图所</a:t>
            </a:r>
            <a:r>
              <a:rPr lang="zh-CN" altLang="zh-CN" sz="2000" dirty="0"/>
              <a:t>示。</a:t>
            </a:r>
          </a:p>
          <a:p>
            <a:r>
              <a:rPr lang="en-US" altLang="zh-CN" sz="2000" dirty="0"/>
              <a:t>17</a:t>
            </a:r>
            <a:r>
              <a:rPr lang="zh-CN" altLang="zh-CN" sz="2000" dirty="0"/>
              <a:t>）如</a:t>
            </a:r>
            <a:r>
              <a:rPr lang="zh-CN" altLang="zh-CN" sz="2000" dirty="0" smtClean="0"/>
              <a:t>图所</a:t>
            </a:r>
            <a:r>
              <a:rPr lang="zh-CN" altLang="zh-CN" sz="2000" dirty="0"/>
              <a:t>示，选择“</a:t>
            </a:r>
            <a:r>
              <a:rPr lang="en-US" altLang="zh-CN" sz="2000" dirty="0"/>
              <a:t>&lt;EXP&gt;</a:t>
            </a:r>
            <a:r>
              <a:rPr lang="zh-CN" altLang="zh-CN" sz="2000" dirty="0"/>
              <a:t>”，打开“编辑”菜单，选择“仅限选择内容”。</a:t>
            </a:r>
          </a:p>
        </p:txBody>
      </p:sp>
      <p:pic>
        <p:nvPicPr>
          <p:cNvPr id="21506" name="图片 2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076" y="1081303"/>
            <a:ext cx="3441411" cy="258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图片 2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2958" y="1074952"/>
            <a:ext cx="3431569" cy="258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图片 2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2957" y="3757188"/>
            <a:ext cx="3451931" cy="2582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图片 2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6075" y="3768884"/>
            <a:ext cx="3407541" cy="2581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32033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27382" y="116632"/>
            <a:ext cx="2342751" cy="864096"/>
          </a:xfrm>
        </p:spPr>
        <p:txBody>
          <a:bodyPr/>
          <a:lstStyle/>
          <a:p>
            <a:r>
              <a:rPr lang="zh-CN" altLang="en-US" dirty="0" smtClean="0"/>
              <a:t>三</a:t>
            </a:r>
            <a:endParaRPr lang="zh-CN" altLang="en-US" dirty="0"/>
          </a:p>
        </p:txBody>
      </p:sp>
      <p:sp>
        <p:nvSpPr>
          <p:cNvPr id="3" name="副标题 2"/>
          <p:cNvSpPr>
            <a:spLocks noGrp="1"/>
          </p:cNvSpPr>
          <p:nvPr>
            <p:ph type="subTitle" idx="1"/>
          </p:nvPr>
        </p:nvSpPr>
        <p:spPr>
          <a:xfrm>
            <a:off x="3011827" y="116632"/>
            <a:ext cx="8544949" cy="864096"/>
          </a:xfrm>
        </p:spPr>
        <p:txBody>
          <a:bodyPr/>
          <a:lstStyle/>
          <a:p>
            <a:r>
              <a:rPr lang="zh-CN" altLang="en-US" dirty="0" smtClean="0"/>
              <a:t>实践操作</a:t>
            </a:r>
            <a:r>
              <a:rPr lang="en-US" altLang="zh-CN" dirty="0" smtClean="0"/>
              <a:t>-</a:t>
            </a:r>
            <a:r>
              <a:rPr lang="zh-CN" altLang="en-US" dirty="0" smtClean="0"/>
              <a:t>建立程序</a:t>
            </a:r>
            <a:endParaRPr lang="zh-CN" altLang="en-US" dirty="0"/>
          </a:p>
        </p:txBody>
      </p:sp>
      <p:sp>
        <p:nvSpPr>
          <p:cNvPr id="10" name="右箭头 9"/>
          <p:cNvSpPr/>
          <p:nvPr/>
        </p:nvSpPr>
        <p:spPr>
          <a:xfrm>
            <a:off x="3524502" y="2223660"/>
            <a:ext cx="364186" cy="1364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1" name="右弧形箭头 10"/>
          <p:cNvSpPr/>
          <p:nvPr/>
        </p:nvSpPr>
        <p:spPr>
          <a:xfrm>
            <a:off x="7218731" y="2679554"/>
            <a:ext cx="341194" cy="201986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sp>
        <p:nvSpPr>
          <p:cNvPr id="12" name="右箭头 11"/>
          <p:cNvSpPr/>
          <p:nvPr/>
        </p:nvSpPr>
        <p:spPr>
          <a:xfrm rot="10800000">
            <a:off x="3524501" y="4916779"/>
            <a:ext cx="364186" cy="1364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3" name="文本框 12"/>
          <p:cNvSpPr txBox="1"/>
          <p:nvPr/>
        </p:nvSpPr>
        <p:spPr bwMode="auto">
          <a:xfrm>
            <a:off x="7793548" y="2054457"/>
            <a:ext cx="4150571"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18</a:t>
            </a:r>
            <a:r>
              <a:rPr lang="zh-CN" altLang="zh-CN" sz="2000" dirty="0"/>
              <a:t>）在弹出的输入框中输入数值，单击“确定”，如</a:t>
            </a:r>
            <a:r>
              <a:rPr lang="zh-CN" altLang="zh-CN" sz="2000" dirty="0" smtClean="0"/>
              <a:t>图所</a:t>
            </a:r>
            <a:r>
              <a:rPr lang="zh-CN" altLang="zh-CN" sz="2000" dirty="0"/>
              <a:t>示。</a:t>
            </a:r>
          </a:p>
          <a:p>
            <a:r>
              <a:rPr lang="en-US" altLang="zh-CN" sz="2000" dirty="0"/>
              <a:t>19</a:t>
            </a:r>
            <a:r>
              <a:rPr lang="zh-CN" altLang="zh-CN" sz="2000" dirty="0"/>
              <a:t>）其余的参数如</a:t>
            </a:r>
            <a:r>
              <a:rPr lang="zh-CN" altLang="zh-CN" sz="2000" dirty="0" smtClean="0"/>
              <a:t>图所</a:t>
            </a:r>
            <a:r>
              <a:rPr lang="zh-CN" altLang="zh-CN" sz="2000" dirty="0"/>
              <a:t>示，输入完成后单击“确定”。</a:t>
            </a:r>
          </a:p>
          <a:p>
            <a:r>
              <a:rPr lang="en-US" altLang="zh-CN" sz="2000" dirty="0"/>
              <a:t>20</a:t>
            </a:r>
            <a:r>
              <a:rPr lang="zh-CN" altLang="zh-CN" sz="2000" dirty="0"/>
              <a:t>）修改相应的参数如</a:t>
            </a:r>
            <a:r>
              <a:rPr lang="zh-CN" altLang="zh-CN" sz="2000" dirty="0" smtClean="0"/>
              <a:t>图所</a:t>
            </a:r>
            <a:r>
              <a:rPr lang="zh-CN" altLang="zh-CN" sz="2000" dirty="0"/>
              <a:t>示，修改完成后单击“确定”。</a:t>
            </a:r>
          </a:p>
          <a:p>
            <a:r>
              <a:rPr lang="en-US" altLang="zh-CN" sz="2000" dirty="0"/>
              <a:t>21</a:t>
            </a:r>
            <a:r>
              <a:rPr lang="zh-CN" altLang="zh-CN" sz="2000" dirty="0"/>
              <a:t>）回到程序界面后继续添加指令，打开“</a:t>
            </a:r>
            <a:r>
              <a:rPr lang="en-US" altLang="zh-CN" sz="2000" dirty="0"/>
              <a:t>Common</a:t>
            </a:r>
            <a:r>
              <a:rPr lang="zh-CN" altLang="zh-CN" sz="2000" dirty="0"/>
              <a:t>”菜单，选择“</a:t>
            </a:r>
            <a:r>
              <a:rPr lang="en-US" altLang="zh-CN" sz="2000" dirty="0"/>
              <a:t>Arc</a:t>
            </a:r>
            <a:r>
              <a:rPr lang="zh-CN" altLang="zh-CN" sz="2000" dirty="0"/>
              <a:t>”命令，如</a:t>
            </a:r>
            <a:r>
              <a:rPr lang="zh-CN" altLang="zh-CN" sz="2000" dirty="0" smtClean="0"/>
              <a:t>图所</a:t>
            </a:r>
            <a:r>
              <a:rPr lang="zh-CN" altLang="zh-CN" sz="2000" dirty="0"/>
              <a:t>示。</a:t>
            </a:r>
          </a:p>
        </p:txBody>
      </p:sp>
      <p:pic>
        <p:nvPicPr>
          <p:cNvPr id="22530" name="图片 2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533" y="1073071"/>
            <a:ext cx="3220370" cy="2439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图片 2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8687" y="1072062"/>
            <a:ext cx="3330043" cy="252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图片 2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8687" y="3862935"/>
            <a:ext cx="3330043" cy="2448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图片 2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378" y="3862935"/>
            <a:ext cx="3268121" cy="2448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97857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三</a:t>
            </a:r>
            <a:endParaRPr lang="zh-CN" altLang="en-US" dirty="0"/>
          </a:p>
        </p:txBody>
      </p:sp>
      <p:sp>
        <p:nvSpPr>
          <p:cNvPr id="3" name="副标题 2"/>
          <p:cNvSpPr>
            <a:spLocks noGrp="1"/>
          </p:cNvSpPr>
          <p:nvPr>
            <p:ph type="subTitle" idx="1"/>
          </p:nvPr>
        </p:nvSpPr>
        <p:spPr/>
        <p:txBody>
          <a:bodyPr/>
          <a:lstStyle/>
          <a:p>
            <a:r>
              <a:rPr lang="zh-CN" altLang="en-US" dirty="0" smtClean="0"/>
              <a:t>实践操作</a:t>
            </a:r>
            <a:r>
              <a:rPr lang="en-US" altLang="zh-CN" dirty="0" smtClean="0"/>
              <a:t>-</a:t>
            </a:r>
            <a:r>
              <a:rPr lang="zh-CN" altLang="en-US" dirty="0" smtClean="0"/>
              <a:t>建立程序</a:t>
            </a:r>
            <a:endParaRPr lang="zh-CN" altLang="en-US" dirty="0"/>
          </a:p>
        </p:txBody>
      </p:sp>
      <p:sp>
        <p:nvSpPr>
          <p:cNvPr id="8" name="右箭头 7"/>
          <p:cNvSpPr/>
          <p:nvPr/>
        </p:nvSpPr>
        <p:spPr>
          <a:xfrm>
            <a:off x="7653615" y="2233841"/>
            <a:ext cx="311459" cy="1472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9" name="右箭头 8"/>
          <p:cNvSpPr/>
          <p:nvPr/>
        </p:nvSpPr>
        <p:spPr>
          <a:xfrm rot="10800000">
            <a:off x="7672556" y="4951054"/>
            <a:ext cx="273575" cy="2171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0" name="右弧形箭头 9"/>
          <p:cNvSpPr/>
          <p:nvPr/>
        </p:nvSpPr>
        <p:spPr>
          <a:xfrm>
            <a:off x="11482528" y="2889441"/>
            <a:ext cx="407155" cy="193798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sp>
        <p:nvSpPr>
          <p:cNvPr id="11" name="文本框 10"/>
          <p:cNvSpPr txBox="1"/>
          <p:nvPr/>
        </p:nvSpPr>
        <p:spPr bwMode="auto">
          <a:xfrm>
            <a:off x="408408" y="1445562"/>
            <a:ext cx="3837668"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22</a:t>
            </a:r>
            <a:r>
              <a:rPr lang="zh-CN" altLang="zh-CN" sz="2000" dirty="0"/>
              <a:t>）单击“</a:t>
            </a:r>
            <a:r>
              <a:rPr lang="en-US" altLang="zh-CN" sz="2000" dirty="0" err="1"/>
              <a:t>ArcLStart</a:t>
            </a:r>
            <a:r>
              <a:rPr lang="zh-CN" altLang="zh-CN" sz="2000" dirty="0"/>
              <a:t>”指令，如</a:t>
            </a:r>
            <a:r>
              <a:rPr lang="zh-CN" altLang="zh-CN" sz="2000" dirty="0" smtClean="0"/>
              <a:t>图所</a:t>
            </a:r>
            <a:r>
              <a:rPr lang="zh-CN" altLang="zh-CN" sz="2000" dirty="0"/>
              <a:t>示。</a:t>
            </a:r>
          </a:p>
          <a:p>
            <a:r>
              <a:rPr lang="en-US" altLang="zh-CN" sz="2000" dirty="0"/>
              <a:t>23</a:t>
            </a:r>
            <a:r>
              <a:rPr lang="zh-CN" altLang="zh-CN" sz="2000" dirty="0"/>
              <a:t>）弹出如</a:t>
            </a:r>
            <a:r>
              <a:rPr lang="zh-CN" altLang="zh-CN" sz="2000" dirty="0" smtClean="0"/>
              <a:t>图所</a:t>
            </a:r>
            <a:r>
              <a:rPr lang="zh-CN" altLang="zh-CN" sz="2000" dirty="0"/>
              <a:t>示的参数数据对话框，通过新建或选择对应的参数数据，设定为框中所示的数值，完成后单击“确定”。</a:t>
            </a:r>
          </a:p>
          <a:p>
            <a:r>
              <a:rPr lang="en-US" altLang="zh-CN" sz="2000" dirty="0"/>
              <a:t>24</a:t>
            </a:r>
            <a:r>
              <a:rPr lang="zh-CN" altLang="zh-CN" sz="2000" dirty="0"/>
              <a:t>）选择“</a:t>
            </a:r>
            <a:r>
              <a:rPr lang="en-US" altLang="zh-CN" sz="2000" dirty="0"/>
              <a:t>pWeld_A10</a:t>
            </a:r>
            <a:r>
              <a:rPr lang="zh-CN" altLang="zh-CN" sz="2000" dirty="0"/>
              <a:t>”，如</a:t>
            </a:r>
            <a:r>
              <a:rPr lang="zh-CN" altLang="zh-CN" sz="2000" dirty="0" smtClean="0"/>
              <a:t>图所</a:t>
            </a:r>
            <a:r>
              <a:rPr lang="zh-CN" altLang="zh-CN" sz="2000" dirty="0"/>
              <a:t>示，选择合适的动作模式，手动操作机器人至程序点</a:t>
            </a:r>
            <a:r>
              <a:rPr lang="en-US" altLang="zh-CN" sz="2000" dirty="0"/>
              <a:t>3</a:t>
            </a:r>
            <a:r>
              <a:rPr lang="zh-CN" altLang="zh-CN" sz="2000" dirty="0"/>
              <a:t>，如</a:t>
            </a:r>
            <a:r>
              <a:rPr lang="zh-CN" altLang="zh-CN" sz="2000" dirty="0" smtClean="0"/>
              <a:t>图所</a:t>
            </a:r>
            <a:r>
              <a:rPr lang="zh-CN" altLang="zh-CN" sz="2000" dirty="0"/>
              <a:t>示，然后单击“修改位置”。</a:t>
            </a:r>
          </a:p>
        </p:txBody>
      </p:sp>
      <p:pic>
        <p:nvPicPr>
          <p:cNvPr id="23554" name="图片 2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7771" y="1074952"/>
            <a:ext cx="3485845" cy="256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图片 463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2957" y="1074952"/>
            <a:ext cx="3379900" cy="2544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图片 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5073" y="3768884"/>
            <a:ext cx="3417783" cy="251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5" descr="图7-38"/>
          <p:cNvPicPr>
            <a:picLocks noChangeAspect="1" noChangeArrowheads="1"/>
          </p:cNvPicPr>
          <p:nvPr/>
        </p:nvPicPr>
        <p:blipFill>
          <a:blip r:embed="rId5" cstate="print">
            <a:extLst>
              <a:ext uri="{28A0092B-C50C-407E-A947-70E740481C1C}">
                <a14:useLocalDpi xmlns:a14="http://schemas.microsoft.com/office/drawing/2010/main" val="0"/>
              </a:ext>
            </a:extLst>
          </a:blip>
          <a:srcRect b="10803"/>
          <a:stretch>
            <a:fillRect/>
          </a:stretch>
        </p:blipFill>
        <p:spPr bwMode="auto">
          <a:xfrm>
            <a:off x="4167771" y="3842770"/>
            <a:ext cx="3485842" cy="221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1842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27382" y="116632"/>
            <a:ext cx="2342751" cy="864096"/>
          </a:xfrm>
        </p:spPr>
        <p:txBody>
          <a:bodyPr/>
          <a:lstStyle/>
          <a:p>
            <a:r>
              <a:rPr lang="zh-CN" altLang="en-US" dirty="0" smtClean="0"/>
              <a:t>三</a:t>
            </a:r>
            <a:endParaRPr lang="zh-CN" altLang="en-US" dirty="0"/>
          </a:p>
        </p:txBody>
      </p:sp>
      <p:sp>
        <p:nvSpPr>
          <p:cNvPr id="3" name="副标题 2"/>
          <p:cNvSpPr>
            <a:spLocks noGrp="1"/>
          </p:cNvSpPr>
          <p:nvPr>
            <p:ph type="subTitle" idx="1"/>
          </p:nvPr>
        </p:nvSpPr>
        <p:spPr>
          <a:xfrm>
            <a:off x="3011827" y="116632"/>
            <a:ext cx="8544949" cy="864096"/>
          </a:xfrm>
        </p:spPr>
        <p:txBody>
          <a:bodyPr/>
          <a:lstStyle/>
          <a:p>
            <a:r>
              <a:rPr lang="zh-CN" altLang="en-US" dirty="0" smtClean="0"/>
              <a:t>实践操作</a:t>
            </a:r>
            <a:r>
              <a:rPr lang="en-US" altLang="zh-CN" dirty="0" smtClean="0"/>
              <a:t>-</a:t>
            </a:r>
            <a:r>
              <a:rPr lang="zh-CN" altLang="en-US" dirty="0" smtClean="0"/>
              <a:t>建立程序</a:t>
            </a:r>
            <a:endParaRPr lang="zh-CN" altLang="en-US" dirty="0"/>
          </a:p>
        </p:txBody>
      </p:sp>
      <p:sp>
        <p:nvSpPr>
          <p:cNvPr id="13" name="文本框 12"/>
          <p:cNvSpPr txBox="1"/>
          <p:nvPr/>
        </p:nvSpPr>
        <p:spPr bwMode="auto">
          <a:xfrm>
            <a:off x="527383" y="1284912"/>
            <a:ext cx="1102939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25</a:t>
            </a:r>
            <a:r>
              <a:rPr lang="zh-CN" altLang="zh-CN" sz="2000" dirty="0"/>
              <a:t>）重复以上步骤，建立如</a:t>
            </a:r>
            <a:r>
              <a:rPr lang="zh-CN" altLang="zh-CN" sz="2000" dirty="0" smtClean="0"/>
              <a:t>图所</a:t>
            </a:r>
            <a:r>
              <a:rPr lang="zh-CN" altLang="zh-CN" sz="2000" dirty="0"/>
              <a:t>示焊接例行程序。</a:t>
            </a:r>
          </a:p>
          <a:p>
            <a:r>
              <a:rPr lang="en-US" altLang="zh-CN" sz="2000" dirty="0"/>
              <a:t>26</a:t>
            </a:r>
            <a:r>
              <a:rPr lang="zh-CN" altLang="zh-CN" sz="2000" dirty="0"/>
              <a:t>）在例行程序的界面选择“</a:t>
            </a:r>
            <a:r>
              <a:rPr lang="en-US" altLang="zh-CN" sz="2000" dirty="0"/>
              <a:t>main</a:t>
            </a:r>
            <a:r>
              <a:rPr lang="zh-CN" altLang="zh-CN" sz="2000" dirty="0"/>
              <a:t>”，单击“显示例行程序”进入如</a:t>
            </a:r>
            <a:r>
              <a:rPr lang="zh-CN" altLang="zh-CN" sz="2000" dirty="0" smtClean="0"/>
              <a:t>图所</a:t>
            </a:r>
            <a:r>
              <a:rPr lang="zh-CN" altLang="zh-CN" sz="2000" dirty="0"/>
              <a:t>示的界面单击添加指令开始建立主程序。</a:t>
            </a:r>
          </a:p>
        </p:txBody>
      </p:sp>
      <p:pic>
        <p:nvPicPr>
          <p:cNvPr id="24578" name="图片 2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382" y="2375182"/>
            <a:ext cx="5082632" cy="379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图片 2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1821" y="2375181"/>
            <a:ext cx="5048457" cy="379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8041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27382" y="116632"/>
            <a:ext cx="2342751" cy="864096"/>
          </a:xfrm>
        </p:spPr>
        <p:txBody>
          <a:bodyPr/>
          <a:lstStyle/>
          <a:p>
            <a:r>
              <a:rPr lang="zh-CN" altLang="en-US" dirty="0" smtClean="0"/>
              <a:t>三</a:t>
            </a:r>
            <a:endParaRPr lang="zh-CN" altLang="en-US" dirty="0"/>
          </a:p>
        </p:txBody>
      </p:sp>
      <p:sp>
        <p:nvSpPr>
          <p:cNvPr id="3" name="副标题 2"/>
          <p:cNvSpPr>
            <a:spLocks noGrp="1"/>
          </p:cNvSpPr>
          <p:nvPr>
            <p:ph type="subTitle" idx="1"/>
          </p:nvPr>
        </p:nvSpPr>
        <p:spPr>
          <a:xfrm>
            <a:off x="3011827" y="116632"/>
            <a:ext cx="8544949" cy="864096"/>
          </a:xfrm>
        </p:spPr>
        <p:txBody>
          <a:bodyPr/>
          <a:lstStyle/>
          <a:p>
            <a:r>
              <a:rPr lang="zh-CN" altLang="en-US" dirty="0" smtClean="0"/>
              <a:t>实践操作</a:t>
            </a:r>
            <a:r>
              <a:rPr lang="en-US" altLang="zh-CN" dirty="0" smtClean="0"/>
              <a:t>-</a:t>
            </a:r>
            <a:r>
              <a:rPr lang="zh-CN" altLang="en-US" dirty="0" smtClean="0"/>
              <a:t>建立程序</a:t>
            </a:r>
            <a:endParaRPr lang="zh-CN" altLang="en-US" dirty="0"/>
          </a:p>
        </p:txBody>
      </p:sp>
      <p:sp>
        <p:nvSpPr>
          <p:cNvPr id="10" name="右箭头 9"/>
          <p:cNvSpPr/>
          <p:nvPr/>
        </p:nvSpPr>
        <p:spPr>
          <a:xfrm>
            <a:off x="3524502" y="2223660"/>
            <a:ext cx="364186" cy="1364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1" name="右弧形箭头 10"/>
          <p:cNvSpPr/>
          <p:nvPr/>
        </p:nvSpPr>
        <p:spPr>
          <a:xfrm>
            <a:off x="7218731" y="2679554"/>
            <a:ext cx="341194" cy="201986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sp>
        <p:nvSpPr>
          <p:cNvPr id="12" name="右箭头 11"/>
          <p:cNvSpPr/>
          <p:nvPr/>
        </p:nvSpPr>
        <p:spPr>
          <a:xfrm rot="10800000">
            <a:off x="3524501" y="4916779"/>
            <a:ext cx="364186" cy="1364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3" name="文本框 12"/>
          <p:cNvSpPr txBox="1"/>
          <p:nvPr/>
        </p:nvSpPr>
        <p:spPr bwMode="auto">
          <a:xfrm>
            <a:off x="7793548" y="2054457"/>
            <a:ext cx="415057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27</a:t>
            </a:r>
            <a:r>
              <a:rPr lang="zh-CN" altLang="zh-CN" sz="2000" dirty="0"/>
              <a:t>）单击“</a:t>
            </a:r>
            <a:r>
              <a:rPr lang="en-US" altLang="zh-CN" sz="2000" dirty="0" err="1"/>
              <a:t>ProcCall</a:t>
            </a:r>
            <a:r>
              <a:rPr lang="zh-CN" altLang="zh-CN" sz="2000" dirty="0"/>
              <a:t>”调用例行程序，如</a:t>
            </a:r>
            <a:r>
              <a:rPr lang="zh-CN" altLang="zh-CN" sz="2000" dirty="0" smtClean="0"/>
              <a:t>图所</a:t>
            </a:r>
            <a:r>
              <a:rPr lang="zh-CN" altLang="zh-CN" sz="2000" dirty="0"/>
              <a:t>示，进入如</a:t>
            </a:r>
            <a:r>
              <a:rPr lang="zh-CN" altLang="zh-CN" sz="2000" dirty="0" smtClean="0"/>
              <a:t>图所</a:t>
            </a:r>
            <a:r>
              <a:rPr lang="zh-CN" altLang="zh-CN" sz="2000" dirty="0"/>
              <a:t>示的界面，选择要调用的例行程序“</a:t>
            </a:r>
            <a:r>
              <a:rPr lang="en-US" altLang="zh-CN" sz="2000" dirty="0" err="1"/>
              <a:t>rInitAll</a:t>
            </a:r>
            <a:r>
              <a:rPr lang="zh-CN" altLang="zh-CN" sz="2000" dirty="0"/>
              <a:t>”，单击“确定”调用成功，如</a:t>
            </a:r>
            <a:r>
              <a:rPr lang="zh-CN" altLang="zh-CN" sz="2000" dirty="0" smtClean="0"/>
              <a:t>图所</a:t>
            </a:r>
            <a:r>
              <a:rPr lang="zh-CN" altLang="zh-CN" sz="2000" dirty="0"/>
              <a:t>示</a:t>
            </a:r>
            <a:r>
              <a:rPr lang="zh-CN" altLang="zh-CN" sz="2000" dirty="0" smtClean="0"/>
              <a:t>。</a:t>
            </a:r>
            <a:endParaRPr lang="en-US" altLang="zh-CN" sz="2000" dirty="0" smtClean="0"/>
          </a:p>
          <a:p>
            <a:r>
              <a:rPr lang="en-US" altLang="zh-CN" sz="2000" dirty="0"/>
              <a:t>28</a:t>
            </a:r>
            <a:r>
              <a:rPr lang="zh-CN" altLang="zh-CN" sz="2000" dirty="0"/>
              <a:t>）重复上述步骤建立如</a:t>
            </a:r>
            <a:r>
              <a:rPr lang="zh-CN" altLang="zh-CN" sz="2000" dirty="0" smtClean="0"/>
              <a:t>图所</a:t>
            </a:r>
            <a:r>
              <a:rPr lang="zh-CN" altLang="zh-CN" sz="2000" dirty="0"/>
              <a:t>示的主程序</a:t>
            </a:r>
            <a:r>
              <a:rPr lang="zh-CN" altLang="zh-CN" sz="2000" dirty="0" smtClean="0"/>
              <a:t>。</a:t>
            </a:r>
            <a:endParaRPr lang="zh-CN" altLang="zh-CN" sz="2000" dirty="0"/>
          </a:p>
        </p:txBody>
      </p:sp>
      <p:pic>
        <p:nvPicPr>
          <p:cNvPr id="25602" name="图片 2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456" y="1072062"/>
            <a:ext cx="3330043" cy="252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图片 2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8687" y="1072062"/>
            <a:ext cx="3330043" cy="252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图片 2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8686" y="3862935"/>
            <a:ext cx="3330043" cy="252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图片 2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456" y="3862934"/>
            <a:ext cx="3330042" cy="252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7952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27382" y="116632"/>
            <a:ext cx="2342751" cy="864096"/>
          </a:xfrm>
        </p:spPr>
        <p:txBody>
          <a:bodyPr/>
          <a:lstStyle/>
          <a:p>
            <a:r>
              <a:rPr lang="zh-CN" altLang="en-US" dirty="0" smtClean="0"/>
              <a:t>三</a:t>
            </a:r>
            <a:endParaRPr lang="zh-CN" altLang="en-US" dirty="0"/>
          </a:p>
        </p:txBody>
      </p:sp>
      <p:sp>
        <p:nvSpPr>
          <p:cNvPr id="3" name="副标题 2"/>
          <p:cNvSpPr>
            <a:spLocks noGrp="1"/>
          </p:cNvSpPr>
          <p:nvPr>
            <p:ph type="subTitle" idx="1"/>
          </p:nvPr>
        </p:nvSpPr>
        <p:spPr>
          <a:xfrm>
            <a:off x="3011827" y="116632"/>
            <a:ext cx="8544949" cy="864096"/>
          </a:xfrm>
        </p:spPr>
        <p:txBody>
          <a:bodyPr/>
          <a:lstStyle/>
          <a:p>
            <a:r>
              <a:rPr lang="zh-CN" altLang="en-US" dirty="0" smtClean="0"/>
              <a:t>实践操作</a:t>
            </a:r>
            <a:r>
              <a:rPr lang="en-US" altLang="zh-CN" dirty="0" smtClean="0"/>
              <a:t>-</a:t>
            </a:r>
            <a:r>
              <a:rPr lang="zh-CN" altLang="en-US" dirty="0" smtClean="0"/>
              <a:t>建立程序</a:t>
            </a:r>
            <a:endParaRPr lang="zh-CN" altLang="en-US" dirty="0"/>
          </a:p>
        </p:txBody>
      </p:sp>
      <p:sp>
        <p:nvSpPr>
          <p:cNvPr id="13" name="文本框 12"/>
          <p:cNvSpPr txBox="1"/>
          <p:nvPr/>
        </p:nvSpPr>
        <p:spPr bwMode="auto">
          <a:xfrm>
            <a:off x="527383" y="1284912"/>
            <a:ext cx="110293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29</a:t>
            </a:r>
            <a:r>
              <a:rPr lang="zh-CN" altLang="zh-CN" sz="2000" dirty="0"/>
              <a:t>）</a:t>
            </a:r>
            <a:r>
              <a:rPr lang="en-US" altLang="zh-CN" sz="2000" dirty="0" err="1"/>
              <a:t>rInitall</a:t>
            </a:r>
            <a:r>
              <a:rPr lang="zh-CN" altLang="zh-CN" sz="2000" dirty="0"/>
              <a:t>初始化例行程序如</a:t>
            </a:r>
            <a:r>
              <a:rPr lang="zh-CN" altLang="zh-CN" sz="2000" dirty="0" smtClean="0"/>
              <a:t>图所</a:t>
            </a:r>
            <a:r>
              <a:rPr lang="zh-CN" altLang="zh-CN" sz="2000" dirty="0"/>
              <a:t>示。</a:t>
            </a:r>
          </a:p>
          <a:p>
            <a:r>
              <a:rPr lang="en-US" altLang="zh-CN" sz="2000" dirty="0"/>
              <a:t>30</a:t>
            </a:r>
            <a:r>
              <a:rPr lang="zh-CN" altLang="zh-CN" sz="2000" dirty="0"/>
              <a:t>）</a:t>
            </a:r>
            <a:r>
              <a:rPr lang="en-US" altLang="zh-CN" sz="2000" dirty="0" err="1"/>
              <a:t>rCheckGunState</a:t>
            </a:r>
            <a:r>
              <a:rPr lang="zh-CN" altLang="zh-CN" sz="2000" dirty="0"/>
              <a:t>检查焊枪例行程序如</a:t>
            </a:r>
            <a:r>
              <a:rPr lang="zh-CN" altLang="zh-CN" sz="2000" dirty="0" smtClean="0"/>
              <a:t>图所</a:t>
            </a:r>
            <a:r>
              <a:rPr lang="zh-CN" altLang="zh-CN" sz="2000" dirty="0"/>
              <a:t>示。</a:t>
            </a:r>
          </a:p>
        </p:txBody>
      </p:sp>
      <p:pic>
        <p:nvPicPr>
          <p:cNvPr id="26626" name="图片 46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825" y="2375181"/>
            <a:ext cx="5051555" cy="379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图片 2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2659" y="2375180"/>
            <a:ext cx="5075819" cy="3810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58283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27382" y="116632"/>
            <a:ext cx="2342751" cy="864096"/>
          </a:xfrm>
        </p:spPr>
        <p:txBody>
          <a:bodyPr/>
          <a:lstStyle/>
          <a:p>
            <a:r>
              <a:rPr lang="zh-CN" altLang="en-US" dirty="0" smtClean="0"/>
              <a:t>三</a:t>
            </a:r>
            <a:endParaRPr lang="zh-CN" altLang="en-US" dirty="0"/>
          </a:p>
        </p:txBody>
      </p:sp>
      <p:sp>
        <p:nvSpPr>
          <p:cNvPr id="3" name="副标题 2"/>
          <p:cNvSpPr>
            <a:spLocks noGrp="1"/>
          </p:cNvSpPr>
          <p:nvPr>
            <p:ph type="subTitle" idx="1"/>
          </p:nvPr>
        </p:nvSpPr>
        <p:spPr>
          <a:xfrm>
            <a:off x="3011827" y="116632"/>
            <a:ext cx="8544949" cy="864096"/>
          </a:xfrm>
        </p:spPr>
        <p:txBody>
          <a:bodyPr/>
          <a:lstStyle/>
          <a:p>
            <a:r>
              <a:rPr lang="zh-CN" altLang="en-US" dirty="0" smtClean="0"/>
              <a:t>实践操作</a:t>
            </a:r>
            <a:r>
              <a:rPr lang="en-US" altLang="zh-CN" dirty="0" smtClean="0"/>
              <a:t>-</a:t>
            </a:r>
            <a:r>
              <a:rPr lang="zh-CN" altLang="en-US" dirty="0" smtClean="0"/>
              <a:t>建立程序</a:t>
            </a:r>
            <a:endParaRPr lang="zh-CN" altLang="en-US" dirty="0"/>
          </a:p>
        </p:txBody>
      </p:sp>
      <p:sp>
        <p:nvSpPr>
          <p:cNvPr id="13" name="文本框 12"/>
          <p:cNvSpPr txBox="1"/>
          <p:nvPr/>
        </p:nvSpPr>
        <p:spPr bwMode="auto">
          <a:xfrm>
            <a:off x="527382" y="1067628"/>
            <a:ext cx="57919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31</a:t>
            </a:r>
            <a:r>
              <a:rPr lang="zh-CN" altLang="zh-CN" sz="2000" dirty="0"/>
              <a:t>）</a:t>
            </a:r>
            <a:r>
              <a:rPr lang="en-US" altLang="zh-CN" sz="2000" dirty="0" err="1"/>
              <a:t>rWeldGunSet</a:t>
            </a:r>
            <a:r>
              <a:rPr lang="zh-CN" altLang="zh-CN" sz="2000" dirty="0"/>
              <a:t>清枪系统例行程序如</a:t>
            </a:r>
            <a:r>
              <a:rPr lang="zh-CN" altLang="zh-CN" sz="2000" dirty="0" smtClean="0"/>
              <a:t>图所</a:t>
            </a:r>
            <a:r>
              <a:rPr lang="zh-CN" altLang="zh-CN" sz="2000" dirty="0"/>
              <a:t>示。</a:t>
            </a:r>
          </a:p>
          <a:p>
            <a:r>
              <a:rPr lang="en-US" altLang="zh-CN" sz="2000" dirty="0"/>
              <a:t>32</a:t>
            </a:r>
            <a:r>
              <a:rPr lang="zh-CN" altLang="zh-CN" sz="2000" dirty="0"/>
              <a:t>）</a:t>
            </a:r>
            <a:r>
              <a:rPr lang="en-US" altLang="zh-CN" sz="2000" dirty="0" err="1"/>
              <a:t>tLoadingOK</a:t>
            </a:r>
            <a:r>
              <a:rPr lang="zh-CN" altLang="zh-CN" sz="2000" dirty="0"/>
              <a:t>中断程序如</a:t>
            </a:r>
            <a:r>
              <a:rPr lang="zh-CN" altLang="zh-CN" sz="2000" dirty="0" smtClean="0"/>
              <a:t>图所</a:t>
            </a:r>
            <a:r>
              <a:rPr lang="zh-CN" altLang="zh-CN" sz="2000" dirty="0"/>
              <a:t>示。</a:t>
            </a:r>
          </a:p>
        </p:txBody>
      </p:sp>
      <p:pic>
        <p:nvPicPr>
          <p:cNvPr id="27650" name="图片 46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910" y="1992797"/>
            <a:ext cx="5875678" cy="4426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图片 2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6052" y="1992797"/>
            <a:ext cx="5904310" cy="4426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7342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三</a:t>
            </a:r>
            <a:endParaRPr lang="zh-CN" altLang="en-US" dirty="0"/>
          </a:p>
        </p:txBody>
      </p:sp>
      <p:sp>
        <p:nvSpPr>
          <p:cNvPr id="3" name="副标题 2"/>
          <p:cNvSpPr>
            <a:spLocks noGrp="1"/>
          </p:cNvSpPr>
          <p:nvPr>
            <p:ph type="subTitle" idx="1"/>
          </p:nvPr>
        </p:nvSpPr>
        <p:spPr/>
        <p:txBody>
          <a:bodyPr/>
          <a:lstStyle/>
          <a:p>
            <a:r>
              <a:rPr lang="zh-CN" altLang="en-US" dirty="0" smtClean="0"/>
              <a:t>实践操作</a:t>
            </a:r>
            <a:endParaRPr lang="zh-CN" altLang="en-US" dirty="0">
              <a:solidFill>
                <a:srgbClr val="FFFF00"/>
              </a:solidFill>
            </a:endParaRPr>
          </a:p>
        </p:txBody>
      </p:sp>
      <p:sp>
        <p:nvSpPr>
          <p:cNvPr id="5" name="文本框 4"/>
          <p:cNvSpPr txBox="1"/>
          <p:nvPr/>
        </p:nvSpPr>
        <p:spPr bwMode="auto">
          <a:xfrm>
            <a:off x="860079" y="1786739"/>
            <a:ext cx="94927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完成了程序的编写后，然后对程序进行调试，详细的调试操作步骤</a:t>
            </a:r>
            <a:r>
              <a:rPr lang="zh-CN" altLang="zh-CN" sz="2000" dirty="0" smtClean="0"/>
              <a:t>见项目</a:t>
            </a:r>
            <a:r>
              <a:rPr lang="zh-CN" altLang="zh-CN" sz="2000" dirty="0"/>
              <a:t>四。</a:t>
            </a:r>
          </a:p>
        </p:txBody>
      </p:sp>
      <p:sp>
        <p:nvSpPr>
          <p:cNvPr id="7" name="五边形 6"/>
          <p:cNvSpPr/>
          <p:nvPr/>
        </p:nvSpPr>
        <p:spPr>
          <a:xfrm>
            <a:off x="764541" y="1190478"/>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（六）</a:t>
            </a:r>
            <a:endParaRPr lang="zh-CN" altLang="en-US" sz="2000" dirty="0">
              <a:solidFill>
                <a:prstClr val="white"/>
              </a:solidFill>
            </a:endParaRPr>
          </a:p>
        </p:txBody>
      </p:sp>
      <p:sp>
        <p:nvSpPr>
          <p:cNvPr id="8" name="文本框 7"/>
          <p:cNvSpPr txBox="1"/>
          <p:nvPr/>
        </p:nvSpPr>
        <p:spPr bwMode="auto">
          <a:xfrm>
            <a:off x="1788082" y="1017298"/>
            <a:ext cx="452229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4400" b="1" kern="0" dirty="0" smtClean="0">
                <a:solidFill>
                  <a:sysClr val="windowText" lastClr="000000"/>
                </a:solidFill>
                <a:latin typeface="华文楷体" pitchFamily="2" charset="-122"/>
                <a:ea typeface="华文楷体" pitchFamily="2" charset="-122"/>
              </a:rPr>
              <a:t>程序调试</a:t>
            </a:r>
          </a:p>
        </p:txBody>
      </p:sp>
    </p:spTree>
    <p:extLst>
      <p:ext uri="{BB962C8B-B14F-4D97-AF65-F5344CB8AC3E}">
        <p14:creationId xmlns:p14="http://schemas.microsoft.com/office/powerpoint/2010/main" val="22446262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四</a:t>
            </a:r>
          </a:p>
        </p:txBody>
      </p:sp>
      <p:sp>
        <p:nvSpPr>
          <p:cNvPr id="3" name="副标题 2"/>
          <p:cNvSpPr>
            <a:spLocks noGrp="1"/>
          </p:cNvSpPr>
          <p:nvPr>
            <p:ph type="subTitle" idx="1"/>
          </p:nvPr>
        </p:nvSpPr>
        <p:spPr/>
        <p:txBody>
          <a:bodyPr/>
          <a:lstStyle/>
          <a:p>
            <a:r>
              <a:rPr lang="zh-CN" altLang="en-US" dirty="0" smtClean="0"/>
              <a:t>问题探究</a:t>
            </a:r>
            <a:endParaRPr lang="zh-CN" altLang="en-US" dirty="0">
              <a:solidFill>
                <a:srgbClr val="FFFF00"/>
              </a:solidFill>
            </a:endParaRPr>
          </a:p>
        </p:txBody>
      </p:sp>
      <p:sp>
        <p:nvSpPr>
          <p:cNvPr id="4" name="五边形 3"/>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（一）</a:t>
            </a:r>
            <a:endParaRPr lang="zh-CN" altLang="en-US" sz="2000" dirty="0">
              <a:solidFill>
                <a:prstClr val="white"/>
              </a:solidFill>
            </a:endParaRPr>
          </a:p>
        </p:txBody>
      </p:sp>
      <p:sp>
        <p:nvSpPr>
          <p:cNvPr id="5" name="文本框 4"/>
          <p:cNvSpPr txBox="1"/>
          <p:nvPr/>
        </p:nvSpPr>
        <p:spPr bwMode="auto">
          <a:xfrm>
            <a:off x="1879531" y="1153979"/>
            <a:ext cx="63319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smtClean="0"/>
              <a:t>常用焊接数据</a:t>
            </a:r>
            <a:endParaRPr lang="zh-CN" altLang="zh-CN" sz="3200" dirty="0"/>
          </a:p>
        </p:txBody>
      </p:sp>
      <p:sp>
        <p:nvSpPr>
          <p:cNvPr id="6" name="文本框 5"/>
          <p:cNvSpPr txBox="1"/>
          <p:nvPr/>
        </p:nvSpPr>
        <p:spPr bwMode="auto">
          <a:xfrm>
            <a:off x="1086852" y="1887929"/>
            <a:ext cx="956907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在弧焊的连续工艺过程中，需要根据材质或焊缝的特性来调整焊接电压或电流的大小，或焊枪是否需要摆动、摆动的形式和幅度大小等参数。在弧焊机器人系统中，用程序数据来控制这些变化的因素。需要</a:t>
            </a:r>
            <a:r>
              <a:rPr lang="zh-CN" altLang="zh-CN" sz="2000" dirty="0" smtClean="0"/>
              <a:t>设定</a:t>
            </a:r>
            <a:r>
              <a:rPr lang="zh-CN" altLang="en-US" sz="2000" dirty="0" smtClean="0">
                <a:solidFill>
                  <a:srgbClr val="FF0000"/>
                </a:solidFill>
              </a:rPr>
              <a:t>焊接</a:t>
            </a:r>
            <a:r>
              <a:rPr lang="zh-CN" altLang="zh-CN" sz="2000" dirty="0" smtClean="0">
                <a:solidFill>
                  <a:srgbClr val="FF0000"/>
                </a:solidFill>
              </a:rPr>
              <a:t>参数</a:t>
            </a:r>
            <a:r>
              <a:rPr lang="zh-CN" altLang="en-US" sz="2000" dirty="0" smtClean="0"/>
              <a:t>、</a:t>
            </a:r>
            <a:r>
              <a:rPr lang="zh-CN" altLang="en-US" sz="2000" dirty="0" smtClean="0">
                <a:solidFill>
                  <a:srgbClr val="FF0000"/>
                </a:solidFill>
              </a:rPr>
              <a:t>起弧收弧参数</a:t>
            </a:r>
            <a:r>
              <a:rPr lang="zh-CN" altLang="en-US" sz="2000" dirty="0" smtClean="0"/>
              <a:t>、</a:t>
            </a:r>
            <a:r>
              <a:rPr lang="zh-CN" altLang="en-US" sz="2000" dirty="0" smtClean="0">
                <a:solidFill>
                  <a:srgbClr val="FF0000"/>
                </a:solidFill>
              </a:rPr>
              <a:t>摆弧参数</a:t>
            </a:r>
            <a:r>
              <a:rPr lang="zh-CN" altLang="en-US" sz="2000" dirty="0" smtClean="0"/>
              <a:t>。</a:t>
            </a:r>
            <a:endParaRPr lang="zh-CN" altLang="zh-CN" sz="2000" dirty="0"/>
          </a:p>
        </p:txBody>
      </p:sp>
    </p:spTree>
    <p:extLst>
      <p:ext uri="{BB962C8B-B14F-4D97-AF65-F5344CB8AC3E}">
        <p14:creationId xmlns:p14="http://schemas.microsoft.com/office/powerpoint/2010/main" val="38790379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四</a:t>
            </a:r>
          </a:p>
        </p:txBody>
      </p:sp>
      <p:sp>
        <p:nvSpPr>
          <p:cNvPr id="3" name="副标题 2"/>
          <p:cNvSpPr>
            <a:spLocks noGrp="1"/>
          </p:cNvSpPr>
          <p:nvPr>
            <p:ph type="subTitle" idx="1"/>
          </p:nvPr>
        </p:nvSpPr>
        <p:spPr/>
        <p:txBody>
          <a:bodyPr/>
          <a:lstStyle/>
          <a:p>
            <a:r>
              <a:rPr lang="zh-CN" altLang="en-US" dirty="0" smtClean="0"/>
              <a:t>问题探究</a:t>
            </a:r>
            <a:endParaRPr lang="zh-CN" altLang="en-US" dirty="0">
              <a:solidFill>
                <a:srgbClr val="FFFF00"/>
              </a:solidFill>
            </a:endParaRPr>
          </a:p>
        </p:txBody>
      </p:sp>
      <p:sp>
        <p:nvSpPr>
          <p:cNvPr id="4" name="五边形 3"/>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（一）</a:t>
            </a:r>
            <a:endParaRPr lang="zh-CN" altLang="en-US" sz="2000" dirty="0">
              <a:solidFill>
                <a:prstClr val="white"/>
              </a:solidFill>
            </a:endParaRPr>
          </a:p>
        </p:txBody>
      </p:sp>
      <p:sp>
        <p:nvSpPr>
          <p:cNvPr id="5" name="文本框 4"/>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smtClean="0"/>
              <a:t>常用焊接数据</a:t>
            </a:r>
            <a:endParaRPr lang="zh-CN" altLang="zh-CN" sz="3200" dirty="0"/>
          </a:p>
        </p:txBody>
      </p:sp>
      <p:sp>
        <p:nvSpPr>
          <p:cNvPr id="6" name="文本框 5"/>
          <p:cNvSpPr txBox="1"/>
          <p:nvPr/>
        </p:nvSpPr>
        <p:spPr bwMode="auto">
          <a:xfrm>
            <a:off x="928048" y="2423131"/>
            <a:ext cx="106560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焊接参数用来控制焊接过程中机器人的焊接速度，以及焊机输出的电压和电流的大小。需要设定的参数见</a:t>
            </a:r>
            <a:r>
              <a:rPr lang="zh-CN" altLang="zh-CN" sz="2000" dirty="0" smtClean="0"/>
              <a:t>表。</a:t>
            </a:r>
            <a:endParaRPr lang="zh-CN" altLang="zh-CN" sz="2000" dirty="0"/>
          </a:p>
        </p:txBody>
      </p:sp>
      <p:sp>
        <p:nvSpPr>
          <p:cNvPr id="7" name="矩形 6"/>
          <p:cNvSpPr/>
          <p:nvPr/>
        </p:nvSpPr>
        <p:spPr>
          <a:xfrm>
            <a:off x="939834" y="1851068"/>
            <a:ext cx="3542124" cy="461665"/>
          </a:xfrm>
          <a:prstGeom prst="rect">
            <a:avLst/>
          </a:prstGeom>
        </p:spPr>
        <p:txBody>
          <a:bodyPr wrap="none">
            <a:spAutoFit/>
          </a:bodyPr>
          <a:lstStyle/>
          <a:p>
            <a:r>
              <a:rPr lang="en-US" altLang="zh-CN" sz="2400" b="1" dirty="0">
                <a:solidFill>
                  <a:srgbClr val="0070C0"/>
                </a:solidFill>
              </a:rPr>
              <a:t>1.</a:t>
            </a:r>
            <a:r>
              <a:rPr lang="zh-CN" altLang="zh-CN" sz="2400" b="1" dirty="0">
                <a:solidFill>
                  <a:srgbClr val="0070C0"/>
                </a:solidFill>
              </a:rPr>
              <a:t>焊接参数（</a:t>
            </a:r>
            <a:r>
              <a:rPr lang="en-US" altLang="zh-CN" sz="2400" b="1" dirty="0" err="1">
                <a:solidFill>
                  <a:srgbClr val="0070C0"/>
                </a:solidFill>
              </a:rPr>
              <a:t>WeldData</a:t>
            </a:r>
            <a:r>
              <a:rPr lang="zh-CN" altLang="zh-CN" sz="2400" b="1" dirty="0">
                <a:solidFill>
                  <a:srgbClr val="0070C0"/>
                </a:solidFill>
              </a:rPr>
              <a:t>）</a:t>
            </a:r>
            <a:endParaRPr lang="zh-CN" altLang="zh-CN" sz="2400" dirty="0">
              <a:solidFill>
                <a:srgbClr val="0070C0"/>
              </a:solidFill>
            </a:endParaRPr>
          </a:p>
        </p:txBody>
      </p:sp>
      <p:graphicFrame>
        <p:nvGraphicFramePr>
          <p:cNvPr id="8" name="表格 7"/>
          <p:cNvGraphicFramePr>
            <a:graphicFrameLocks noGrp="1"/>
          </p:cNvGraphicFramePr>
          <p:nvPr>
            <p:extLst>
              <p:ext uri="{D42A27DB-BD31-4B8C-83A1-F6EECF244321}">
                <p14:modId xmlns:p14="http://schemas.microsoft.com/office/powerpoint/2010/main" val="3037190267"/>
              </p:ext>
            </p:extLst>
          </p:nvPr>
        </p:nvGraphicFramePr>
        <p:xfrm>
          <a:off x="2156397" y="3241415"/>
          <a:ext cx="7168672" cy="2649428"/>
        </p:xfrm>
        <a:graphic>
          <a:graphicData uri="http://schemas.openxmlformats.org/drawingml/2006/table">
            <a:tbl>
              <a:tblPr firstRow="1" firstCol="1" bandRow="1">
                <a:tableStyleId>{5C22544A-7EE6-4342-B048-85BDC9FD1C3A}</a:tableStyleId>
              </a:tblPr>
              <a:tblGrid>
                <a:gridCol w="3537058"/>
                <a:gridCol w="3631614"/>
              </a:tblGrid>
              <a:tr h="662357">
                <a:tc>
                  <a:txBody>
                    <a:bodyPr/>
                    <a:lstStyle/>
                    <a:p>
                      <a:pPr algn="ctr">
                        <a:spcAft>
                          <a:spcPts val="0"/>
                        </a:spcAft>
                      </a:pPr>
                      <a:r>
                        <a:rPr lang="zh-CN" sz="2000" kern="100" dirty="0">
                          <a:effectLst/>
                        </a:rPr>
                        <a:t>参数名称</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a:effectLst/>
                        </a:rPr>
                        <a:t>参数注释</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662357">
                <a:tc>
                  <a:txBody>
                    <a:bodyPr/>
                    <a:lstStyle/>
                    <a:p>
                      <a:pPr algn="ctr">
                        <a:spcAft>
                          <a:spcPts val="0"/>
                        </a:spcAft>
                      </a:pPr>
                      <a:r>
                        <a:rPr lang="en-US" sz="2000" kern="100">
                          <a:effectLst/>
                        </a:rPr>
                        <a:t>Weld_speed</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a:effectLst/>
                        </a:rPr>
                        <a:t>焊接速度</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662357">
                <a:tc>
                  <a:txBody>
                    <a:bodyPr/>
                    <a:lstStyle/>
                    <a:p>
                      <a:pPr algn="ctr">
                        <a:spcAft>
                          <a:spcPts val="0"/>
                        </a:spcAft>
                      </a:pPr>
                      <a:r>
                        <a:rPr lang="en-US" sz="2000" kern="100">
                          <a:effectLst/>
                        </a:rPr>
                        <a:t>Voltage</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a:effectLst/>
                        </a:rPr>
                        <a:t>焊接电压</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662357">
                <a:tc>
                  <a:txBody>
                    <a:bodyPr/>
                    <a:lstStyle/>
                    <a:p>
                      <a:pPr algn="ctr">
                        <a:spcAft>
                          <a:spcPts val="0"/>
                        </a:spcAft>
                      </a:pPr>
                      <a:r>
                        <a:rPr lang="en-US" sz="2000" kern="100">
                          <a:effectLst/>
                        </a:rPr>
                        <a:t>Current</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dirty="0">
                          <a:effectLst/>
                        </a:rPr>
                        <a:t>焊接电流</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9059071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四</a:t>
            </a:r>
          </a:p>
        </p:txBody>
      </p:sp>
      <p:sp>
        <p:nvSpPr>
          <p:cNvPr id="3" name="副标题 2"/>
          <p:cNvSpPr>
            <a:spLocks noGrp="1"/>
          </p:cNvSpPr>
          <p:nvPr>
            <p:ph type="subTitle" idx="1"/>
          </p:nvPr>
        </p:nvSpPr>
        <p:spPr/>
        <p:txBody>
          <a:bodyPr/>
          <a:lstStyle/>
          <a:p>
            <a:r>
              <a:rPr lang="zh-CN" altLang="en-US" dirty="0" smtClean="0"/>
              <a:t>问题探究</a:t>
            </a:r>
            <a:endParaRPr lang="zh-CN" altLang="en-US" dirty="0">
              <a:solidFill>
                <a:srgbClr val="FFFF00"/>
              </a:solidFill>
            </a:endParaRPr>
          </a:p>
        </p:txBody>
      </p:sp>
      <p:sp>
        <p:nvSpPr>
          <p:cNvPr id="4" name="五边形 3"/>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（一）</a:t>
            </a:r>
            <a:endParaRPr lang="zh-CN" altLang="en-US" sz="2000" dirty="0">
              <a:solidFill>
                <a:prstClr val="white"/>
              </a:solidFill>
            </a:endParaRPr>
          </a:p>
        </p:txBody>
      </p:sp>
      <p:sp>
        <p:nvSpPr>
          <p:cNvPr id="5" name="文本框 4"/>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smtClean="0"/>
              <a:t>常用焊接数据</a:t>
            </a:r>
            <a:endParaRPr lang="zh-CN" altLang="zh-CN" sz="3200" dirty="0"/>
          </a:p>
        </p:txBody>
      </p:sp>
      <p:sp>
        <p:nvSpPr>
          <p:cNvPr id="6" name="文本框 5"/>
          <p:cNvSpPr txBox="1"/>
          <p:nvPr/>
        </p:nvSpPr>
        <p:spPr bwMode="auto">
          <a:xfrm>
            <a:off x="928048" y="2423131"/>
            <a:ext cx="106560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起弧收弧参数用来控制焊接开始前和结束后的吹保护气的时间长度，以保证焊接时的稳定性和焊缝的完整性。需要设定的参数见</a:t>
            </a:r>
            <a:r>
              <a:rPr lang="zh-CN" altLang="zh-CN" sz="2000" dirty="0" smtClean="0"/>
              <a:t>表。</a:t>
            </a:r>
            <a:endParaRPr lang="zh-CN" altLang="zh-CN" sz="2000" dirty="0"/>
          </a:p>
        </p:txBody>
      </p:sp>
      <p:sp>
        <p:nvSpPr>
          <p:cNvPr id="7" name="矩形 6"/>
          <p:cNvSpPr/>
          <p:nvPr/>
        </p:nvSpPr>
        <p:spPr>
          <a:xfrm>
            <a:off x="939834" y="1851068"/>
            <a:ext cx="4200702" cy="461665"/>
          </a:xfrm>
          <a:prstGeom prst="rect">
            <a:avLst/>
          </a:prstGeom>
        </p:spPr>
        <p:txBody>
          <a:bodyPr wrap="none">
            <a:spAutoFit/>
          </a:bodyPr>
          <a:lstStyle/>
          <a:p>
            <a:r>
              <a:rPr lang="en-US" altLang="zh-CN" sz="2400" b="1" dirty="0">
                <a:solidFill>
                  <a:srgbClr val="0070C0"/>
                </a:solidFill>
              </a:rPr>
              <a:t>2.</a:t>
            </a:r>
            <a:r>
              <a:rPr lang="zh-CN" altLang="zh-CN" sz="2400" b="1" dirty="0">
                <a:solidFill>
                  <a:srgbClr val="0070C0"/>
                </a:solidFill>
              </a:rPr>
              <a:t>起弧收弧参数（</a:t>
            </a:r>
            <a:r>
              <a:rPr lang="en-US" altLang="zh-CN" sz="2400" b="1" dirty="0" err="1">
                <a:solidFill>
                  <a:srgbClr val="0070C0"/>
                </a:solidFill>
              </a:rPr>
              <a:t>SeamData</a:t>
            </a:r>
            <a:r>
              <a:rPr lang="zh-CN" altLang="zh-CN" sz="2400" b="1" dirty="0">
                <a:solidFill>
                  <a:srgbClr val="0070C0"/>
                </a:solidFill>
              </a:rPr>
              <a:t>）</a:t>
            </a:r>
            <a:endParaRPr lang="zh-CN" altLang="zh-CN" sz="2400" dirty="0">
              <a:solidFill>
                <a:srgbClr val="0070C0"/>
              </a:solidFill>
            </a:endParaRPr>
          </a:p>
        </p:txBody>
      </p:sp>
      <p:graphicFrame>
        <p:nvGraphicFramePr>
          <p:cNvPr id="9" name="表格 8"/>
          <p:cNvGraphicFramePr>
            <a:graphicFrameLocks noGrp="1"/>
          </p:cNvGraphicFramePr>
          <p:nvPr>
            <p:extLst>
              <p:ext uri="{D42A27DB-BD31-4B8C-83A1-F6EECF244321}">
                <p14:modId xmlns:p14="http://schemas.microsoft.com/office/powerpoint/2010/main" val="624441180"/>
              </p:ext>
            </p:extLst>
          </p:nvPr>
        </p:nvGraphicFramePr>
        <p:xfrm>
          <a:off x="2310306" y="3244377"/>
          <a:ext cx="7440276" cy="2767124"/>
        </p:xfrm>
        <a:graphic>
          <a:graphicData uri="http://schemas.openxmlformats.org/drawingml/2006/table">
            <a:tbl>
              <a:tblPr firstRow="1" firstCol="1" bandRow="1">
                <a:tableStyleId>{5C22544A-7EE6-4342-B048-85BDC9FD1C3A}</a:tableStyleId>
              </a:tblPr>
              <a:tblGrid>
                <a:gridCol w="3671069"/>
                <a:gridCol w="3769207"/>
              </a:tblGrid>
              <a:tr h="691781">
                <a:tc>
                  <a:txBody>
                    <a:bodyPr/>
                    <a:lstStyle/>
                    <a:p>
                      <a:pPr algn="ctr">
                        <a:spcAft>
                          <a:spcPts val="0"/>
                        </a:spcAft>
                      </a:pPr>
                      <a:r>
                        <a:rPr lang="zh-CN" sz="2000" kern="100">
                          <a:effectLst/>
                        </a:rPr>
                        <a:t>参数名称</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a:effectLst/>
                        </a:rPr>
                        <a:t>参数注释</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691781">
                <a:tc>
                  <a:txBody>
                    <a:bodyPr/>
                    <a:lstStyle/>
                    <a:p>
                      <a:pPr algn="ctr">
                        <a:spcAft>
                          <a:spcPts val="0"/>
                        </a:spcAft>
                      </a:pPr>
                      <a:r>
                        <a:rPr lang="en-US" sz="2000" kern="100">
                          <a:effectLst/>
                        </a:rPr>
                        <a:t>Purge_time</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a:effectLst/>
                        </a:rPr>
                        <a:t>清枪吹气时间</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691781">
                <a:tc>
                  <a:txBody>
                    <a:bodyPr/>
                    <a:lstStyle/>
                    <a:p>
                      <a:pPr algn="ctr">
                        <a:spcAft>
                          <a:spcPts val="0"/>
                        </a:spcAft>
                      </a:pPr>
                      <a:r>
                        <a:rPr lang="en-US" sz="2000" kern="100">
                          <a:effectLst/>
                        </a:rPr>
                        <a:t>Preflow_time</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a:effectLst/>
                        </a:rPr>
                        <a:t>预吹气时间</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691781">
                <a:tc>
                  <a:txBody>
                    <a:bodyPr/>
                    <a:lstStyle/>
                    <a:p>
                      <a:pPr algn="ctr">
                        <a:spcAft>
                          <a:spcPts val="0"/>
                        </a:spcAft>
                      </a:pPr>
                      <a:r>
                        <a:rPr lang="en-US" sz="2000" kern="100">
                          <a:effectLst/>
                        </a:rPr>
                        <a:t>Postflow_time</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dirty="0">
                          <a:effectLst/>
                        </a:rPr>
                        <a:t>尾气吹气时间</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39162510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四</a:t>
            </a:r>
          </a:p>
        </p:txBody>
      </p:sp>
      <p:sp>
        <p:nvSpPr>
          <p:cNvPr id="3" name="副标题 2"/>
          <p:cNvSpPr>
            <a:spLocks noGrp="1"/>
          </p:cNvSpPr>
          <p:nvPr>
            <p:ph type="subTitle" idx="1"/>
          </p:nvPr>
        </p:nvSpPr>
        <p:spPr/>
        <p:txBody>
          <a:bodyPr/>
          <a:lstStyle/>
          <a:p>
            <a:r>
              <a:rPr lang="zh-CN" altLang="en-US" dirty="0"/>
              <a:t>问题探究</a:t>
            </a:r>
            <a:endParaRPr lang="zh-CN" altLang="en-US" dirty="0">
              <a:solidFill>
                <a:srgbClr val="FFFF00"/>
              </a:solidFill>
            </a:endParaRPr>
          </a:p>
        </p:txBody>
      </p:sp>
      <p:sp>
        <p:nvSpPr>
          <p:cNvPr id="4" name="五边形 3"/>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（一）</a:t>
            </a:r>
            <a:endParaRPr lang="zh-CN" altLang="en-US" sz="2000" dirty="0">
              <a:solidFill>
                <a:prstClr val="white"/>
              </a:solidFill>
            </a:endParaRPr>
          </a:p>
        </p:txBody>
      </p:sp>
      <p:sp>
        <p:nvSpPr>
          <p:cNvPr id="5" name="文本框 4"/>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smtClean="0"/>
              <a:t>常用焊接数据</a:t>
            </a:r>
            <a:endParaRPr lang="zh-CN" altLang="zh-CN" sz="3200" dirty="0"/>
          </a:p>
        </p:txBody>
      </p:sp>
      <p:sp>
        <p:nvSpPr>
          <p:cNvPr id="6" name="文本框 5"/>
          <p:cNvSpPr txBox="1"/>
          <p:nvPr/>
        </p:nvSpPr>
        <p:spPr bwMode="auto">
          <a:xfrm>
            <a:off x="928048" y="2312733"/>
            <a:ext cx="1065602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摆弧参数用来控制机器人焊接过程中焊枪的摆动。通常在焊缝的宽度超过焊丝直径较多时通过焊枪的摆动来填补焊缝。该参数属于可选项，如果焊缝宽度较小，机器人线性焊接可以满足的情况下不选用该参数。需要设定的参数见</a:t>
            </a:r>
            <a:r>
              <a:rPr lang="zh-CN" altLang="zh-CN" sz="2000" dirty="0" smtClean="0"/>
              <a:t>表。</a:t>
            </a:r>
            <a:endParaRPr lang="zh-CN" altLang="zh-CN" sz="2000" dirty="0"/>
          </a:p>
        </p:txBody>
      </p:sp>
      <p:sp>
        <p:nvSpPr>
          <p:cNvPr id="7" name="矩形 6"/>
          <p:cNvSpPr/>
          <p:nvPr/>
        </p:nvSpPr>
        <p:spPr>
          <a:xfrm>
            <a:off x="939834" y="1851068"/>
            <a:ext cx="3748077" cy="461665"/>
          </a:xfrm>
          <a:prstGeom prst="rect">
            <a:avLst/>
          </a:prstGeom>
        </p:spPr>
        <p:txBody>
          <a:bodyPr wrap="none">
            <a:spAutoFit/>
          </a:bodyPr>
          <a:lstStyle/>
          <a:p>
            <a:r>
              <a:rPr lang="en-US" altLang="zh-CN" sz="2400" b="1" dirty="0">
                <a:solidFill>
                  <a:srgbClr val="0070C0"/>
                </a:solidFill>
              </a:rPr>
              <a:t>3.</a:t>
            </a:r>
            <a:r>
              <a:rPr lang="zh-CN" altLang="zh-CN" sz="2400" b="1" dirty="0">
                <a:solidFill>
                  <a:srgbClr val="0070C0"/>
                </a:solidFill>
              </a:rPr>
              <a:t>摆弧参数（</a:t>
            </a:r>
            <a:r>
              <a:rPr lang="en-US" altLang="zh-CN" sz="2400" b="1" dirty="0" err="1">
                <a:solidFill>
                  <a:srgbClr val="0070C0"/>
                </a:solidFill>
              </a:rPr>
              <a:t>WeaveData</a:t>
            </a:r>
            <a:r>
              <a:rPr lang="zh-CN" altLang="zh-CN" sz="2400" b="1" dirty="0">
                <a:solidFill>
                  <a:srgbClr val="0070C0"/>
                </a:solidFill>
              </a:rPr>
              <a:t>）</a:t>
            </a:r>
            <a:endParaRPr lang="zh-CN" altLang="zh-CN" sz="2400" dirty="0">
              <a:solidFill>
                <a:srgbClr val="0070C0"/>
              </a:solidFill>
            </a:endParaRPr>
          </a:p>
        </p:txBody>
      </p:sp>
      <p:graphicFrame>
        <p:nvGraphicFramePr>
          <p:cNvPr id="8" name="表格 7"/>
          <p:cNvGraphicFramePr>
            <a:graphicFrameLocks noGrp="1"/>
          </p:cNvGraphicFramePr>
          <p:nvPr>
            <p:extLst>
              <p:ext uri="{D42A27DB-BD31-4B8C-83A1-F6EECF244321}">
                <p14:modId xmlns:p14="http://schemas.microsoft.com/office/powerpoint/2010/main" val="3886897669"/>
              </p:ext>
            </p:extLst>
          </p:nvPr>
        </p:nvGraphicFramePr>
        <p:xfrm>
          <a:off x="2618122" y="3419334"/>
          <a:ext cx="6616411" cy="2936196"/>
        </p:xfrm>
        <a:graphic>
          <a:graphicData uri="http://schemas.openxmlformats.org/drawingml/2006/table">
            <a:tbl>
              <a:tblPr firstRow="1" firstCol="1" bandRow="1">
                <a:tableStyleId>{5C22544A-7EE6-4342-B048-85BDC9FD1C3A}</a:tableStyleId>
              </a:tblPr>
              <a:tblGrid>
                <a:gridCol w="3264570"/>
                <a:gridCol w="3351841"/>
              </a:tblGrid>
              <a:tr h="489366">
                <a:tc>
                  <a:txBody>
                    <a:bodyPr/>
                    <a:lstStyle/>
                    <a:p>
                      <a:pPr algn="ctr">
                        <a:spcAft>
                          <a:spcPts val="0"/>
                        </a:spcAft>
                      </a:pPr>
                      <a:r>
                        <a:rPr lang="zh-CN" sz="2000" kern="100" dirty="0">
                          <a:effectLst/>
                        </a:rPr>
                        <a:t>参数名称</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a:effectLst/>
                        </a:rPr>
                        <a:t>参数注释</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489366">
                <a:tc>
                  <a:txBody>
                    <a:bodyPr/>
                    <a:lstStyle/>
                    <a:p>
                      <a:pPr algn="ctr">
                        <a:spcAft>
                          <a:spcPts val="0"/>
                        </a:spcAft>
                      </a:pPr>
                      <a:r>
                        <a:rPr lang="en-US" sz="2000" kern="100" dirty="0" err="1">
                          <a:effectLst/>
                        </a:rPr>
                        <a:t>Weave_shape</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dirty="0">
                          <a:effectLst/>
                        </a:rPr>
                        <a:t>摆动的形状</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489366">
                <a:tc>
                  <a:txBody>
                    <a:bodyPr/>
                    <a:lstStyle/>
                    <a:p>
                      <a:pPr algn="ctr">
                        <a:spcAft>
                          <a:spcPts val="0"/>
                        </a:spcAft>
                      </a:pPr>
                      <a:r>
                        <a:rPr lang="en-US" sz="2000" kern="100">
                          <a:effectLst/>
                        </a:rPr>
                        <a:t>Weave_type</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a:effectLst/>
                        </a:rPr>
                        <a:t>摆动的模式</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489366">
                <a:tc>
                  <a:txBody>
                    <a:bodyPr/>
                    <a:lstStyle/>
                    <a:p>
                      <a:pPr algn="ctr">
                        <a:spcAft>
                          <a:spcPts val="0"/>
                        </a:spcAft>
                      </a:pPr>
                      <a:r>
                        <a:rPr lang="en-US" sz="2000" kern="100">
                          <a:effectLst/>
                        </a:rPr>
                        <a:t>Weave_lengh</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a:effectLst/>
                        </a:rPr>
                        <a:t>一个周期前进的距离</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489366">
                <a:tc>
                  <a:txBody>
                    <a:bodyPr/>
                    <a:lstStyle/>
                    <a:p>
                      <a:pPr algn="ctr">
                        <a:spcAft>
                          <a:spcPts val="0"/>
                        </a:spcAft>
                      </a:pPr>
                      <a:r>
                        <a:rPr lang="en-US" sz="2000" kern="100">
                          <a:effectLst/>
                        </a:rPr>
                        <a:t>Weave_width</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a:effectLst/>
                        </a:rPr>
                        <a:t>摆动的宽度</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489366">
                <a:tc>
                  <a:txBody>
                    <a:bodyPr/>
                    <a:lstStyle/>
                    <a:p>
                      <a:pPr algn="ctr">
                        <a:spcAft>
                          <a:spcPts val="0"/>
                        </a:spcAft>
                      </a:pPr>
                      <a:r>
                        <a:rPr lang="en-US" sz="2000" kern="100">
                          <a:effectLst/>
                        </a:rPr>
                        <a:t>Weave_height</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dirty="0">
                          <a:effectLst/>
                        </a:rPr>
                        <a:t>摆动的高度</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10156093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四</a:t>
            </a:r>
          </a:p>
        </p:txBody>
      </p:sp>
      <p:sp>
        <p:nvSpPr>
          <p:cNvPr id="3" name="副标题 2"/>
          <p:cNvSpPr>
            <a:spLocks noGrp="1"/>
          </p:cNvSpPr>
          <p:nvPr>
            <p:ph type="subTitle" idx="1"/>
          </p:nvPr>
        </p:nvSpPr>
        <p:spPr/>
        <p:txBody>
          <a:bodyPr/>
          <a:lstStyle/>
          <a:p>
            <a:r>
              <a:rPr lang="zh-CN" altLang="en-US" dirty="0" smtClean="0"/>
              <a:t>问题探究</a:t>
            </a:r>
            <a:endParaRPr lang="zh-CN" altLang="en-US" dirty="0"/>
          </a:p>
        </p:txBody>
      </p:sp>
      <p:sp>
        <p:nvSpPr>
          <p:cNvPr id="4" name="五边形 3"/>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（二）</a:t>
            </a:r>
            <a:endParaRPr lang="zh-CN" altLang="en-US" sz="2000" dirty="0">
              <a:solidFill>
                <a:prstClr val="white"/>
              </a:solidFill>
            </a:endParaRPr>
          </a:p>
        </p:txBody>
      </p:sp>
      <p:sp>
        <p:nvSpPr>
          <p:cNvPr id="5" name="文本框 4"/>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smtClean="0"/>
              <a:t>中断程序使用说明</a:t>
            </a:r>
            <a:endParaRPr lang="zh-CN" altLang="zh-CN" sz="3200" dirty="0"/>
          </a:p>
        </p:txBody>
      </p:sp>
      <p:sp>
        <p:nvSpPr>
          <p:cNvPr id="6" name="文本框 5"/>
          <p:cNvSpPr txBox="1"/>
          <p:nvPr/>
        </p:nvSpPr>
        <p:spPr bwMode="auto">
          <a:xfrm>
            <a:off x="939834" y="1997410"/>
            <a:ext cx="1065602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中断程序是用来处理在自动生产过程中的突发异常状况的一种机器人程序。中断程序通常可以由以下条件触发：</a:t>
            </a:r>
          </a:p>
          <a:p>
            <a:r>
              <a:rPr lang="en-US" altLang="zh-CN" sz="2000" dirty="0"/>
              <a:t>1</a:t>
            </a:r>
            <a:r>
              <a:rPr lang="zh-CN" altLang="zh-CN" sz="2000" dirty="0"/>
              <a:t>）一个外部输入信号突然变为</a:t>
            </a:r>
            <a:r>
              <a:rPr lang="en-US" altLang="zh-CN" sz="2000" dirty="0"/>
              <a:t>0</a:t>
            </a:r>
            <a:r>
              <a:rPr lang="zh-CN" altLang="zh-CN" sz="2000" dirty="0"/>
              <a:t>或</a:t>
            </a:r>
            <a:r>
              <a:rPr lang="en-US" altLang="zh-CN" sz="2000" dirty="0"/>
              <a:t>1</a:t>
            </a:r>
            <a:r>
              <a:rPr lang="zh-CN" altLang="zh-CN" sz="2000" dirty="0"/>
              <a:t>。</a:t>
            </a:r>
          </a:p>
          <a:p>
            <a:r>
              <a:rPr lang="en-US" altLang="zh-CN" sz="2000" dirty="0"/>
              <a:t>2</a:t>
            </a:r>
            <a:r>
              <a:rPr lang="zh-CN" altLang="zh-CN" sz="2000" dirty="0"/>
              <a:t>）一个设定的时间到达后。</a:t>
            </a:r>
          </a:p>
          <a:p>
            <a:r>
              <a:rPr lang="en-US" altLang="zh-CN" sz="2000" dirty="0"/>
              <a:t>3</a:t>
            </a:r>
            <a:r>
              <a:rPr lang="zh-CN" altLang="zh-CN" sz="2000" dirty="0"/>
              <a:t>）机器人到达某一个指定位置。</a:t>
            </a:r>
          </a:p>
          <a:p>
            <a:r>
              <a:rPr lang="en-US" altLang="zh-CN" sz="2000" dirty="0"/>
              <a:t>4</a:t>
            </a:r>
            <a:r>
              <a:rPr lang="zh-CN" altLang="zh-CN" sz="2000" dirty="0"/>
              <a:t>）当机器人发生某一个错误时。</a:t>
            </a:r>
          </a:p>
          <a:p>
            <a:r>
              <a:rPr lang="zh-CN" altLang="zh-CN" sz="2000" dirty="0"/>
              <a:t>当中断发生时，正在执行的机器人程序会被停止，相应的中断程序会被执行，当中断程序执行完毕后，机器人将回到原来被停止的程序继续执行。</a:t>
            </a:r>
          </a:p>
        </p:txBody>
      </p:sp>
    </p:spTree>
    <p:extLst>
      <p:ext uri="{BB962C8B-B14F-4D97-AF65-F5344CB8AC3E}">
        <p14:creationId xmlns:p14="http://schemas.microsoft.com/office/powerpoint/2010/main" val="37681595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四</a:t>
            </a:r>
          </a:p>
        </p:txBody>
      </p:sp>
      <p:sp>
        <p:nvSpPr>
          <p:cNvPr id="3" name="副标题 2"/>
          <p:cNvSpPr>
            <a:spLocks noGrp="1"/>
          </p:cNvSpPr>
          <p:nvPr>
            <p:ph type="subTitle" idx="1"/>
          </p:nvPr>
        </p:nvSpPr>
        <p:spPr/>
        <p:txBody>
          <a:bodyPr/>
          <a:lstStyle/>
          <a:p>
            <a:r>
              <a:rPr lang="zh-CN" altLang="en-US" dirty="0"/>
              <a:t>问题探究</a:t>
            </a:r>
            <a:endParaRPr lang="zh-CN" altLang="en-US" dirty="0">
              <a:solidFill>
                <a:srgbClr val="FFFF00"/>
              </a:solidFill>
            </a:endParaRPr>
          </a:p>
        </p:txBody>
      </p:sp>
      <p:sp>
        <p:nvSpPr>
          <p:cNvPr id="4" name="五边形 3"/>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（二）</a:t>
            </a:r>
            <a:endParaRPr lang="zh-CN" altLang="en-US" sz="2000" dirty="0">
              <a:solidFill>
                <a:prstClr val="white"/>
              </a:solidFill>
            </a:endParaRPr>
          </a:p>
        </p:txBody>
      </p:sp>
      <p:sp>
        <p:nvSpPr>
          <p:cNvPr id="5" name="文本框 4"/>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smtClean="0"/>
              <a:t>中断程序使用说明</a:t>
            </a:r>
            <a:endParaRPr lang="zh-CN" altLang="zh-CN" sz="3200" dirty="0"/>
          </a:p>
        </p:txBody>
      </p:sp>
      <p:sp>
        <p:nvSpPr>
          <p:cNvPr id="6" name="文本框 5"/>
          <p:cNvSpPr txBox="1"/>
          <p:nvPr/>
        </p:nvSpPr>
        <p:spPr bwMode="auto">
          <a:xfrm>
            <a:off x="939834" y="1912005"/>
            <a:ext cx="48362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常用的中断相关指令简介如</a:t>
            </a:r>
            <a:r>
              <a:rPr lang="zh-CN" altLang="zh-CN" sz="2000" dirty="0" smtClean="0"/>
              <a:t>表所示</a:t>
            </a:r>
            <a:endParaRPr lang="zh-CN" altLang="zh-CN" sz="2000" dirty="0"/>
          </a:p>
        </p:txBody>
      </p:sp>
      <p:graphicFrame>
        <p:nvGraphicFramePr>
          <p:cNvPr id="8" name="表格 7"/>
          <p:cNvGraphicFramePr>
            <a:graphicFrameLocks noGrp="1"/>
          </p:cNvGraphicFramePr>
          <p:nvPr>
            <p:extLst>
              <p:ext uri="{D42A27DB-BD31-4B8C-83A1-F6EECF244321}">
                <p14:modId xmlns:p14="http://schemas.microsoft.com/office/powerpoint/2010/main" val="3712420942"/>
              </p:ext>
            </p:extLst>
          </p:nvPr>
        </p:nvGraphicFramePr>
        <p:xfrm>
          <a:off x="2130015" y="2422338"/>
          <a:ext cx="7292191" cy="3706857"/>
        </p:xfrm>
        <a:graphic>
          <a:graphicData uri="http://schemas.openxmlformats.org/drawingml/2006/table">
            <a:tbl>
              <a:tblPr>
                <a:tableStyleId>{35758FB7-9AC5-4552-8A53-C91805E547FA}</a:tableStyleId>
              </a:tblPr>
              <a:tblGrid>
                <a:gridCol w="2421603"/>
                <a:gridCol w="4870588"/>
              </a:tblGrid>
              <a:tr h="336987">
                <a:tc>
                  <a:txBody>
                    <a:bodyPr/>
                    <a:lstStyle/>
                    <a:p>
                      <a:pPr algn="ctr">
                        <a:spcAft>
                          <a:spcPts val="0"/>
                        </a:spcAft>
                      </a:pPr>
                      <a:r>
                        <a:rPr lang="zh-CN" sz="2000" kern="100" dirty="0">
                          <a:effectLst/>
                        </a:rPr>
                        <a:t>指令名称</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2000" kern="100">
                          <a:effectLst/>
                        </a:rPr>
                        <a:t>指令注释</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36987">
                <a:tc>
                  <a:txBody>
                    <a:bodyPr/>
                    <a:lstStyle/>
                    <a:p>
                      <a:pPr algn="ctr">
                        <a:spcAft>
                          <a:spcPts val="0"/>
                        </a:spcAft>
                      </a:pPr>
                      <a:r>
                        <a:rPr lang="en-US" sz="2000" kern="100">
                          <a:effectLst/>
                        </a:rPr>
                        <a:t>Connect</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2000" kern="100">
                          <a:effectLst/>
                        </a:rPr>
                        <a:t>中断连接指令，连接变量和中断程序</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36987">
                <a:tc>
                  <a:txBody>
                    <a:bodyPr/>
                    <a:lstStyle/>
                    <a:p>
                      <a:pPr algn="ctr">
                        <a:spcAft>
                          <a:spcPts val="0"/>
                        </a:spcAft>
                      </a:pPr>
                      <a:r>
                        <a:rPr lang="en-US" sz="2000" kern="100" dirty="0" err="1">
                          <a:effectLst/>
                        </a:rPr>
                        <a:t>ISignalDI</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2000" kern="100">
                          <a:effectLst/>
                        </a:rPr>
                        <a:t>数字输入信号中断触发指令</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36987">
                <a:tc>
                  <a:txBody>
                    <a:bodyPr/>
                    <a:lstStyle/>
                    <a:p>
                      <a:pPr algn="ctr">
                        <a:spcAft>
                          <a:spcPts val="0"/>
                        </a:spcAft>
                      </a:pPr>
                      <a:r>
                        <a:rPr lang="en-US" sz="2000" kern="100">
                          <a:effectLst/>
                        </a:rPr>
                        <a:t>ISignalDO</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2000" kern="100">
                          <a:effectLst/>
                        </a:rPr>
                        <a:t>数字输出信号中断触发指令</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36987">
                <a:tc>
                  <a:txBody>
                    <a:bodyPr/>
                    <a:lstStyle/>
                    <a:p>
                      <a:pPr algn="ctr">
                        <a:spcAft>
                          <a:spcPts val="0"/>
                        </a:spcAft>
                      </a:pPr>
                      <a:r>
                        <a:rPr lang="en-US" sz="2000" kern="100" dirty="0" err="1">
                          <a:effectLst/>
                        </a:rPr>
                        <a:t>ISignalGI</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2000" kern="100">
                          <a:effectLst/>
                        </a:rPr>
                        <a:t>组合输入信号中断触发指令</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36987">
                <a:tc>
                  <a:txBody>
                    <a:bodyPr/>
                    <a:lstStyle/>
                    <a:p>
                      <a:pPr algn="ctr">
                        <a:spcAft>
                          <a:spcPts val="0"/>
                        </a:spcAft>
                      </a:pPr>
                      <a:r>
                        <a:rPr lang="en-US" sz="2000" kern="100">
                          <a:effectLst/>
                        </a:rPr>
                        <a:t>ISignalGO</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2000" kern="100">
                          <a:effectLst/>
                        </a:rPr>
                        <a:t>组合输出信号中断触发指令</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36987">
                <a:tc>
                  <a:txBody>
                    <a:bodyPr/>
                    <a:lstStyle/>
                    <a:p>
                      <a:pPr algn="ctr">
                        <a:spcAft>
                          <a:spcPts val="0"/>
                        </a:spcAft>
                      </a:pPr>
                      <a:r>
                        <a:rPr lang="en-US" sz="2000" kern="100">
                          <a:effectLst/>
                        </a:rPr>
                        <a:t>IDelete</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2000" kern="100" dirty="0">
                          <a:effectLst/>
                        </a:rPr>
                        <a:t>删除中断连接指令</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36987">
                <a:tc>
                  <a:txBody>
                    <a:bodyPr/>
                    <a:lstStyle/>
                    <a:p>
                      <a:pPr algn="ctr">
                        <a:spcAft>
                          <a:spcPts val="0"/>
                        </a:spcAft>
                      </a:pPr>
                      <a:r>
                        <a:rPr lang="en-US" sz="2000" kern="100">
                          <a:effectLst/>
                        </a:rPr>
                        <a:t>ISleep</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2000" kern="100">
                          <a:effectLst/>
                        </a:rPr>
                        <a:t>中断休眠指令</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36987">
                <a:tc>
                  <a:txBody>
                    <a:bodyPr/>
                    <a:lstStyle/>
                    <a:p>
                      <a:pPr algn="ctr">
                        <a:spcAft>
                          <a:spcPts val="0"/>
                        </a:spcAft>
                      </a:pPr>
                      <a:r>
                        <a:rPr lang="en-US" sz="2000" kern="100">
                          <a:effectLst/>
                        </a:rPr>
                        <a:t>IWatch</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2000" kern="100">
                          <a:effectLst/>
                        </a:rPr>
                        <a:t>中断监控指令，与休眠指令配合使用</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36987">
                <a:tc>
                  <a:txBody>
                    <a:bodyPr/>
                    <a:lstStyle/>
                    <a:p>
                      <a:pPr algn="ctr">
                        <a:spcAft>
                          <a:spcPts val="0"/>
                        </a:spcAft>
                      </a:pPr>
                      <a:r>
                        <a:rPr lang="en-US" sz="2000" kern="100">
                          <a:effectLst/>
                        </a:rPr>
                        <a:t>IEnable</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2000" kern="100">
                          <a:effectLst/>
                        </a:rPr>
                        <a:t>中断生效指令</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r h="336987">
                <a:tc>
                  <a:txBody>
                    <a:bodyPr/>
                    <a:lstStyle/>
                    <a:p>
                      <a:pPr algn="ctr">
                        <a:spcAft>
                          <a:spcPts val="0"/>
                        </a:spcAft>
                      </a:pPr>
                      <a:r>
                        <a:rPr lang="en-US" sz="2000" kern="100">
                          <a:effectLst/>
                        </a:rPr>
                        <a:t>IDisable</a:t>
                      </a:r>
                      <a:endParaRPr lang="zh-CN"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indent="133350" algn="just">
                        <a:spcAft>
                          <a:spcPts val="0"/>
                        </a:spcAft>
                      </a:pPr>
                      <a:r>
                        <a:rPr lang="zh-CN" sz="2000" kern="100" dirty="0">
                          <a:effectLst/>
                        </a:rPr>
                        <a:t>中断失效指令，与生效指令配合使用</a:t>
                      </a:r>
                      <a:endParaRPr lang="zh-CN"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30492992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四</a:t>
            </a:r>
          </a:p>
        </p:txBody>
      </p:sp>
      <p:sp>
        <p:nvSpPr>
          <p:cNvPr id="3" name="副标题 2"/>
          <p:cNvSpPr>
            <a:spLocks noGrp="1"/>
          </p:cNvSpPr>
          <p:nvPr>
            <p:ph type="subTitle" idx="1"/>
          </p:nvPr>
        </p:nvSpPr>
        <p:spPr/>
        <p:txBody>
          <a:bodyPr/>
          <a:lstStyle/>
          <a:p>
            <a:r>
              <a:rPr lang="zh-CN" altLang="en-US" dirty="0" smtClean="0"/>
              <a:t>问题探究</a:t>
            </a:r>
            <a:endParaRPr lang="zh-CN" altLang="en-US" dirty="0">
              <a:solidFill>
                <a:srgbClr val="FFFF00"/>
              </a:solidFill>
            </a:endParaRPr>
          </a:p>
        </p:txBody>
      </p:sp>
      <p:sp>
        <p:nvSpPr>
          <p:cNvPr id="4" name="五边形 3"/>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（三）</a:t>
            </a:r>
            <a:endParaRPr lang="zh-CN" altLang="en-US" sz="2000" dirty="0">
              <a:solidFill>
                <a:prstClr val="white"/>
              </a:solidFill>
            </a:endParaRPr>
          </a:p>
        </p:txBody>
      </p:sp>
      <p:sp>
        <p:nvSpPr>
          <p:cNvPr id="5" name="文本框 4"/>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a:t>清枪装置</a:t>
            </a:r>
            <a:endParaRPr lang="zh-CN" altLang="zh-CN" sz="3200" dirty="0"/>
          </a:p>
        </p:txBody>
      </p:sp>
      <p:sp>
        <p:nvSpPr>
          <p:cNvPr id="6" name="文本框 5"/>
          <p:cNvSpPr txBox="1"/>
          <p:nvPr/>
        </p:nvSpPr>
        <p:spPr bwMode="auto">
          <a:xfrm>
            <a:off x="939833" y="1738754"/>
            <a:ext cx="5173533"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机器人在焊接过程中焊枪喷嘴内外残留的焊渣以及焊丝干伸长的变化等势必影响到产品的焊接质量及其稳定性，清枪装置便是一套维护焊枪的装置，能够保证焊接过程的顺利进行，减少人为的干预，让整个自动化焊接工作站流畅运转，如</a:t>
            </a:r>
            <a:r>
              <a:rPr lang="zh-CN" altLang="zh-CN" sz="2000" dirty="0" smtClean="0"/>
              <a:t>图所</a:t>
            </a:r>
            <a:r>
              <a:rPr lang="zh-CN" altLang="zh-CN" sz="2000" dirty="0"/>
              <a:t>示</a:t>
            </a:r>
            <a:r>
              <a:rPr lang="zh-CN" altLang="zh-CN" sz="2000" dirty="0" smtClean="0"/>
              <a:t>。</a:t>
            </a:r>
            <a:endParaRPr lang="en-US" altLang="zh-CN" sz="2000" dirty="0" smtClean="0"/>
          </a:p>
          <a:p>
            <a:r>
              <a:rPr lang="zh-CN" altLang="zh-CN" sz="2000" dirty="0" smtClean="0"/>
              <a:t>清</a:t>
            </a:r>
            <a:r>
              <a:rPr lang="zh-CN" altLang="zh-CN" sz="2000" dirty="0"/>
              <a:t>枪过程包含以下三个动作：</a:t>
            </a:r>
          </a:p>
          <a:p>
            <a:r>
              <a:rPr lang="en-US" altLang="zh-CN" sz="2000" dirty="0">
                <a:solidFill>
                  <a:srgbClr val="FF0000"/>
                </a:solidFill>
              </a:rPr>
              <a:t>1</a:t>
            </a:r>
            <a:r>
              <a:rPr lang="zh-CN" altLang="zh-CN" sz="2000" dirty="0">
                <a:solidFill>
                  <a:srgbClr val="FF0000"/>
                </a:solidFill>
              </a:rPr>
              <a:t>）清焊渣</a:t>
            </a:r>
            <a:r>
              <a:rPr lang="zh-CN" altLang="zh-CN" sz="2000" dirty="0"/>
              <a:t>：由自动机械装置带动顶端的尖头旋转对焊渣进行清洁。</a:t>
            </a:r>
          </a:p>
          <a:p>
            <a:r>
              <a:rPr lang="en-US" altLang="zh-CN" sz="2000" dirty="0">
                <a:solidFill>
                  <a:srgbClr val="FF0000"/>
                </a:solidFill>
              </a:rPr>
              <a:t>2</a:t>
            </a:r>
            <a:r>
              <a:rPr lang="zh-CN" altLang="zh-CN" sz="2000" dirty="0">
                <a:solidFill>
                  <a:srgbClr val="FF0000"/>
                </a:solidFill>
              </a:rPr>
              <a:t>）喷雾</a:t>
            </a:r>
            <a:r>
              <a:rPr lang="zh-CN" altLang="zh-CN" sz="2000" dirty="0"/>
              <a:t>：自动喷雾装置对清完焊渣的枪头部分进行喷雾，防止焊接过程中焊渣和飞溅粘连到导电嘴上。</a:t>
            </a:r>
          </a:p>
          <a:p>
            <a:r>
              <a:rPr lang="en-US" altLang="zh-CN" sz="2000" dirty="0">
                <a:solidFill>
                  <a:srgbClr val="FF0000"/>
                </a:solidFill>
              </a:rPr>
              <a:t>3</a:t>
            </a:r>
            <a:r>
              <a:rPr lang="zh-CN" altLang="zh-CN" sz="2000" dirty="0">
                <a:solidFill>
                  <a:srgbClr val="FF0000"/>
                </a:solidFill>
              </a:rPr>
              <a:t>）剪焊丝</a:t>
            </a:r>
            <a:r>
              <a:rPr lang="zh-CN" altLang="zh-CN" sz="2000" dirty="0"/>
              <a:t>：自动剪切装置将焊丝剪至合适的长度</a:t>
            </a:r>
            <a:r>
              <a:rPr lang="zh-CN" altLang="zh-CN" sz="2000" dirty="0" smtClean="0"/>
              <a:t>。</a:t>
            </a:r>
            <a:endParaRPr lang="zh-CN" altLang="zh-CN" sz="2000" dirty="0"/>
          </a:p>
        </p:txBody>
      </p:sp>
      <p:pic>
        <p:nvPicPr>
          <p:cNvPr id="35842"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991" y="1657907"/>
            <a:ext cx="4349954" cy="4539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5987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四</a:t>
            </a:r>
          </a:p>
        </p:txBody>
      </p:sp>
      <p:sp>
        <p:nvSpPr>
          <p:cNvPr id="3" name="副标题 2"/>
          <p:cNvSpPr>
            <a:spLocks noGrp="1"/>
          </p:cNvSpPr>
          <p:nvPr>
            <p:ph type="subTitle" idx="1"/>
          </p:nvPr>
        </p:nvSpPr>
        <p:spPr/>
        <p:txBody>
          <a:bodyPr/>
          <a:lstStyle/>
          <a:p>
            <a:r>
              <a:rPr lang="zh-CN" altLang="en-US" dirty="0"/>
              <a:t>问题探究</a:t>
            </a:r>
            <a:endParaRPr lang="zh-CN" altLang="en-US" dirty="0">
              <a:solidFill>
                <a:srgbClr val="FFFF00"/>
              </a:solidFill>
            </a:endParaRPr>
          </a:p>
        </p:txBody>
      </p:sp>
      <p:sp>
        <p:nvSpPr>
          <p:cNvPr id="4" name="五边形 3"/>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（四）</a:t>
            </a:r>
            <a:endParaRPr lang="zh-CN" altLang="en-US" sz="2000" dirty="0">
              <a:solidFill>
                <a:prstClr val="white"/>
              </a:solidFill>
            </a:endParaRPr>
          </a:p>
        </p:txBody>
      </p:sp>
      <p:sp>
        <p:nvSpPr>
          <p:cNvPr id="5" name="文本框 4"/>
          <p:cNvSpPr txBox="1"/>
          <p:nvPr/>
        </p:nvSpPr>
        <p:spPr bwMode="auto">
          <a:xfrm>
            <a:off x="1879532" y="1153979"/>
            <a:ext cx="4233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en-US" sz="3200" b="1" dirty="0"/>
              <a:t>变位机</a:t>
            </a:r>
            <a:endParaRPr lang="zh-CN" altLang="zh-CN" sz="3200" dirty="0"/>
          </a:p>
        </p:txBody>
      </p:sp>
      <p:sp>
        <p:nvSpPr>
          <p:cNvPr id="6" name="文本框 5"/>
          <p:cNvSpPr txBox="1"/>
          <p:nvPr/>
        </p:nvSpPr>
        <p:spPr bwMode="auto">
          <a:xfrm>
            <a:off x="939833" y="1738754"/>
            <a:ext cx="984284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对于某些焊接场合，由于工件空间几何形状过于复杂，使焊接机器人的末端工具无法到达指定的焊接位置或姿态，此时可以通过增加</a:t>
            </a:r>
            <a:r>
              <a:rPr lang="en-US" altLang="zh-CN" sz="2000" dirty="0"/>
              <a:t>1</a:t>
            </a:r>
            <a:r>
              <a:rPr lang="zh-CN" altLang="zh-CN" sz="2000" dirty="0"/>
              <a:t>～</a:t>
            </a:r>
            <a:r>
              <a:rPr lang="en-US" altLang="zh-CN" sz="2000" dirty="0"/>
              <a:t>3</a:t>
            </a:r>
            <a:r>
              <a:rPr lang="zh-CN" altLang="zh-CN" sz="2000" dirty="0"/>
              <a:t>个外部轴的办法来增加机器人的自由度。其中一种做法是采用变位机让焊接工件移动或转动，使工件上的待焊部位进入机器人的作业空间如</a:t>
            </a:r>
            <a:r>
              <a:rPr lang="zh-CN" altLang="zh-CN" sz="2000" dirty="0" smtClean="0"/>
              <a:t>图所</a:t>
            </a:r>
            <a:r>
              <a:rPr lang="zh-CN" altLang="zh-CN" sz="2000" dirty="0"/>
              <a:t>示。</a:t>
            </a:r>
          </a:p>
        </p:txBody>
      </p:sp>
      <p:pic>
        <p:nvPicPr>
          <p:cNvPr id="36866" name="Picture 2" descr="变位机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873" y="3062193"/>
            <a:ext cx="9249871" cy="3112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6409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五</a:t>
            </a:r>
          </a:p>
        </p:txBody>
      </p:sp>
      <p:sp>
        <p:nvSpPr>
          <p:cNvPr id="3" name="副标题 2"/>
          <p:cNvSpPr>
            <a:spLocks noGrp="1"/>
          </p:cNvSpPr>
          <p:nvPr>
            <p:ph type="subTitle" idx="1"/>
          </p:nvPr>
        </p:nvSpPr>
        <p:spPr/>
        <p:txBody>
          <a:bodyPr/>
          <a:lstStyle/>
          <a:p>
            <a:r>
              <a:rPr lang="zh-CN" altLang="en-US" dirty="0"/>
              <a:t>知识拓展</a:t>
            </a:r>
            <a:endParaRPr lang="zh-CN" altLang="en-US" dirty="0">
              <a:solidFill>
                <a:srgbClr val="FFFF00"/>
              </a:solidFill>
            </a:endParaRPr>
          </a:p>
        </p:txBody>
      </p:sp>
      <p:sp>
        <p:nvSpPr>
          <p:cNvPr id="6" name="文本框 5"/>
          <p:cNvSpPr txBox="1"/>
          <p:nvPr/>
        </p:nvSpPr>
        <p:spPr bwMode="auto">
          <a:xfrm>
            <a:off x="939834" y="1844992"/>
            <a:ext cx="1020852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随着汽车制造技术的发展，焊接工艺被</a:t>
            </a:r>
            <a:r>
              <a:rPr lang="zh-CN" altLang="zh-CN" sz="2000" dirty="0" smtClean="0"/>
              <a:t>广泛</a:t>
            </a:r>
            <a:r>
              <a:rPr lang="zh-CN" altLang="en-US" sz="2000" dirty="0"/>
              <a:t>地</a:t>
            </a:r>
            <a:r>
              <a:rPr lang="zh-CN" altLang="zh-CN" sz="2000" dirty="0" smtClean="0"/>
              <a:t>使用</a:t>
            </a:r>
            <a:r>
              <a:rPr lang="zh-CN" altLang="zh-CN" sz="2000" dirty="0"/>
              <a:t>。焊接机器人作为当前广泛使用的先进自动化焊接设备，具有通用性强、工作稳定、操作简便、功能丰富的优点，越来越受到人们的重视。目前焊接机器人应用中比较普遍的主要有</a:t>
            </a:r>
            <a:r>
              <a:rPr lang="en-US" altLang="zh-CN" sz="2000" dirty="0"/>
              <a:t>3</a:t>
            </a:r>
            <a:r>
              <a:rPr lang="zh-CN" altLang="zh-CN" sz="2000" dirty="0"/>
              <a:t>种：点焊机器人、弧焊机器人和激光焊接机器人，如</a:t>
            </a:r>
            <a:r>
              <a:rPr lang="zh-CN" altLang="zh-CN" sz="2000" dirty="0" smtClean="0"/>
              <a:t>图所</a:t>
            </a:r>
            <a:r>
              <a:rPr lang="zh-CN" altLang="zh-CN" sz="2000" dirty="0"/>
              <a:t>示。</a:t>
            </a:r>
          </a:p>
        </p:txBody>
      </p:sp>
      <p:sp>
        <p:nvSpPr>
          <p:cNvPr id="9" name="五边形 8"/>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10" name="文本框 9"/>
          <p:cNvSpPr txBox="1"/>
          <p:nvPr/>
        </p:nvSpPr>
        <p:spPr bwMode="auto">
          <a:xfrm>
            <a:off x="1879532" y="1153979"/>
            <a:ext cx="93648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a:t>全球瞩目的全铝合金车身生产——特斯拉</a:t>
            </a:r>
            <a:r>
              <a:rPr lang="en-US" altLang="zh-CN" sz="3200" b="1" dirty="0"/>
              <a:t>Model S</a:t>
            </a:r>
            <a:endParaRPr lang="zh-CN" altLang="zh-CN" sz="3200" b="1" dirty="0"/>
          </a:p>
        </p:txBody>
      </p:sp>
      <p:pic>
        <p:nvPicPr>
          <p:cNvPr id="37890" name="Picture 2" descr="知识拓展"/>
          <p:cNvPicPr>
            <a:picLocks noChangeAspect="1" noChangeArrowheads="1"/>
          </p:cNvPicPr>
          <p:nvPr/>
        </p:nvPicPr>
        <p:blipFill>
          <a:blip r:embed="rId2" cstate="print">
            <a:extLst>
              <a:ext uri="{28A0092B-C50C-407E-A947-70E740481C1C}">
                <a14:useLocalDpi xmlns:a14="http://schemas.microsoft.com/office/drawing/2010/main" val="0"/>
              </a:ext>
            </a:extLst>
          </a:blip>
          <a:srcRect l="2168" t="3979" r="1732" b="5225"/>
          <a:stretch>
            <a:fillRect/>
          </a:stretch>
        </p:blipFill>
        <p:spPr bwMode="auto">
          <a:xfrm>
            <a:off x="2884835" y="3090504"/>
            <a:ext cx="6041881" cy="330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9805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五</a:t>
            </a:r>
          </a:p>
        </p:txBody>
      </p:sp>
      <p:sp>
        <p:nvSpPr>
          <p:cNvPr id="3" name="副标题 2"/>
          <p:cNvSpPr>
            <a:spLocks noGrp="1"/>
          </p:cNvSpPr>
          <p:nvPr>
            <p:ph type="subTitle" idx="1"/>
          </p:nvPr>
        </p:nvSpPr>
        <p:spPr/>
        <p:txBody>
          <a:bodyPr/>
          <a:lstStyle/>
          <a:p>
            <a:r>
              <a:rPr lang="zh-CN" altLang="en-US" dirty="0"/>
              <a:t>知识拓展</a:t>
            </a:r>
            <a:endParaRPr lang="zh-CN" altLang="en-US" dirty="0">
              <a:solidFill>
                <a:srgbClr val="FFFF00"/>
              </a:solidFill>
            </a:endParaRPr>
          </a:p>
        </p:txBody>
      </p:sp>
      <p:sp>
        <p:nvSpPr>
          <p:cNvPr id="6" name="文本框 5"/>
          <p:cNvSpPr txBox="1"/>
          <p:nvPr/>
        </p:nvSpPr>
        <p:spPr bwMode="auto">
          <a:xfrm>
            <a:off x="939835" y="1844992"/>
            <a:ext cx="413916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全球瞩目的美国纯电动汽车生产公司特斯拉研发并制造的</a:t>
            </a:r>
            <a:r>
              <a:rPr lang="en-US" altLang="zh-CN" sz="2000" dirty="0"/>
              <a:t>Model S</a:t>
            </a:r>
            <a:r>
              <a:rPr lang="zh-CN" altLang="zh-CN" sz="2000" dirty="0"/>
              <a:t>，如</a:t>
            </a:r>
            <a:r>
              <a:rPr lang="zh-CN" altLang="zh-CN" sz="2000" dirty="0" smtClean="0"/>
              <a:t>图所</a:t>
            </a:r>
            <a:r>
              <a:rPr lang="zh-CN" altLang="zh-CN" sz="2000" dirty="0"/>
              <a:t>示，整辆车包含了</a:t>
            </a:r>
            <a:r>
              <a:rPr lang="en-US" altLang="zh-CN" sz="2000" dirty="0"/>
              <a:t>250</a:t>
            </a:r>
            <a:r>
              <a:rPr lang="zh-CN" altLang="zh-CN" sz="2000" dirty="0"/>
              <a:t>项专利。其全铝合金车身兼顾了轻量化与高强度特性，除了车身外，其前后悬架大部分材料也采用铝材。从制造的角度看，这款车的生产方式与其他汽车有着根本不同；由于铝合金材料对热较敏感，如果采用传统焊接工艺，会存在材料强度下降的问题，而且由于受热易变形，全铝车身拼合尺寸精度也不易控制。那么，特斯拉工厂是如何克服铝合金焊接过程的难点的呢？</a:t>
            </a:r>
          </a:p>
        </p:txBody>
      </p:sp>
      <p:sp>
        <p:nvSpPr>
          <p:cNvPr id="9" name="五边形 8"/>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10" name="文本框 9"/>
          <p:cNvSpPr txBox="1"/>
          <p:nvPr/>
        </p:nvSpPr>
        <p:spPr bwMode="auto">
          <a:xfrm>
            <a:off x="1879532" y="1153979"/>
            <a:ext cx="93648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a:t>全球瞩目的全铝合金车身生产——特斯拉</a:t>
            </a:r>
            <a:r>
              <a:rPr lang="en-US" altLang="zh-CN" sz="3200" b="1" dirty="0"/>
              <a:t>Model S</a:t>
            </a:r>
            <a:endParaRPr lang="zh-CN" altLang="zh-CN" sz="3200" b="1" dirty="0"/>
          </a:p>
        </p:txBody>
      </p:sp>
      <p:pic>
        <p:nvPicPr>
          <p:cNvPr id="38914" name="图片 10"/>
          <p:cNvPicPr>
            <a:picLocks noChangeAspect="1" noChangeArrowheads="1"/>
          </p:cNvPicPr>
          <p:nvPr/>
        </p:nvPicPr>
        <p:blipFill>
          <a:blip r:embed="rId2">
            <a:extLst>
              <a:ext uri="{28A0092B-C50C-407E-A947-70E740481C1C}">
                <a14:useLocalDpi xmlns:a14="http://schemas.microsoft.com/office/drawing/2010/main" val="0"/>
              </a:ext>
            </a:extLst>
          </a:blip>
          <a:srcRect l="1443"/>
          <a:stretch>
            <a:fillRect/>
          </a:stretch>
        </p:blipFill>
        <p:spPr bwMode="auto">
          <a:xfrm>
            <a:off x="5202123" y="2256036"/>
            <a:ext cx="6494467" cy="350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61634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五</a:t>
            </a:r>
          </a:p>
        </p:txBody>
      </p:sp>
      <p:sp>
        <p:nvSpPr>
          <p:cNvPr id="3" name="副标题 2"/>
          <p:cNvSpPr>
            <a:spLocks noGrp="1"/>
          </p:cNvSpPr>
          <p:nvPr>
            <p:ph type="subTitle" idx="1"/>
          </p:nvPr>
        </p:nvSpPr>
        <p:spPr/>
        <p:txBody>
          <a:bodyPr/>
          <a:lstStyle/>
          <a:p>
            <a:r>
              <a:rPr lang="zh-CN" altLang="en-US" dirty="0"/>
              <a:t>知识拓展</a:t>
            </a:r>
            <a:endParaRPr lang="zh-CN" altLang="en-US" dirty="0">
              <a:solidFill>
                <a:srgbClr val="FFFF00"/>
              </a:solidFill>
            </a:endParaRPr>
          </a:p>
        </p:txBody>
      </p:sp>
      <p:sp>
        <p:nvSpPr>
          <p:cNvPr id="6" name="文本框 5"/>
          <p:cNvSpPr txBox="1"/>
          <p:nvPr/>
        </p:nvSpPr>
        <p:spPr bwMode="auto">
          <a:xfrm>
            <a:off x="939834" y="2270505"/>
            <a:ext cx="92724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特斯拉工厂的焊接工艺选择的是</a:t>
            </a:r>
            <a:r>
              <a:rPr lang="en-US" altLang="zh-CN" sz="2000" dirty="0"/>
              <a:t>CMT</a:t>
            </a:r>
            <a:r>
              <a:rPr lang="zh-CN" altLang="zh-CN" sz="2000" dirty="0"/>
              <a:t>冷金属过渡技术及</a:t>
            </a:r>
            <a:r>
              <a:rPr lang="en-US" altLang="zh-CN" sz="2000" dirty="0" err="1"/>
              <a:t>DeltaSpot</a:t>
            </a:r>
            <a:r>
              <a:rPr lang="zh-CN" altLang="zh-CN" sz="2000" dirty="0"/>
              <a:t>电阻点焊技术。那么特斯拉为什么会选择这两种技术，它们又是如何克服铝合金材料遇热易变形的难点的呢</a:t>
            </a:r>
            <a:r>
              <a:rPr lang="zh-CN" altLang="zh-CN" sz="2000" dirty="0" smtClean="0"/>
              <a:t>？</a:t>
            </a:r>
            <a:endParaRPr lang="zh-CN" altLang="zh-CN" sz="2000" dirty="0"/>
          </a:p>
        </p:txBody>
      </p:sp>
      <p:sp>
        <p:nvSpPr>
          <p:cNvPr id="9" name="五边形 8"/>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10" name="文本框 9"/>
          <p:cNvSpPr txBox="1"/>
          <p:nvPr/>
        </p:nvSpPr>
        <p:spPr bwMode="auto">
          <a:xfrm>
            <a:off x="1879532" y="1153979"/>
            <a:ext cx="93648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a:t>全球瞩目的全铝合金车身生产——特斯拉</a:t>
            </a:r>
            <a:r>
              <a:rPr lang="en-US" altLang="zh-CN" sz="3200" b="1" dirty="0"/>
              <a:t>Model S</a:t>
            </a:r>
            <a:endParaRPr lang="zh-CN" altLang="zh-CN" sz="3200" b="1" dirty="0"/>
          </a:p>
        </p:txBody>
      </p:sp>
    </p:spTree>
    <p:extLst>
      <p:ext uri="{BB962C8B-B14F-4D97-AF65-F5344CB8AC3E}">
        <p14:creationId xmlns:p14="http://schemas.microsoft.com/office/powerpoint/2010/main" val="10391521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五</a:t>
            </a:r>
          </a:p>
        </p:txBody>
      </p:sp>
      <p:sp>
        <p:nvSpPr>
          <p:cNvPr id="3" name="副标题 2"/>
          <p:cNvSpPr>
            <a:spLocks noGrp="1"/>
          </p:cNvSpPr>
          <p:nvPr>
            <p:ph type="subTitle" idx="1"/>
          </p:nvPr>
        </p:nvSpPr>
        <p:spPr/>
        <p:txBody>
          <a:bodyPr/>
          <a:lstStyle/>
          <a:p>
            <a:r>
              <a:rPr lang="zh-CN" altLang="en-US" dirty="0"/>
              <a:t>知识拓展</a:t>
            </a:r>
            <a:endParaRPr lang="zh-CN" altLang="en-US" dirty="0">
              <a:solidFill>
                <a:srgbClr val="FFFF00"/>
              </a:solidFill>
            </a:endParaRPr>
          </a:p>
        </p:txBody>
      </p:sp>
      <p:sp>
        <p:nvSpPr>
          <p:cNvPr id="6" name="文本框 5"/>
          <p:cNvSpPr txBox="1"/>
          <p:nvPr/>
        </p:nvSpPr>
        <p:spPr bwMode="auto">
          <a:xfrm>
            <a:off x="939834" y="1844992"/>
            <a:ext cx="6203350" cy="4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smtClean="0">
                <a:solidFill>
                  <a:srgbClr val="0070C0"/>
                </a:solidFill>
              </a:rPr>
              <a:t>CMT</a:t>
            </a:r>
            <a:r>
              <a:rPr lang="zh-CN" altLang="zh-CN" sz="2000" dirty="0">
                <a:solidFill>
                  <a:srgbClr val="0070C0"/>
                </a:solidFill>
              </a:rPr>
              <a:t>冷金属过渡技术介绍</a:t>
            </a:r>
          </a:p>
          <a:p>
            <a:r>
              <a:rPr lang="en-US" altLang="zh-CN" dirty="0" smtClean="0"/>
              <a:t>         2005</a:t>
            </a:r>
            <a:r>
              <a:rPr lang="zh-CN" altLang="zh-CN" dirty="0"/>
              <a:t>年，</a:t>
            </a:r>
            <a:r>
              <a:rPr lang="zh-CN" altLang="zh-CN" dirty="0" smtClean="0"/>
              <a:t>奥地利</a:t>
            </a:r>
            <a:r>
              <a:rPr lang="zh-CN" altLang="en-US" dirty="0" smtClean="0"/>
              <a:t>福尼斯</a:t>
            </a:r>
            <a:r>
              <a:rPr lang="zh-CN" altLang="zh-CN" dirty="0" smtClean="0"/>
              <a:t>焊接</a:t>
            </a:r>
            <a:r>
              <a:rPr lang="zh-CN" altLang="zh-CN" dirty="0"/>
              <a:t>技术国际有限公司推出了</a:t>
            </a:r>
            <a:r>
              <a:rPr lang="en-US" altLang="zh-CN" dirty="0"/>
              <a:t>CMT(Cold Metal Transfer)</a:t>
            </a:r>
            <a:r>
              <a:rPr lang="zh-CN" altLang="zh-CN" dirty="0"/>
              <a:t>冷金属过渡技术，该技术在世界上首次实现了钢和铝的连接，设备如</a:t>
            </a:r>
            <a:r>
              <a:rPr lang="zh-CN" altLang="zh-CN" dirty="0" smtClean="0"/>
              <a:t>图所</a:t>
            </a:r>
            <a:r>
              <a:rPr lang="zh-CN" altLang="zh-CN" dirty="0"/>
              <a:t>示。和传统的</a:t>
            </a:r>
            <a:r>
              <a:rPr lang="en-US" altLang="zh-CN" dirty="0"/>
              <a:t>MIG/MAG</a:t>
            </a:r>
            <a:r>
              <a:rPr lang="zh-CN" altLang="zh-CN" dirty="0"/>
              <a:t>焊接相比，</a:t>
            </a:r>
            <a:r>
              <a:rPr lang="en-US" altLang="zh-CN" dirty="0"/>
              <a:t>CMT</a:t>
            </a:r>
            <a:r>
              <a:rPr lang="zh-CN" altLang="zh-CN" dirty="0"/>
              <a:t>工艺真的是“冷过渡”</a:t>
            </a:r>
            <a:r>
              <a:rPr lang="zh-CN" altLang="zh-CN" dirty="0" smtClean="0"/>
              <a:t>。</a:t>
            </a:r>
            <a:endParaRPr lang="en-US" altLang="zh-CN" dirty="0"/>
          </a:p>
          <a:p>
            <a:r>
              <a:rPr lang="en-US" altLang="zh-CN" dirty="0" smtClean="0"/>
              <a:t>         CMT</a:t>
            </a:r>
            <a:r>
              <a:rPr lang="zh-CN" altLang="zh-CN" dirty="0"/>
              <a:t>熔滴过渡时电流几乎为零，通过焊丝的回抽将熔滴送进熔池，热输入量迅速减少，对焊缝持续热量输出的时间非常短，从而给焊缝一个冷却的过程，显著降低了薄板焊接变形量，同时使得焊缝形成良好的搭桥能力，进而降低了工件的装配间隙要求及对夹具精度的要求。</a:t>
            </a:r>
            <a:r>
              <a:rPr lang="en-US" altLang="zh-CN" dirty="0"/>
              <a:t>CMT</a:t>
            </a:r>
            <a:r>
              <a:rPr lang="zh-CN" altLang="zh-CN" dirty="0"/>
              <a:t>可焊接厚度仅为</a:t>
            </a:r>
            <a:r>
              <a:rPr lang="en-US" altLang="zh-CN" dirty="0"/>
              <a:t>0.3mm</a:t>
            </a:r>
            <a:r>
              <a:rPr lang="zh-CN" altLang="zh-CN" dirty="0"/>
              <a:t>的超轻板材。</a:t>
            </a:r>
          </a:p>
          <a:p>
            <a:r>
              <a:rPr lang="en-US" altLang="zh-CN" dirty="0" smtClean="0"/>
              <a:t>        CMT</a:t>
            </a:r>
            <a:r>
              <a:rPr lang="zh-CN" altLang="zh-CN" dirty="0"/>
              <a:t>拥有极为稳定的电弧。电弧长度可被检测和调整，无论工件表面情况如何或者你想以何种速度进行焊接，电弧始终保持稳定，焊接过程几乎无飞溅，更无烧穿现象。</a:t>
            </a:r>
          </a:p>
          <a:p>
            <a:endParaRPr lang="zh-CN" altLang="zh-CN" sz="2000" dirty="0"/>
          </a:p>
        </p:txBody>
      </p:sp>
      <p:sp>
        <p:nvSpPr>
          <p:cNvPr id="9" name="五边形 8"/>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10" name="文本框 9"/>
          <p:cNvSpPr txBox="1"/>
          <p:nvPr/>
        </p:nvSpPr>
        <p:spPr bwMode="auto">
          <a:xfrm>
            <a:off x="1879532" y="1153979"/>
            <a:ext cx="93648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a:t>全球瞩目的全铝合金车身生产——特斯拉</a:t>
            </a:r>
            <a:r>
              <a:rPr lang="en-US" altLang="zh-CN" sz="3200" b="1" dirty="0"/>
              <a:t>Model S</a:t>
            </a:r>
            <a:endParaRPr lang="zh-CN" altLang="zh-CN" sz="3200" b="1" dirty="0"/>
          </a:p>
        </p:txBody>
      </p:sp>
      <p:pic>
        <p:nvPicPr>
          <p:cNvPr id="39938" name="图片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1597" y="1738754"/>
            <a:ext cx="4630611" cy="4429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1069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96371" y="112075"/>
            <a:ext cx="2342751" cy="864096"/>
          </a:xfrm>
        </p:spPr>
        <p:txBody>
          <a:bodyPr/>
          <a:lstStyle/>
          <a:p>
            <a:r>
              <a:rPr lang="zh-CN" altLang="en-US" dirty="0"/>
              <a:t>五</a:t>
            </a:r>
          </a:p>
        </p:txBody>
      </p:sp>
      <p:sp>
        <p:nvSpPr>
          <p:cNvPr id="3" name="副标题 2"/>
          <p:cNvSpPr>
            <a:spLocks noGrp="1"/>
          </p:cNvSpPr>
          <p:nvPr>
            <p:ph type="subTitle" idx="1"/>
          </p:nvPr>
        </p:nvSpPr>
        <p:spPr/>
        <p:txBody>
          <a:bodyPr/>
          <a:lstStyle/>
          <a:p>
            <a:r>
              <a:rPr lang="zh-CN" altLang="en-US" dirty="0"/>
              <a:t>知识拓展</a:t>
            </a:r>
            <a:endParaRPr lang="zh-CN" altLang="en-US" dirty="0">
              <a:solidFill>
                <a:srgbClr val="FFFF00"/>
              </a:solidFill>
            </a:endParaRPr>
          </a:p>
        </p:txBody>
      </p:sp>
      <p:sp>
        <p:nvSpPr>
          <p:cNvPr id="6" name="文本框 5"/>
          <p:cNvSpPr txBox="1"/>
          <p:nvPr/>
        </p:nvSpPr>
        <p:spPr bwMode="auto">
          <a:xfrm>
            <a:off x="939833" y="1844992"/>
            <a:ext cx="9978645"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err="1">
                <a:solidFill>
                  <a:srgbClr val="0070C0"/>
                </a:solidFill>
              </a:rPr>
              <a:t>DeltaSpot</a:t>
            </a:r>
            <a:r>
              <a:rPr lang="zh-CN" altLang="zh-CN" sz="2000" dirty="0">
                <a:solidFill>
                  <a:srgbClr val="0070C0"/>
                </a:solidFill>
              </a:rPr>
              <a:t>电阻点焊技术介绍</a:t>
            </a:r>
          </a:p>
          <a:p>
            <a:r>
              <a:rPr lang="en-US" altLang="zh-CN" sz="1600" dirty="0" smtClean="0"/>
              <a:t>        </a:t>
            </a:r>
            <a:r>
              <a:rPr lang="zh-CN" altLang="en-US" sz="1600" dirty="0" smtClean="0"/>
              <a:t>福尼斯</a:t>
            </a:r>
            <a:r>
              <a:rPr lang="en-US" altLang="zh-CN" sz="1600" dirty="0" err="1" smtClean="0"/>
              <a:t>DeltaSpot</a:t>
            </a:r>
            <a:r>
              <a:rPr lang="zh-CN" altLang="zh-CN" sz="1600" dirty="0"/>
              <a:t>电阻点焊工艺是针对铝焊而开发的新技术。它的创新在于配备了独特的电极带，如图</a:t>
            </a:r>
            <a:r>
              <a:rPr lang="en-US" altLang="zh-CN" sz="1600" dirty="0"/>
              <a:t>7-53</a:t>
            </a:r>
            <a:r>
              <a:rPr lang="zh-CN" altLang="zh-CN" sz="1600" dirty="0"/>
              <a:t>所示。电极带的发明带来了前所未有的优势。</a:t>
            </a:r>
          </a:p>
          <a:p>
            <a:r>
              <a:rPr lang="en-US" altLang="zh-CN" sz="1600" dirty="0" smtClean="0"/>
              <a:t>        </a:t>
            </a:r>
            <a:r>
              <a:rPr lang="zh-CN" altLang="zh-CN" sz="1600" dirty="0" smtClean="0"/>
              <a:t>极</a:t>
            </a:r>
            <a:r>
              <a:rPr lang="zh-CN" altLang="zh-CN" sz="1600" dirty="0"/>
              <a:t>高的工艺可靠性，每个电阻焊点均可达到</a:t>
            </a:r>
            <a:r>
              <a:rPr lang="en-US" altLang="zh-CN" sz="1600" dirty="0"/>
              <a:t>100%</a:t>
            </a:r>
            <a:r>
              <a:rPr lang="zh-CN" altLang="zh-CN" sz="1600" dirty="0"/>
              <a:t>的重复精度：母材和电极受到电极带保护，电极带在电极和需要接合的母材之间运动从而实现连续的焊接过程，确保在多个班制中保持恒定的质量水平。</a:t>
            </a:r>
          </a:p>
          <a:p>
            <a:r>
              <a:rPr lang="en-US" altLang="zh-CN" sz="1600" dirty="0" smtClean="0"/>
              <a:t>        </a:t>
            </a:r>
            <a:r>
              <a:rPr lang="zh-CN" altLang="zh-CN" sz="1600" dirty="0" smtClean="0"/>
              <a:t>每个</a:t>
            </a:r>
            <a:r>
              <a:rPr lang="zh-CN" altLang="zh-CN" sz="1600" dirty="0"/>
              <a:t>焊点都使用全新的有效电极：由于电极带的保护，电极头避免了来自于母材的磨损，同时避免了受到锌、铝或有机残渣的污染。在这样的保护下，电极的使用寿命显著提高。在用铝板做的焊接实验当中，电极的使用寿命高达大约</a:t>
            </a:r>
            <a:r>
              <a:rPr lang="en-US" altLang="zh-CN" sz="1600" dirty="0"/>
              <a:t>30000</a:t>
            </a:r>
            <a:r>
              <a:rPr lang="zh-CN" altLang="zh-CN" sz="1600" dirty="0"/>
              <a:t>个焊点。</a:t>
            </a:r>
          </a:p>
          <a:p>
            <a:r>
              <a:rPr lang="en-US" altLang="zh-CN" sz="1600" dirty="0" smtClean="0"/>
              <a:t>        </a:t>
            </a:r>
            <a:r>
              <a:rPr lang="zh-CN" altLang="zh-CN" sz="1600" dirty="0" smtClean="0"/>
              <a:t>焊接</a:t>
            </a:r>
            <a:r>
              <a:rPr lang="zh-CN" altLang="zh-CN" sz="1600" dirty="0"/>
              <a:t>表面无飞溅：由于电极与母材不进行直接接触，因此确保了无飞溅的焊接效果。尤其是在焊接铝板时，电极带的涂层能够优化与铝材的接触，避免了飞溅及由此造成的部件损坏。</a:t>
            </a:r>
          </a:p>
          <a:p>
            <a:r>
              <a:rPr lang="en-US" altLang="zh-CN" sz="1600" dirty="0" smtClean="0"/>
              <a:t>        </a:t>
            </a:r>
            <a:r>
              <a:rPr lang="zh-CN" altLang="zh-CN" sz="1600" dirty="0" smtClean="0"/>
              <a:t>利用</a:t>
            </a:r>
            <a:r>
              <a:rPr lang="zh-CN" altLang="zh-CN" sz="1600" dirty="0"/>
              <a:t>电极带，可精确控制热输入量：三板连接（两张厚板、一张薄板）对于传统的点焊来说是个技术难点。焊点在厚板范围内形成，不足以抓住薄板。而</a:t>
            </a:r>
            <a:r>
              <a:rPr lang="en-US" altLang="zh-CN" sz="1600" dirty="0" err="1"/>
              <a:t>DeltaSpot</a:t>
            </a:r>
            <a:r>
              <a:rPr lang="zh-CN" altLang="zh-CN" sz="1600" dirty="0"/>
              <a:t>的电极带通过其额外的热输入有针对性地控制焊点的深度，因此，薄板范围中的低热量能够通过电极带利用高电阻来弥补。焊点以这种方式充分深入薄板。同时焊点形状更加对称，在薄板范围内的焊缝体积更大。</a:t>
            </a:r>
          </a:p>
          <a:p>
            <a:r>
              <a:rPr lang="en-US" altLang="zh-CN" sz="1600" dirty="0" smtClean="0"/>
              <a:t>        </a:t>
            </a:r>
            <a:r>
              <a:rPr lang="en-US" altLang="zh-CN" sz="1600" dirty="0" err="1" smtClean="0"/>
              <a:t>DeltaSpot</a:t>
            </a:r>
            <a:r>
              <a:rPr lang="zh-CN" altLang="zh-CN" sz="1600" dirty="0"/>
              <a:t>不仅在铝焊方面表现出色，在不同厚度</a:t>
            </a:r>
            <a:r>
              <a:rPr lang="en-US" altLang="zh-CN" sz="1600" dirty="0"/>
              <a:t>/</a:t>
            </a:r>
            <a:r>
              <a:rPr lang="zh-CN" altLang="zh-CN" sz="1600" dirty="0"/>
              <a:t>不同材料焊接方面也具有不可比拟的优势。例如：高标准的焊点外观、表面镀层的高强钢材焊接等。</a:t>
            </a:r>
            <a:r>
              <a:rPr lang="en-US" altLang="zh-CN" sz="1600" dirty="0" err="1"/>
              <a:t>DeltaSpot</a:t>
            </a:r>
            <a:r>
              <a:rPr lang="zh-CN" altLang="zh-CN" sz="1600" dirty="0"/>
              <a:t>可焊接的母材包括：高强钢、表面镀层材料、铝、不锈钢、钛、镁、复合材料等。</a:t>
            </a:r>
          </a:p>
          <a:p>
            <a:endParaRPr lang="zh-CN" altLang="zh-CN" sz="2000" dirty="0"/>
          </a:p>
        </p:txBody>
      </p:sp>
      <p:sp>
        <p:nvSpPr>
          <p:cNvPr id="9" name="五边形 8"/>
          <p:cNvSpPr/>
          <p:nvPr/>
        </p:nvSpPr>
        <p:spPr>
          <a:xfrm>
            <a:off x="939834" y="1234827"/>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10" name="文本框 9"/>
          <p:cNvSpPr txBox="1"/>
          <p:nvPr/>
        </p:nvSpPr>
        <p:spPr bwMode="auto">
          <a:xfrm>
            <a:off x="1879532" y="1153979"/>
            <a:ext cx="93648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a:t>全球瞩目的全铝合金车身生产——特斯拉</a:t>
            </a:r>
            <a:r>
              <a:rPr lang="en-US" altLang="zh-CN" sz="3200" b="1" dirty="0"/>
              <a:t>Model S</a:t>
            </a:r>
            <a:endParaRPr lang="zh-CN" altLang="zh-CN" sz="3200" b="1" dirty="0"/>
          </a:p>
        </p:txBody>
      </p:sp>
    </p:spTree>
    <p:extLst>
      <p:ext uri="{BB962C8B-B14F-4D97-AF65-F5344CB8AC3E}">
        <p14:creationId xmlns:p14="http://schemas.microsoft.com/office/powerpoint/2010/main" val="27666941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4">
            <a:lum/>
          </a:blip>
          <a:srcRect/>
          <a:stretch>
            <a:fillRect l="-6000" r="-6000"/>
          </a:stretch>
        </a:blipFill>
        <a:effectLst/>
      </p:bgPr>
    </p:bg>
    <p:spTree>
      <p:nvGrpSpPr>
        <p:cNvPr id="1" name=""/>
        <p:cNvGrpSpPr/>
        <p:nvPr/>
      </p:nvGrpSpPr>
      <p:grpSpPr>
        <a:xfrm>
          <a:off x="0" y="0"/>
          <a:ext cx="0" cy="0"/>
          <a:chOff x="0" y="0"/>
          <a:chExt cx="0" cy="0"/>
        </a:xfrm>
      </p:grpSpPr>
      <p:sp>
        <p:nvSpPr>
          <p:cNvPr id="140" name="Rectangle 127"/>
          <p:cNvSpPr>
            <a:spLocks noChangeArrowheads="1"/>
          </p:cNvSpPr>
          <p:nvPr/>
        </p:nvSpPr>
        <p:spPr bwMode="gray">
          <a:xfrm>
            <a:off x="0" y="0"/>
            <a:ext cx="12192000" cy="1828800"/>
          </a:xfrm>
          <a:prstGeom prst="rect">
            <a:avLst/>
          </a:prstGeom>
          <a:gradFill rotWithShape="1">
            <a:gsLst>
              <a:gs pos="0">
                <a:schemeClr val="accent1"/>
              </a:gs>
              <a:gs pos="100000">
                <a:schemeClr val="accent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zh-CN" altLang="en-US">
              <a:solidFill>
                <a:prstClr val="black"/>
              </a:solidFill>
            </a:endParaRPr>
          </a:p>
        </p:txBody>
      </p:sp>
      <p:grpSp>
        <p:nvGrpSpPr>
          <p:cNvPr id="141" name="Group 15"/>
          <p:cNvGrpSpPr>
            <a:grpSpLocks/>
          </p:cNvGrpSpPr>
          <p:nvPr/>
        </p:nvGrpSpPr>
        <p:grpSpPr bwMode="auto">
          <a:xfrm>
            <a:off x="1676400" y="381000"/>
            <a:ext cx="6838950" cy="3365500"/>
            <a:chOff x="664" y="1951"/>
            <a:chExt cx="4308" cy="2120"/>
          </a:xfrm>
        </p:grpSpPr>
        <p:sp>
          <p:nvSpPr>
            <p:cNvPr id="142" name="Freeform 16"/>
            <p:cNvSpPr>
              <a:spLocks/>
            </p:cNvSpPr>
            <p:nvPr/>
          </p:nvSpPr>
          <p:spPr bwMode="invGray">
            <a:xfrm>
              <a:off x="743" y="2045"/>
              <a:ext cx="1267" cy="1938"/>
            </a:xfrm>
            <a:custGeom>
              <a:avLst/>
              <a:gdLst>
                <a:gd name="T0" fmla="*/ 116 w 1692"/>
                <a:gd name="T1" fmla="*/ 258 h 2586"/>
                <a:gd name="T2" fmla="*/ 320 w 1692"/>
                <a:gd name="T3" fmla="*/ 210 h 2586"/>
                <a:gd name="T4" fmla="*/ 434 w 1692"/>
                <a:gd name="T5" fmla="*/ 240 h 2586"/>
                <a:gd name="T6" fmla="*/ 416 w 1692"/>
                <a:gd name="T7" fmla="*/ 444 h 2586"/>
                <a:gd name="T8" fmla="*/ 272 w 1692"/>
                <a:gd name="T9" fmla="*/ 582 h 2586"/>
                <a:gd name="T10" fmla="*/ 218 w 1692"/>
                <a:gd name="T11" fmla="*/ 714 h 2586"/>
                <a:gd name="T12" fmla="*/ 284 w 1692"/>
                <a:gd name="T13" fmla="*/ 964 h 2586"/>
                <a:gd name="T14" fmla="*/ 316 w 1692"/>
                <a:gd name="T15" fmla="*/ 960 h 2586"/>
                <a:gd name="T16" fmla="*/ 328 w 1692"/>
                <a:gd name="T17" fmla="*/ 906 h 2586"/>
                <a:gd name="T18" fmla="*/ 478 w 1692"/>
                <a:gd name="T19" fmla="*/ 1154 h 2586"/>
                <a:gd name="T20" fmla="*/ 650 w 1692"/>
                <a:gd name="T21" fmla="*/ 1200 h 2586"/>
                <a:gd name="T22" fmla="*/ 794 w 1692"/>
                <a:gd name="T23" fmla="*/ 1350 h 2586"/>
                <a:gd name="T24" fmla="*/ 854 w 1692"/>
                <a:gd name="T25" fmla="*/ 1422 h 2586"/>
                <a:gd name="T26" fmla="*/ 770 w 1692"/>
                <a:gd name="T27" fmla="*/ 1608 h 2586"/>
                <a:gd name="T28" fmla="*/ 916 w 1692"/>
                <a:gd name="T29" fmla="*/ 1782 h 2586"/>
                <a:gd name="T30" fmla="*/ 1034 w 1692"/>
                <a:gd name="T31" fmla="*/ 2022 h 2586"/>
                <a:gd name="T32" fmla="*/ 1094 w 1692"/>
                <a:gd name="T33" fmla="*/ 2310 h 2586"/>
                <a:gd name="T34" fmla="*/ 1194 w 1692"/>
                <a:gd name="T35" fmla="*/ 2540 h 2586"/>
                <a:gd name="T36" fmla="*/ 1280 w 1692"/>
                <a:gd name="T37" fmla="*/ 2520 h 2586"/>
                <a:gd name="T38" fmla="*/ 1244 w 1692"/>
                <a:gd name="T39" fmla="*/ 2394 h 2586"/>
                <a:gd name="T40" fmla="*/ 1288 w 1692"/>
                <a:gd name="T41" fmla="*/ 2306 h 2586"/>
                <a:gd name="T42" fmla="*/ 1368 w 1692"/>
                <a:gd name="T43" fmla="*/ 2228 h 2586"/>
                <a:gd name="T44" fmla="*/ 1448 w 1692"/>
                <a:gd name="T45" fmla="*/ 2076 h 2586"/>
                <a:gd name="T46" fmla="*/ 1568 w 1692"/>
                <a:gd name="T47" fmla="*/ 1950 h 2586"/>
                <a:gd name="T48" fmla="*/ 1622 w 1692"/>
                <a:gd name="T49" fmla="*/ 1746 h 2586"/>
                <a:gd name="T50" fmla="*/ 1552 w 1692"/>
                <a:gd name="T51" fmla="*/ 1538 h 2586"/>
                <a:gd name="T52" fmla="*/ 1376 w 1692"/>
                <a:gd name="T53" fmla="*/ 1410 h 2586"/>
                <a:gd name="T54" fmla="*/ 1104 w 1692"/>
                <a:gd name="T55" fmla="*/ 1280 h 2586"/>
                <a:gd name="T56" fmla="*/ 974 w 1692"/>
                <a:gd name="T57" fmla="*/ 1260 h 2586"/>
                <a:gd name="T58" fmla="*/ 904 w 1692"/>
                <a:gd name="T59" fmla="*/ 1268 h 2586"/>
                <a:gd name="T60" fmla="*/ 794 w 1692"/>
                <a:gd name="T61" fmla="*/ 1308 h 2586"/>
                <a:gd name="T62" fmla="*/ 758 w 1692"/>
                <a:gd name="T63" fmla="*/ 1174 h 2586"/>
                <a:gd name="T64" fmla="*/ 736 w 1692"/>
                <a:gd name="T65" fmla="*/ 1062 h 2586"/>
                <a:gd name="T66" fmla="*/ 632 w 1692"/>
                <a:gd name="T67" fmla="*/ 1104 h 2586"/>
                <a:gd name="T68" fmla="*/ 568 w 1692"/>
                <a:gd name="T69" fmla="*/ 950 h 2586"/>
                <a:gd name="T70" fmla="*/ 740 w 1692"/>
                <a:gd name="T71" fmla="*/ 912 h 2586"/>
                <a:gd name="T72" fmla="*/ 842 w 1692"/>
                <a:gd name="T73" fmla="*/ 906 h 2586"/>
                <a:gd name="T74" fmla="*/ 896 w 1692"/>
                <a:gd name="T75" fmla="*/ 900 h 2586"/>
                <a:gd name="T76" fmla="*/ 1058 w 1692"/>
                <a:gd name="T77" fmla="*/ 750 h 2586"/>
                <a:gd name="T78" fmla="*/ 1184 w 1692"/>
                <a:gd name="T79" fmla="*/ 678 h 2586"/>
                <a:gd name="T80" fmla="*/ 1278 w 1692"/>
                <a:gd name="T81" fmla="*/ 636 h 2586"/>
                <a:gd name="T82" fmla="*/ 1340 w 1692"/>
                <a:gd name="T83" fmla="*/ 538 h 2586"/>
                <a:gd name="T84" fmla="*/ 1288 w 1692"/>
                <a:gd name="T85" fmla="*/ 512 h 2586"/>
                <a:gd name="T86" fmla="*/ 1526 w 1692"/>
                <a:gd name="T87" fmla="*/ 456 h 2586"/>
                <a:gd name="T88" fmla="*/ 1406 w 1692"/>
                <a:gd name="T89" fmla="*/ 342 h 2586"/>
                <a:gd name="T90" fmla="*/ 1328 w 1692"/>
                <a:gd name="T91" fmla="*/ 264 h 2586"/>
                <a:gd name="T92" fmla="*/ 1222 w 1692"/>
                <a:gd name="T93" fmla="*/ 364 h 2586"/>
                <a:gd name="T94" fmla="*/ 1110 w 1692"/>
                <a:gd name="T95" fmla="*/ 444 h 2586"/>
                <a:gd name="T96" fmla="*/ 1022 w 1692"/>
                <a:gd name="T97" fmla="*/ 304 h 2586"/>
                <a:gd name="T98" fmla="*/ 1212 w 1692"/>
                <a:gd name="T99" fmla="*/ 240 h 2586"/>
                <a:gd name="T100" fmla="*/ 1266 w 1692"/>
                <a:gd name="T101" fmla="*/ 198 h 2586"/>
                <a:gd name="T102" fmla="*/ 1328 w 1692"/>
                <a:gd name="T103" fmla="*/ 172 h 2586"/>
                <a:gd name="T104" fmla="*/ 1286 w 1692"/>
                <a:gd name="T105" fmla="*/ 144 h 2586"/>
                <a:gd name="T106" fmla="*/ 1262 w 1692"/>
                <a:gd name="T107" fmla="*/ 120 h 2586"/>
                <a:gd name="T108" fmla="*/ 1202 w 1692"/>
                <a:gd name="T109" fmla="*/ 102 h 2586"/>
                <a:gd name="T110" fmla="*/ 1106 w 1692"/>
                <a:gd name="T111" fmla="*/ 136 h 2586"/>
                <a:gd name="T112" fmla="*/ 950 w 1692"/>
                <a:gd name="T113" fmla="*/ 120 h 2586"/>
                <a:gd name="T114" fmla="*/ 550 w 1692"/>
                <a:gd name="T115" fmla="*/ 0 h 2586"/>
                <a:gd name="T116" fmla="*/ 344 w 1692"/>
                <a:gd name="T117" fmla="*/ 32 h 2586"/>
                <a:gd name="T118" fmla="*/ 290 w 1692"/>
                <a:gd name="T119" fmla="*/ 102 h 2586"/>
                <a:gd name="T120" fmla="*/ 128 w 1692"/>
                <a:gd name="T121" fmla="*/ 174 h 2586"/>
                <a:gd name="T122" fmla="*/ 128 w 1692"/>
                <a:gd name="T123" fmla="*/ 216 h 2586"/>
                <a:gd name="T124" fmla="*/ 2 w 1692"/>
                <a:gd name="T125" fmla="*/ 252 h 2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92" h="2586">
                  <a:moveTo>
                    <a:pt x="2" y="252"/>
                  </a:moveTo>
                  <a:lnTo>
                    <a:pt x="68" y="264"/>
                  </a:lnTo>
                  <a:lnTo>
                    <a:pt x="116" y="258"/>
                  </a:lnTo>
                  <a:lnTo>
                    <a:pt x="188" y="216"/>
                  </a:lnTo>
                  <a:lnTo>
                    <a:pt x="236" y="210"/>
                  </a:lnTo>
                  <a:lnTo>
                    <a:pt x="320" y="210"/>
                  </a:lnTo>
                  <a:lnTo>
                    <a:pt x="368" y="216"/>
                  </a:lnTo>
                  <a:lnTo>
                    <a:pt x="398" y="246"/>
                  </a:lnTo>
                  <a:lnTo>
                    <a:pt x="434" y="240"/>
                  </a:lnTo>
                  <a:lnTo>
                    <a:pt x="422" y="294"/>
                  </a:lnTo>
                  <a:lnTo>
                    <a:pt x="404" y="354"/>
                  </a:lnTo>
                  <a:lnTo>
                    <a:pt x="416" y="444"/>
                  </a:lnTo>
                  <a:lnTo>
                    <a:pt x="408" y="480"/>
                  </a:lnTo>
                  <a:lnTo>
                    <a:pt x="380" y="474"/>
                  </a:lnTo>
                  <a:lnTo>
                    <a:pt x="272" y="582"/>
                  </a:lnTo>
                  <a:lnTo>
                    <a:pt x="236" y="628"/>
                  </a:lnTo>
                  <a:lnTo>
                    <a:pt x="242" y="672"/>
                  </a:lnTo>
                  <a:lnTo>
                    <a:pt x="218" y="714"/>
                  </a:lnTo>
                  <a:lnTo>
                    <a:pt x="268" y="774"/>
                  </a:lnTo>
                  <a:lnTo>
                    <a:pt x="262" y="844"/>
                  </a:lnTo>
                  <a:lnTo>
                    <a:pt x="284" y="964"/>
                  </a:lnTo>
                  <a:lnTo>
                    <a:pt x="320" y="1010"/>
                  </a:lnTo>
                  <a:lnTo>
                    <a:pt x="324" y="970"/>
                  </a:lnTo>
                  <a:lnTo>
                    <a:pt x="316" y="960"/>
                  </a:lnTo>
                  <a:lnTo>
                    <a:pt x="302" y="834"/>
                  </a:lnTo>
                  <a:lnTo>
                    <a:pt x="326" y="830"/>
                  </a:lnTo>
                  <a:lnTo>
                    <a:pt x="328" y="906"/>
                  </a:lnTo>
                  <a:lnTo>
                    <a:pt x="380" y="996"/>
                  </a:lnTo>
                  <a:lnTo>
                    <a:pt x="368" y="1074"/>
                  </a:lnTo>
                  <a:lnTo>
                    <a:pt x="478" y="1154"/>
                  </a:lnTo>
                  <a:lnTo>
                    <a:pt x="564" y="1164"/>
                  </a:lnTo>
                  <a:lnTo>
                    <a:pt x="612" y="1208"/>
                  </a:lnTo>
                  <a:lnTo>
                    <a:pt x="650" y="1200"/>
                  </a:lnTo>
                  <a:lnTo>
                    <a:pt x="680" y="1224"/>
                  </a:lnTo>
                  <a:lnTo>
                    <a:pt x="698" y="1272"/>
                  </a:lnTo>
                  <a:lnTo>
                    <a:pt x="794" y="1350"/>
                  </a:lnTo>
                  <a:lnTo>
                    <a:pt x="842" y="1308"/>
                  </a:lnTo>
                  <a:lnTo>
                    <a:pt x="848" y="1350"/>
                  </a:lnTo>
                  <a:lnTo>
                    <a:pt x="854" y="1422"/>
                  </a:lnTo>
                  <a:lnTo>
                    <a:pt x="786" y="1490"/>
                  </a:lnTo>
                  <a:lnTo>
                    <a:pt x="788" y="1542"/>
                  </a:lnTo>
                  <a:lnTo>
                    <a:pt x="770" y="1608"/>
                  </a:lnTo>
                  <a:lnTo>
                    <a:pt x="802" y="1634"/>
                  </a:lnTo>
                  <a:lnTo>
                    <a:pt x="848" y="1668"/>
                  </a:lnTo>
                  <a:lnTo>
                    <a:pt x="916" y="1782"/>
                  </a:lnTo>
                  <a:lnTo>
                    <a:pt x="956" y="1800"/>
                  </a:lnTo>
                  <a:lnTo>
                    <a:pt x="1010" y="1848"/>
                  </a:lnTo>
                  <a:lnTo>
                    <a:pt x="1034" y="2022"/>
                  </a:lnTo>
                  <a:lnTo>
                    <a:pt x="1058" y="2178"/>
                  </a:lnTo>
                  <a:lnTo>
                    <a:pt x="1046" y="2244"/>
                  </a:lnTo>
                  <a:lnTo>
                    <a:pt x="1094" y="2310"/>
                  </a:lnTo>
                  <a:lnTo>
                    <a:pt x="1118" y="2364"/>
                  </a:lnTo>
                  <a:lnTo>
                    <a:pt x="1138" y="2458"/>
                  </a:lnTo>
                  <a:lnTo>
                    <a:pt x="1194" y="2540"/>
                  </a:lnTo>
                  <a:lnTo>
                    <a:pt x="1286" y="2586"/>
                  </a:lnTo>
                  <a:lnTo>
                    <a:pt x="1382" y="2574"/>
                  </a:lnTo>
                  <a:lnTo>
                    <a:pt x="1280" y="2520"/>
                  </a:lnTo>
                  <a:lnTo>
                    <a:pt x="1266" y="2472"/>
                  </a:lnTo>
                  <a:lnTo>
                    <a:pt x="1288" y="2428"/>
                  </a:lnTo>
                  <a:lnTo>
                    <a:pt x="1244" y="2394"/>
                  </a:lnTo>
                  <a:lnTo>
                    <a:pt x="1284" y="2334"/>
                  </a:lnTo>
                  <a:lnTo>
                    <a:pt x="1244" y="2300"/>
                  </a:lnTo>
                  <a:lnTo>
                    <a:pt x="1288" y="2306"/>
                  </a:lnTo>
                  <a:lnTo>
                    <a:pt x="1286" y="2244"/>
                  </a:lnTo>
                  <a:lnTo>
                    <a:pt x="1330" y="2268"/>
                  </a:lnTo>
                  <a:lnTo>
                    <a:pt x="1368" y="2228"/>
                  </a:lnTo>
                  <a:lnTo>
                    <a:pt x="1334" y="2160"/>
                  </a:lnTo>
                  <a:lnTo>
                    <a:pt x="1382" y="2184"/>
                  </a:lnTo>
                  <a:lnTo>
                    <a:pt x="1448" y="2076"/>
                  </a:lnTo>
                  <a:lnTo>
                    <a:pt x="1468" y="2052"/>
                  </a:lnTo>
                  <a:lnTo>
                    <a:pt x="1476" y="1982"/>
                  </a:lnTo>
                  <a:lnTo>
                    <a:pt x="1568" y="1950"/>
                  </a:lnTo>
                  <a:lnTo>
                    <a:pt x="1612" y="1880"/>
                  </a:lnTo>
                  <a:lnTo>
                    <a:pt x="1628" y="1830"/>
                  </a:lnTo>
                  <a:lnTo>
                    <a:pt x="1622" y="1746"/>
                  </a:lnTo>
                  <a:lnTo>
                    <a:pt x="1692" y="1644"/>
                  </a:lnTo>
                  <a:lnTo>
                    <a:pt x="1652" y="1578"/>
                  </a:lnTo>
                  <a:lnTo>
                    <a:pt x="1552" y="1538"/>
                  </a:lnTo>
                  <a:lnTo>
                    <a:pt x="1448" y="1500"/>
                  </a:lnTo>
                  <a:lnTo>
                    <a:pt x="1376" y="1494"/>
                  </a:lnTo>
                  <a:lnTo>
                    <a:pt x="1376" y="1410"/>
                  </a:lnTo>
                  <a:lnTo>
                    <a:pt x="1262" y="1356"/>
                  </a:lnTo>
                  <a:lnTo>
                    <a:pt x="1166" y="1272"/>
                  </a:lnTo>
                  <a:lnTo>
                    <a:pt x="1104" y="1280"/>
                  </a:lnTo>
                  <a:lnTo>
                    <a:pt x="1048" y="1276"/>
                  </a:lnTo>
                  <a:lnTo>
                    <a:pt x="1020" y="1244"/>
                  </a:lnTo>
                  <a:lnTo>
                    <a:pt x="974" y="1260"/>
                  </a:lnTo>
                  <a:lnTo>
                    <a:pt x="984" y="1238"/>
                  </a:lnTo>
                  <a:lnTo>
                    <a:pt x="934" y="1268"/>
                  </a:lnTo>
                  <a:lnTo>
                    <a:pt x="904" y="1268"/>
                  </a:lnTo>
                  <a:lnTo>
                    <a:pt x="872" y="1314"/>
                  </a:lnTo>
                  <a:lnTo>
                    <a:pt x="836" y="1272"/>
                  </a:lnTo>
                  <a:lnTo>
                    <a:pt x="794" y="1308"/>
                  </a:lnTo>
                  <a:lnTo>
                    <a:pt x="748" y="1278"/>
                  </a:lnTo>
                  <a:lnTo>
                    <a:pt x="758" y="1242"/>
                  </a:lnTo>
                  <a:lnTo>
                    <a:pt x="758" y="1174"/>
                  </a:lnTo>
                  <a:lnTo>
                    <a:pt x="698" y="1176"/>
                  </a:lnTo>
                  <a:lnTo>
                    <a:pt x="668" y="1140"/>
                  </a:lnTo>
                  <a:lnTo>
                    <a:pt x="736" y="1062"/>
                  </a:lnTo>
                  <a:lnTo>
                    <a:pt x="712" y="1050"/>
                  </a:lnTo>
                  <a:lnTo>
                    <a:pt x="658" y="1062"/>
                  </a:lnTo>
                  <a:lnTo>
                    <a:pt x="632" y="1104"/>
                  </a:lnTo>
                  <a:lnTo>
                    <a:pt x="596" y="1110"/>
                  </a:lnTo>
                  <a:lnTo>
                    <a:pt x="538" y="1066"/>
                  </a:lnTo>
                  <a:lnTo>
                    <a:pt x="568" y="950"/>
                  </a:lnTo>
                  <a:lnTo>
                    <a:pt x="632" y="894"/>
                  </a:lnTo>
                  <a:lnTo>
                    <a:pt x="686" y="894"/>
                  </a:lnTo>
                  <a:lnTo>
                    <a:pt x="740" y="912"/>
                  </a:lnTo>
                  <a:lnTo>
                    <a:pt x="736" y="900"/>
                  </a:lnTo>
                  <a:lnTo>
                    <a:pt x="766" y="868"/>
                  </a:lnTo>
                  <a:lnTo>
                    <a:pt x="842" y="906"/>
                  </a:lnTo>
                  <a:lnTo>
                    <a:pt x="848" y="966"/>
                  </a:lnTo>
                  <a:lnTo>
                    <a:pt x="884" y="984"/>
                  </a:lnTo>
                  <a:lnTo>
                    <a:pt x="896" y="900"/>
                  </a:lnTo>
                  <a:lnTo>
                    <a:pt x="878" y="858"/>
                  </a:lnTo>
                  <a:lnTo>
                    <a:pt x="998" y="806"/>
                  </a:lnTo>
                  <a:lnTo>
                    <a:pt x="1058" y="750"/>
                  </a:lnTo>
                  <a:lnTo>
                    <a:pt x="1100" y="696"/>
                  </a:lnTo>
                  <a:lnTo>
                    <a:pt x="1130" y="672"/>
                  </a:lnTo>
                  <a:lnTo>
                    <a:pt x="1184" y="678"/>
                  </a:lnTo>
                  <a:lnTo>
                    <a:pt x="1190" y="636"/>
                  </a:lnTo>
                  <a:lnTo>
                    <a:pt x="1280" y="588"/>
                  </a:lnTo>
                  <a:lnTo>
                    <a:pt x="1278" y="636"/>
                  </a:lnTo>
                  <a:lnTo>
                    <a:pt x="1360" y="602"/>
                  </a:lnTo>
                  <a:lnTo>
                    <a:pt x="1322" y="570"/>
                  </a:lnTo>
                  <a:lnTo>
                    <a:pt x="1340" y="538"/>
                  </a:lnTo>
                  <a:lnTo>
                    <a:pt x="1320" y="522"/>
                  </a:lnTo>
                  <a:lnTo>
                    <a:pt x="1286" y="546"/>
                  </a:lnTo>
                  <a:lnTo>
                    <a:pt x="1288" y="512"/>
                  </a:lnTo>
                  <a:lnTo>
                    <a:pt x="1400" y="504"/>
                  </a:lnTo>
                  <a:lnTo>
                    <a:pt x="1490" y="480"/>
                  </a:lnTo>
                  <a:lnTo>
                    <a:pt x="1526" y="456"/>
                  </a:lnTo>
                  <a:lnTo>
                    <a:pt x="1484" y="394"/>
                  </a:lnTo>
                  <a:cubicBezTo>
                    <a:pt x="1474" y="370"/>
                    <a:pt x="1479" y="319"/>
                    <a:pt x="1466" y="310"/>
                  </a:cubicBezTo>
                  <a:cubicBezTo>
                    <a:pt x="1456" y="300"/>
                    <a:pt x="1423" y="343"/>
                    <a:pt x="1406" y="342"/>
                  </a:cubicBezTo>
                  <a:lnTo>
                    <a:pt x="1376" y="312"/>
                  </a:lnTo>
                  <a:lnTo>
                    <a:pt x="1376" y="270"/>
                  </a:lnTo>
                  <a:lnTo>
                    <a:pt x="1328" y="264"/>
                  </a:lnTo>
                  <a:lnTo>
                    <a:pt x="1312" y="252"/>
                  </a:lnTo>
                  <a:lnTo>
                    <a:pt x="1256" y="314"/>
                  </a:lnTo>
                  <a:lnTo>
                    <a:pt x="1222" y="364"/>
                  </a:lnTo>
                  <a:lnTo>
                    <a:pt x="1172" y="402"/>
                  </a:lnTo>
                  <a:lnTo>
                    <a:pt x="1136" y="474"/>
                  </a:lnTo>
                  <a:lnTo>
                    <a:pt x="1110" y="444"/>
                  </a:lnTo>
                  <a:lnTo>
                    <a:pt x="1128" y="394"/>
                  </a:lnTo>
                  <a:lnTo>
                    <a:pt x="1038" y="334"/>
                  </a:lnTo>
                  <a:lnTo>
                    <a:pt x="1022" y="304"/>
                  </a:lnTo>
                  <a:lnTo>
                    <a:pt x="1122" y="226"/>
                  </a:lnTo>
                  <a:lnTo>
                    <a:pt x="1184" y="222"/>
                  </a:lnTo>
                  <a:lnTo>
                    <a:pt x="1212" y="240"/>
                  </a:lnTo>
                  <a:lnTo>
                    <a:pt x="1248" y="220"/>
                  </a:lnTo>
                  <a:lnTo>
                    <a:pt x="1300" y="220"/>
                  </a:lnTo>
                  <a:lnTo>
                    <a:pt x="1266" y="198"/>
                  </a:lnTo>
                  <a:lnTo>
                    <a:pt x="1208" y="196"/>
                  </a:lnTo>
                  <a:lnTo>
                    <a:pt x="1250" y="174"/>
                  </a:lnTo>
                  <a:lnTo>
                    <a:pt x="1328" y="172"/>
                  </a:lnTo>
                  <a:lnTo>
                    <a:pt x="1364" y="132"/>
                  </a:lnTo>
                  <a:cubicBezTo>
                    <a:pt x="1346" y="124"/>
                    <a:pt x="1343" y="119"/>
                    <a:pt x="1324" y="122"/>
                  </a:cubicBezTo>
                  <a:cubicBezTo>
                    <a:pt x="1310" y="124"/>
                    <a:pt x="1294" y="132"/>
                    <a:pt x="1286" y="144"/>
                  </a:cubicBezTo>
                  <a:cubicBezTo>
                    <a:pt x="1282" y="149"/>
                    <a:pt x="1274" y="148"/>
                    <a:pt x="1268" y="150"/>
                  </a:cubicBezTo>
                  <a:cubicBezTo>
                    <a:pt x="1266" y="144"/>
                    <a:pt x="1259" y="138"/>
                    <a:pt x="1262" y="132"/>
                  </a:cubicBezTo>
                  <a:cubicBezTo>
                    <a:pt x="1269" y="118"/>
                    <a:pt x="1303" y="134"/>
                    <a:pt x="1262" y="120"/>
                  </a:cubicBezTo>
                  <a:cubicBezTo>
                    <a:pt x="1221" y="134"/>
                    <a:pt x="1252" y="105"/>
                    <a:pt x="1262" y="90"/>
                  </a:cubicBezTo>
                  <a:cubicBezTo>
                    <a:pt x="1260" y="84"/>
                    <a:pt x="1262" y="75"/>
                    <a:pt x="1256" y="72"/>
                  </a:cubicBezTo>
                  <a:cubicBezTo>
                    <a:pt x="1238" y="63"/>
                    <a:pt x="1202" y="102"/>
                    <a:pt x="1202" y="102"/>
                  </a:cubicBezTo>
                  <a:cubicBezTo>
                    <a:pt x="1198" y="108"/>
                    <a:pt x="1186" y="140"/>
                    <a:pt x="1180" y="144"/>
                  </a:cubicBezTo>
                  <a:cubicBezTo>
                    <a:pt x="1169" y="151"/>
                    <a:pt x="1148" y="122"/>
                    <a:pt x="1148" y="122"/>
                  </a:cubicBezTo>
                  <a:cubicBezTo>
                    <a:pt x="1138" y="123"/>
                    <a:pt x="1121" y="137"/>
                    <a:pt x="1106" y="136"/>
                  </a:cubicBezTo>
                  <a:cubicBezTo>
                    <a:pt x="1091" y="135"/>
                    <a:pt x="1074" y="117"/>
                    <a:pt x="1056" y="116"/>
                  </a:cubicBezTo>
                  <a:cubicBezTo>
                    <a:pt x="1038" y="115"/>
                    <a:pt x="1016" y="131"/>
                    <a:pt x="998" y="132"/>
                  </a:cubicBezTo>
                  <a:cubicBezTo>
                    <a:pt x="997" y="132"/>
                    <a:pt x="956" y="125"/>
                    <a:pt x="950" y="120"/>
                  </a:cubicBezTo>
                  <a:cubicBezTo>
                    <a:pt x="918" y="94"/>
                    <a:pt x="960" y="108"/>
                    <a:pt x="920" y="90"/>
                  </a:cubicBezTo>
                  <a:cubicBezTo>
                    <a:pt x="852" y="60"/>
                    <a:pt x="806" y="58"/>
                    <a:pt x="730" y="54"/>
                  </a:cubicBezTo>
                  <a:cubicBezTo>
                    <a:pt x="656" y="39"/>
                    <a:pt x="625" y="15"/>
                    <a:pt x="550" y="0"/>
                  </a:cubicBezTo>
                  <a:cubicBezTo>
                    <a:pt x="510" y="2"/>
                    <a:pt x="486" y="5"/>
                    <a:pt x="446" y="8"/>
                  </a:cubicBezTo>
                  <a:cubicBezTo>
                    <a:pt x="424" y="9"/>
                    <a:pt x="423" y="14"/>
                    <a:pt x="406" y="18"/>
                  </a:cubicBezTo>
                  <a:cubicBezTo>
                    <a:pt x="389" y="22"/>
                    <a:pt x="353" y="24"/>
                    <a:pt x="344" y="32"/>
                  </a:cubicBezTo>
                  <a:cubicBezTo>
                    <a:pt x="346" y="38"/>
                    <a:pt x="354" y="60"/>
                    <a:pt x="350" y="64"/>
                  </a:cubicBezTo>
                  <a:cubicBezTo>
                    <a:pt x="274" y="50"/>
                    <a:pt x="250" y="81"/>
                    <a:pt x="236" y="82"/>
                  </a:cubicBezTo>
                  <a:cubicBezTo>
                    <a:pt x="278" y="110"/>
                    <a:pt x="270" y="72"/>
                    <a:pt x="290" y="102"/>
                  </a:cubicBezTo>
                  <a:cubicBezTo>
                    <a:pt x="234" y="121"/>
                    <a:pt x="178" y="104"/>
                    <a:pt x="128" y="138"/>
                  </a:cubicBezTo>
                  <a:cubicBezTo>
                    <a:pt x="126" y="144"/>
                    <a:pt x="122" y="150"/>
                    <a:pt x="122" y="156"/>
                  </a:cubicBezTo>
                  <a:cubicBezTo>
                    <a:pt x="122" y="162"/>
                    <a:pt x="132" y="170"/>
                    <a:pt x="128" y="174"/>
                  </a:cubicBezTo>
                  <a:cubicBezTo>
                    <a:pt x="126" y="182"/>
                    <a:pt x="109" y="197"/>
                    <a:pt x="112" y="202"/>
                  </a:cubicBezTo>
                  <a:cubicBezTo>
                    <a:pt x="124" y="206"/>
                    <a:pt x="137" y="195"/>
                    <a:pt x="146" y="204"/>
                  </a:cubicBezTo>
                  <a:cubicBezTo>
                    <a:pt x="151" y="209"/>
                    <a:pt x="135" y="213"/>
                    <a:pt x="128" y="216"/>
                  </a:cubicBezTo>
                  <a:cubicBezTo>
                    <a:pt x="116" y="221"/>
                    <a:pt x="104" y="226"/>
                    <a:pt x="92" y="228"/>
                  </a:cubicBezTo>
                  <a:cubicBezTo>
                    <a:pt x="48" y="237"/>
                    <a:pt x="72" y="233"/>
                    <a:pt x="20" y="240"/>
                  </a:cubicBezTo>
                  <a:cubicBezTo>
                    <a:pt x="0" y="247"/>
                    <a:pt x="2" y="240"/>
                    <a:pt x="2" y="25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3" name="Freeform 17"/>
            <p:cNvSpPr>
              <a:spLocks/>
            </p:cNvSpPr>
            <p:nvPr/>
          </p:nvSpPr>
          <p:spPr bwMode="invGray">
            <a:xfrm>
              <a:off x="703" y="2230"/>
              <a:ext cx="34" cy="28"/>
            </a:xfrm>
            <a:custGeom>
              <a:avLst/>
              <a:gdLst>
                <a:gd name="T0" fmla="*/ 16 w 46"/>
                <a:gd name="T1" fmla="*/ 4 h 38"/>
                <a:gd name="T2" fmla="*/ 0 w 46"/>
                <a:gd name="T3" fmla="*/ 22 h 38"/>
                <a:gd name="T4" fmla="*/ 22 w 46"/>
                <a:gd name="T5" fmla="*/ 38 h 38"/>
                <a:gd name="T6" fmla="*/ 46 w 46"/>
                <a:gd name="T7" fmla="*/ 26 h 38"/>
                <a:gd name="T8" fmla="*/ 30 w 46"/>
                <a:gd name="T9" fmla="*/ 0 h 38"/>
                <a:gd name="T10" fmla="*/ 16 w 46"/>
                <a:gd name="T11" fmla="*/ 4 h 38"/>
              </a:gdLst>
              <a:ahLst/>
              <a:cxnLst>
                <a:cxn ang="0">
                  <a:pos x="T0" y="T1"/>
                </a:cxn>
                <a:cxn ang="0">
                  <a:pos x="T2" y="T3"/>
                </a:cxn>
                <a:cxn ang="0">
                  <a:pos x="T4" y="T5"/>
                </a:cxn>
                <a:cxn ang="0">
                  <a:pos x="T6" y="T7"/>
                </a:cxn>
                <a:cxn ang="0">
                  <a:pos x="T8" y="T9"/>
                </a:cxn>
                <a:cxn ang="0">
                  <a:pos x="T10" y="T11"/>
                </a:cxn>
              </a:cxnLst>
              <a:rect l="0" t="0" r="r" b="b"/>
              <a:pathLst>
                <a:path w="46" h="38">
                  <a:moveTo>
                    <a:pt x="16" y="4"/>
                  </a:moveTo>
                  <a:lnTo>
                    <a:pt x="0" y="22"/>
                  </a:lnTo>
                  <a:lnTo>
                    <a:pt x="22" y="38"/>
                  </a:lnTo>
                  <a:lnTo>
                    <a:pt x="46" y="26"/>
                  </a:lnTo>
                  <a:lnTo>
                    <a:pt x="30" y="0"/>
                  </a:lnTo>
                  <a:lnTo>
                    <a:pt x="16" y="4"/>
                  </a:ln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4" name="Freeform 18"/>
            <p:cNvSpPr>
              <a:spLocks/>
            </p:cNvSpPr>
            <p:nvPr/>
          </p:nvSpPr>
          <p:spPr bwMode="invGray">
            <a:xfrm>
              <a:off x="1010" y="2353"/>
              <a:ext cx="39" cy="32"/>
            </a:xfrm>
            <a:custGeom>
              <a:avLst/>
              <a:gdLst>
                <a:gd name="T0" fmla="*/ 12 w 52"/>
                <a:gd name="T1" fmla="*/ 0 h 44"/>
                <a:gd name="T2" fmla="*/ 26 w 52"/>
                <a:gd name="T3" fmla="*/ 44 h 44"/>
                <a:gd name="T4" fmla="*/ 42 w 52"/>
                <a:gd name="T5" fmla="*/ 42 h 44"/>
                <a:gd name="T6" fmla="*/ 38 w 52"/>
                <a:gd name="T7" fmla="*/ 16 h 44"/>
                <a:gd name="T8" fmla="*/ 26 w 52"/>
                <a:gd name="T9" fmla="*/ 2 h 44"/>
                <a:gd name="T10" fmla="*/ 12 w 52"/>
                <a:gd name="T11" fmla="*/ 0 h 44"/>
              </a:gdLst>
              <a:ahLst/>
              <a:cxnLst>
                <a:cxn ang="0">
                  <a:pos x="T0" y="T1"/>
                </a:cxn>
                <a:cxn ang="0">
                  <a:pos x="T2" y="T3"/>
                </a:cxn>
                <a:cxn ang="0">
                  <a:pos x="T4" y="T5"/>
                </a:cxn>
                <a:cxn ang="0">
                  <a:pos x="T6" y="T7"/>
                </a:cxn>
                <a:cxn ang="0">
                  <a:pos x="T8" y="T9"/>
                </a:cxn>
                <a:cxn ang="0">
                  <a:pos x="T10" y="T11"/>
                </a:cxn>
              </a:cxnLst>
              <a:rect l="0" t="0" r="r" b="b"/>
              <a:pathLst>
                <a:path w="52" h="44">
                  <a:moveTo>
                    <a:pt x="12" y="0"/>
                  </a:moveTo>
                  <a:cubicBezTo>
                    <a:pt x="16" y="14"/>
                    <a:pt x="18" y="32"/>
                    <a:pt x="26" y="44"/>
                  </a:cubicBezTo>
                  <a:cubicBezTo>
                    <a:pt x="31" y="43"/>
                    <a:pt x="37" y="44"/>
                    <a:pt x="42" y="42"/>
                  </a:cubicBezTo>
                  <a:cubicBezTo>
                    <a:pt x="52" y="38"/>
                    <a:pt x="48" y="19"/>
                    <a:pt x="38" y="16"/>
                  </a:cubicBezTo>
                  <a:cubicBezTo>
                    <a:pt x="33" y="9"/>
                    <a:pt x="34" y="5"/>
                    <a:pt x="26" y="2"/>
                  </a:cubicBezTo>
                  <a:cubicBezTo>
                    <a:pt x="4" y="4"/>
                    <a:pt x="0" y="8"/>
                    <a:pt x="1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5" name="Freeform 19"/>
            <p:cNvSpPr>
              <a:spLocks/>
            </p:cNvSpPr>
            <p:nvPr/>
          </p:nvSpPr>
          <p:spPr bwMode="invGray">
            <a:xfrm>
              <a:off x="1792" y="2409"/>
              <a:ext cx="98" cy="74"/>
            </a:xfrm>
            <a:custGeom>
              <a:avLst/>
              <a:gdLst>
                <a:gd name="T0" fmla="*/ 97 w 131"/>
                <a:gd name="T1" fmla="*/ 0 h 98"/>
                <a:gd name="T2" fmla="*/ 79 w 131"/>
                <a:gd name="T3" fmla="*/ 8 h 98"/>
                <a:gd name="T4" fmla="*/ 53 w 131"/>
                <a:gd name="T5" fmla="*/ 24 h 98"/>
                <a:gd name="T6" fmla="*/ 39 w 131"/>
                <a:gd name="T7" fmla="*/ 40 h 98"/>
                <a:gd name="T8" fmla="*/ 21 w 131"/>
                <a:gd name="T9" fmla="*/ 52 h 98"/>
                <a:gd name="T10" fmla="*/ 63 w 131"/>
                <a:gd name="T11" fmla="*/ 82 h 98"/>
                <a:gd name="T12" fmla="*/ 79 w 131"/>
                <a:gd name="T13" fmla="*/ 94 h 98"/>
                <a:gd name="T14" fmla="*/ 85 w 131"/>
                <a:gd name="T15" fmla="*/ 92 h 98"/>
                <a:gd name="T16" fmla="*/ 89 w 131"/>
                <a:gd name="T17" fmla="*/ 86 h 98"/>
                <a:gd name="T18" fmla="*/ 97 w 131"/>
                <a:gd name="T19" fmla="*/ 98 h 98"/>
                <a:gd name="T20" fmla="*/ 123 w 131"/>
                <a:gd name="T21" fmla="*/ 86 h 98"/>
                <a:gd name="T22" fmla="*/ 129 w 131"/>
                <a:gd name="T23" fmla="*/ 74 h 98"/>
                <a:gd name="T24" fmla="*/ 101 w 131"/>
                <a:gd name="T25" fmla="*/ 40 h 98"/>
                <a:gd name="T26" fmla="*/ 115 w 131"/>
                <a:gd name="T27" fmla="*/ 24 h 98"/>
                <a:gd name="T28" fmla="*/ 111 w 131"/>
                <a:gd name="T29" fmla="*/ 4 h 98"/>
                <a:gd name="T30" fmla="*/ 97 w 131"/>
                <a:gd name="T3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98">
                  <a:moveTo>
                    <a:pt x="97" y="0"/>
                  </a:moveTo>
                  <a:cubicBezTo>
                    <a:pt x="83" y="5"/>
                    <a:pt x="89" y="2"/>
                    <a:pt x="79" y="8"/>
                  </a:cubicBezTo>
                  <a:cubicBezTo>
                    <a:pt x="76" y="18"/>
                    <a:pt x="62" y="18"/>
                    <a:pt x="53" y="24"/>
                  </a:cubicBezTo>
                  <a:cubicBezTo>
                    <a:pt x="49" y="29"/>
                    <a:pt x="44" y="36"/>
                    <a:pt x="39" y="40"/>
                  </a:cubicBezTo>
                  <a:cubicBezTo>
                    <a:pt x="34" y="45"/>
                    <a:pt x="21" y="52"/>
                    <a:pt x="21" y="52"/>
                  </a:cubicBezTo>
                  <a:cubicBezTo>
                    <a:pt x="0" y="84"/>
                    <a:pt x="41" y="75"/>
                    <a:pt x="63" y="82"/>
                  </a:cubicBezTo>
                  <a:cubicBezTo>
                    <a:pt x="68" y="89"/>
                    <a:pt x="71" y="91"/>
                    <a:pt x="79" y="94"/>
                  </a:cubicBezTo>
                  <a:cubicBezTo>
                    <a:pt x="81" y="93"/>
                    <a:pt x="83" y="93"/>
                    <a:pt x="85" y="92"/>
                  </a:cubicBezTo>
                  <a:cubicBezTo>
                    <a:pt x="87" y="90"/>
                    <a:pt x="87" y="85"/>
                    <a:pt x="89" y="86"/>
                  </a:cubicBezTo>
                  <a:cubicBezTo>
                    <a:pt x="93" y="88"/>
                    <a:pt x="97" y="98"/>
                    <a:pt x="97" y="98"/>
                  </a:cubicBezTo>
                  <a:cubicBezTo>
                    <a:pt x="112" y="95"/>
                    <a:pt x="111" y="90"/>
                    <a:pt x="123" y="86"/>
                  </a:cubicBezTo>
                  <a:cubicBezTo>
                    <a:pt x="124" y="82"/>
                    <a:pt x="128" y="78"/>
                    <a:pt x="129" y="74"/>
                  </a:cubicBezTo>
                  <a:cubicBezTo>
                    <a:pt x="131" y="61"/>
                    <a:pt x="108" y="47"/>
                    <a:pt x="101" y="40"/>
                  </a:cubicBezTo>
                  <a:cubicBezTo>
                    <a:pt x="103" y="33"/>
                    <a:pt x="115" y="24"/>
                    <a:pt x="115" y="24"/>
                  </a:cubicBezTo>
                  <a:cubicBezTo>
                    <a:pt x="121" y="15"/>
                    <a:pt x="124" y="8"/>
                    <a:pt x="111" y="4"/>
                  </a:cubicBezTo>
                  <a:cubicBezTo>
                    <a:pt x="101" y="7"/>
                    <a:pt x="97" y="13"/>
                    <a:pt x="97"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6" name="Freeform 20"/>
            <p:cNvSpPr>
              <a:spLocks/>
            </p:cNvSpPr>
            <p:nvPr/>
          </p:nvSpPr>
          <p:spPr bwMode="invGray">
            <a:xfrm>
              <a:off x="1318" y="2793"/>
              <a:ext cx="158" cy="84"/>
            </a:xfrm>
            <a:custGeom>
              <a:avLst/>
              <a:gdLst>
                <a:gd name="T0" fmla="*/ 47 w 212"/>
                <a:gd name="T1" fmla="*/ 12 h 112"/>
                <a:gd name="T2" fmla="*/ 17 w 212"/>
                <a:gd name="T3" fmla="*/ 12 h 112"/>
                <a:gd name="T4" fmla="*/ 5 w 212"/>
                <a:gd name="T5" fmla="*/ 16 h 112"/>
                <a:gd name="T6" fmla="*/ 25 w 212"/>
                <a:gd name="T7" fmla="*/ 52 h 112"/>
                <a:gd name="T8" fmla="*/ 51 w 212"/>
                <a:gd name="T9" fmla="*/ 44 h 112"/>
                <a:gd name="T10" fmla="*/ 93 w 212"/>
                <a:gd name="T11" fmla="*/ 54 h 112"/>
                <a:gd name="T12" fmla="*/ 111 w 212"/>
                <a:gd name="T13" fmla="*/ 60 h 112"/>
                <a:gd name="T14" fmla="*/ 133 w 212"/>
                <a:gd name="T15" fmla="*/ 88 h 112"/>
                <a:gd name="T16" fmla="*/ 141 w 212"/>
                <a:gd name="T17" fmla="*/ 112 h 112"/>
                <a:gd name="T18" fmla="*/ 157 w 212"/>
                <a:gd name="T19" fmla="*/ 100 h 112"/>
                <a:gd name="T20" fmla="*/ 169 w 212"/>
                <a:gd name="T21" fmla="*/ 96 h 112"/>
                <a:gd name="T22" fmla="*/ 187 w 212"/>
                <a:gd name="T23" fmla="*/ 102 h 112"/>
                <a:gd name="T24" fmla="*/ 195 w 212"/>
                <a:gd name="T25" fmla="*/ 80 h 112"/>
                <a:gd name="T26" fmla="*/ 153 w 212"/>
                <a:gd name="T27" fmla="*/ 54 h 112"/>
                <a:gd name="T28" fmla="*/ 105 w 212"/>
                <a:gd name="T29" fmla="*/ 20 h 112"/>
                <a:gd name="T30" fmla="*/ 53 w 212"/>
                <a:gd name="T31" fmla="*/ 26 h 112"/>
                <a:gd name="T32" fmla="*/ 47 w 212"/>
                <a:gd name="T33" fmla="*/ 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112">
                  <a:moveTo>
                    <a:pt x="47" y="12"/>
                  </a:moveTo>
                  <a:cubicBezTo>
                    <a:pt x="39" y="0"/>
                    <a:pt x="28" y="7"/>
                    <a:pt x="17" y="12"/>
                  </a:cubicBezTo>
                  <a:cubicBezTo>
                    <a:pt x="13" y="14"/>
                    <a:pt x="5" y="16"/>
                    <a:pt x="5" y="16"/>
                  </a:cubicBezTo>
                  <a:cubicBezTo>
                    <a:pt x="0" y="31"/>
                    <a:pt x="10" y="48"/>
                    <a:pt x="25" y="52"/>
                  </a:cubicBezTo>
                  <a:cubicBezTo>
                    <a:pt x="37" y="50"/>
                    <a:pt x="41" y="47"/>
                    <a:pt x="51" y="44"/>
                  </a:cubicBezTo>
                  <a:cubicBezTo>
                    <a:pt x="65" y="53"/>
                    <a:pt x="76" y="53"/>
                    <a:pt x="93" y="54"/>
                  </a:cubicBezTo>
                  <a:cubicBezTo>
                    <a:pt x="99" y="56"/>
                    <a:pt x="111" y="60"/>
                    <a:pt x="111" y="60"/>
                  </a:cubicBezTo>
                  <a:cubicBezTo>
                    <a:pt x="120" y="69"/>
                    <a:pt x="129" y="75"/>
                    <a:pt x="133" y="88"/>
                  </a:cubicBezTo>
                  <a:cubicBezTo>
                    <a:pt x="125" y="100"/>
                    <a:pt x="126" y="107"/>
                    <a:pt x="141" y="112"/>
                  </a:cubicBezTo>
                  <a:cubicBezTo>
                    <a:pt x="145" y="106"/>
                    <a:pt x="150" y="103"/>
                    <a:pt x="157" y="100"/>
                  </a:cubicBezTo>
                  <a:cubicBezTo>
                    <a:pt x="161" y="98"/>
                    <a:pt x="169" y="96"/>
                    <a:pt x="169" y="96"/>
                  </a:cubicBezTo>
                  <a:cubicBezTo>
                    <a:pt x="175" y="98"/>
                    <a:pt x="187" y="102"/>
                    <a:pt x="187" y="102"/>
                  </a:cubicBezTo>
                  <a:cubicBezTo>
                    <a:pt x="203" y="100"/>
                    <a:pt x="212" y="94"/>
                    <a:pt x="195" y="80"/>
                  </a:cubicBezTo>
                  <a:cubicBezTo>
                    <a:pt x="183" y="70"/>
                    <a:pt x="165" y="66"/>
                    <a:pt x="153" y="54"/>
                  </a:cubicBezTo>
                  <a:cubicBezTo>
                    <a:pt x="141" y="42"/>
                    <a:pt x="122" y="26"/>
                    <a:pt x="105" y="20"/>
                  </a:cubicBezTo>
                  <a:cubicBezTo>
                    <a:pt x="85" y="21"/>
                    <a:pt x="71" y="20"/>
                    <a:pt x="53" y="26"/>
                  </a:cubicBezTo>
                  <a:cubicBezTo>
                    <a:pt x="47" y="24"/>
                    <a:pt x="33" y="12"/>
                    <a:pt x="47" y="1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7" name="Freeform 21"/>
            <p:cNvSpPr>
              <a:spLocks/>
            </p:cNvSpPr>
            <p:nvPr/>
          </p:nvSpPr>
          <p:spPr bwMode="invGray">
            <a:xfrm>
              <a:off x="1448" y="2857"/>
              <a:ext cx="99" cy="41"/>
            </a:xfrm>
            <a:custGeom>
              <a:avLst/>
              <a:gdLst>
                <a:gd name="T0" fmla="*/ 57 w 133"/>
                <a:gd name="T1" fmla="*/ 0 h 54"/>
                <a:gd name="T2" fmla="*/ 43 w 133"/>
                <a:gd name="T3" fmla="*/ 6 h 54"/>
                <a:gd name="T4" fmla="*/ 31 w 133"/>
                <a:gd name="T5" fmla="*/ 30 h 54"/>
                <a:gd name="T6" fmla="*/ 15 w 133"/>
                <a:gd name="T7" fmla="*/ 34 h 54"/>
                <a:gd name="T8" fmla="*/ 3 w 133"/>
                <a:gd name="T9" fmla="*/ 42 h 54"/>
                <a:gd name="T10" fmla="*/ 13 w 133"/>
                <a:gd name="T11" fmla="*/ 54 h 54"/>
                <a:gd name="T12" fmla="*/ 133 w 133"/>
                <a:gd name="T13" fmla="*/ 34 h 54"/>
                <a:gd name="T14" fmla="*/ 123 w 133"/>
                <a:gd name="T15" fmla="*/ 16 h 54"/>
                <a:gd name="T16" fmla="*/ 105 w 133"/>
                <a:gd name="T17" fmla="*/ 8 h 54"/>
                <a:gd name="T18" fmla="*/ 101 w 133"/>
                <a:gd name="T19" fmla="*/ 24 h 54"/>
                <a:gd name="T20" fmla="*/ 89 w 133"/>
                <a:gd name="T21" fmla="*/ 18 h 54"/>
                <a:gd name="T22" fmla="*/ 67 w 133"/>
                <a:gd name="T23" fmla="*/ 14 h 54"/>
                <a:gd name="T24" fmla="*/ 57 w 133"/>
                <a:gd name="T2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54">
                  <a:moveTo>
                    <a:pt x="57" y="0"/>
                  </a:moveTo>
                  <a:cubicBezTo>
                    <a:pt x="53" y="3"/>
                    <a:pt x="46" y="2"/>
                    <a:pt x="43" y="6"/>
                  </a:cubicBezTo>
                  <a:cubicBezTo>
                    <a:pt x="36" y="14"/>
                    <a:pt x="43" y="26"/>
                    <a:pt x="31" y="30"/>
                  </a:cubicBezTo>
                  <a:cubicBezTo>
                    <a:pt x="26" y="32"/>
                    <a:pt x="20" y="31"/>
                    <a:pt x="15" y="34"/>
                  </a:cubicBezTo>
                  <a:cubicBezTo>
                    <a:pt x="11" y="36"/>
                    <a:pt x="3" y="42"/>
                    <a:pt x="3" y="42"/>
                  </a:cubicBezTo>
                  <a:cubicBezTo>
                    <a:pt x="0" y="51"/>
                    <a:pt x="5" y="51"/>
                    <a:pt x="13" y="54"/>
                  </a:cubicBezTo>
                  <a:cubicBezTo>
                    <a:pt x="51" y="51"/>
                    <a:pt x="97" y="46"/>
                    <a:pt x="133" y="34"/>
                  </a:cubicBezTo>
                  <a:cubicBezTo>
                    <a:pt x="129" y="28"/>
                    <a:pt x="128" y="21"/>
                    <a:pt x="123" y="16"/>
                  </a:cubicBezTo>
                  <a:cubicBezTo>
                    <a:pt x="118" y="11"/>
                    <a:pt x="105" y="8"/>
                    <a:pt x="105" y="8"/>
                  </a:cubicBezTo>
                  <a:cubicBezTo>
                    <a:pt x="84" y="13"/>
                    <a:pt x="106" y="19"/>
                    <a:pt x="101" y="24"/>
                  </a:cubicBezTo>
                  <a:cubicBezTo>
                    <a:pt x="99" y="26"/>
                    <a:pt x="89" y="18"/>
                    <a:pt x="89" y="18"/>
                  </a:cubicBezTo>
                  <a:cubicBezTo>
                    <a:pt x="83" y="15"/>
                    <a:pt x="73" y="15"/>
                    <a:pt x="67" y="14"/>
                  </a:cubicBezTo>
                  <a:cubicBezTo>
                    <a:pt x="58" y="8"/>
                    <a:pt x="62" y="12"/>
                    <a:pt x="57"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8" name="Freeform 22"/>
            <p:cNvSpPr>
              <a:spLocks/>
            </p:cNvSpPr>
            <p:nvPr/>
          </p:nvSpPr>
          <p:spPr bwMode="invGray">
            <a:xfrm>
              <a:off x="1553" y="2883"/>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9" name="Freeform 23"/>
            <p:cNvSpPr>
              <a:spLocks/>
            </p:cNvSpPr>
            <p:nvPr/>
          </p:nvSpPr>
          <p:spPr bwMode="invGray">
            <a:xfrm>
              <a:off x="1609" y="2886"/>
              <a:ext cx="12" cy="25"/>
            </a:xfrm>
            <a:custGeom>
              <a:avLst/>
              <a:gdLst>
                <a:gd name="T0" fmla="*/ 14 w 16"/>
                <a:gd name="T1" fmla="*/ 0 h 34"/>
                <a:gd name="T2" fmla="*/ 0 w 16"/>
                <a:gd name="T3" fmla="*/ 14 h 34"/>
                <a:gd name="T4" fmla="*/ 16 w 16"/>
                <a:gd name="T5" fmla="*/ 34 h 34"/>
                <a:gd name="T6" fmla="*/ 12 w 16"/>
                <a:gd name="T7" fmla="*/ 18 h 34"/>
                <a:gd name="T8" fmla="*/ 16 w 16"/>
                <a:gd name="T9" fmla="*/ 6 h 34"/>
                <a:gd name="T10" fmla="*/ 14 w 16"/>
                <a:gd name="T11" fmla="*/ 0 h 34"/>
              </a:gdLst>
              <a:ahLst/>
              <a:cxnLst>
                <a:cxn ang="0">
                  <a:pos x="T0" y="T1"/>
                </a:cxn>
                <a:cxn ang="0">
                  <a:pos x="T2" y="T3"/>
                </a:cxn>
                <a:cxn ang="0">
                  <a:pos x="T4" y="T5"/>
                </a:cxn>
                <a:cxn ang="0">
                  <a:pos x="T6" y="T7"/>
                </a:cxn>
                <a:cxn ang="0">
                  <a:pos x="T8" y="T9"/>
                </a:cxn>
                <a:cxn ang="0">
                  <a:pos x="T10" y="T11"/>
                </a:cxn>
              </a:cxnLst>
              <a:rect l="0" t="0" r="r" b="b"/>
              <a:pathLst>
                <a:path w="16" h="34">
                  <a:moveTo>
                    <a:pt x="14" y="0"/>
                  </a:moveTo>
                  <a:cubicBezTo>
                    <a:pt x="5" y="3"/>
                    <a:pt x="2" y="4"/>
                    <a:pt x="0" y="14"/>
                  </a:cubicBezTo>
                  <a:cubicBezTo>
                    <a:pt x="3" y="26"/>
                    <a:pt x="4" y="30"/>
                    <a:pt x="16" y="34"/>
                  </a:cubicBezTo>
                  <a:cubicBezTo>
                    <a:pt x="15" y="29"/>
                    <a:pt x="11" y="23"/>
                    <a:pt x="12" y="18"/>
                  </a:cubicBezTo>
                  <a:cubicBezTo>
                    <a:pt x="12" y="14"/>
                    <a:pt x="16" y="6"/>
                    <a:pt x="16" y="6"/>
                  </a:cubicBezTo>
                  <a:cubicBezTo>
                    <a:pt x="9" y="1"/>
                    <a:pt x="8" y="3"/>
                    <a:pt x="1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0" name="Freeform 24"/>
            <p:cNvSpPr>
              <a:spLocks/>
            </p:cNvSpPr>
            <p:nvPr/>
          </p:nvSpPr>
          <p:spPr bwMode="invGray">
            <a:xfrm>
              <a:off x="1426" y="2040"/>
              <a:ext cx="180" cy="88"/>
            </a:xfrm>
            <a:custGeom>
              <a:avLst/>
              <a:gdLst>
                <a:gd name="T0" fmla="*/ 64 w 240"/>
                <a:gd name="T1" fmla="*/ 1 h 117"/>
                <a:gd name="T2" fmla="*/ 24 w 240"/>
                <a:gd name="T3" fmla="*/ 31 h 117"/>
                <a:gd name="T4" fmla="*/ 6 w 240"/>
                <a:gd name="T5" fmla="*/ 37 h 117"/>
                <a:gd name="T6" fmla="*/ 0 w 240"/>
                <a:gd name="T7" fmla="*/ 39 h 117"/>
                <a:gd name="T8" fmla="*/ 26 w 240"/>
                <a:gd name="T9" fmla="*/ 59 h 117"/>
                <a:gd name="T10" fmla="*/ 38 w 240"/>
                <a:gd name="T11" fmla="*/ 63 h 117"/>
                <a:gd name="T12" fmla="*/ 68 w 240"/>
                <a:gd name="T13" fmla="*/ 47 h 117"/>
                <a:gd name="T14" fmla="*/ 80 w 240"/>
                <a:gd name="T15" fmla="*/ 43 h 117"/>
                <a:gd name="T16" fmla="*/ 82 w 240"/>
                <a:gd name="T17" fmla="*/ 55 h 117"/>
                <a:gd name="T18" fmla="*/ 64 w 240"/>
                <a:gd name="T19" fmla="*/ 61 h 117"/>
                <a:gd name="T20" fmla="*/ 72 w 240"/>
                <a:gd name="T21" fmla="*/ 73 h 117"/>
                <a:gd name="T22" fmla="*/ 40 w 240"/>
                <a:gd name="T23" fmla="*/ 87 h 117"/>
                <a:gd name="T24" fmla="*/ 70 w 240"/>
                <a:gd name="T25" fmla="*/ 109 h 117"/>
                <a:gd name="T26" fmla="*/ 82 w 240"/>
                <a:gd name="T27" fmla="*/ 113 h 117"/>
                <a:gd name="T28" fmla="*/ 118 w 240"/>
                <a:gd name="T29" fmla="*/ 103 h 117"/>
                <a:gd name="T30" fmla="*/ 150 w 240"/>
                <a:gd name="T31" fmla="*/ 105 h 117"/>
                <a:gd name="T32" fmla="*/ 168 w 240"/>
                <a:gd name="T33" fmla="*/ 117 h 117"/>
                <a:gd name="T34" fmla="*/ 204 w 240"/>
                <a:gd name="T35" fmla="*/ 109 h 117"/>
                <a:gd name="T36" fmla="*/ 224 w 240"/>
                <a:gd name="T37" fmla="*/ 103 h 117"/>
                <a:gd name="T38" fmla="*/ 222 w 240"/>
                <a:gd name="T39" fmla="*/ 77 h 117"/>
                <a:gd name="T40" fmla="*/ 234 w 240"/>
                <a:gd name="T41" fmla="*/ 69 h 117"/>
                <a:gd name="T42" fmla="*/ 238 w 240"/>
                <a:gd name="T43" fmla="*/ 47 h 117"/>
                <a:gd name="T44" fmla="*/ 210 w 240"/>
                <a:gd name="T45" fmla="*/ 57 h 117"/>
                <a:gd name="T46" fmla="*/ 200 w 240"/>
                <a:gd name="T47" fmla="*/ 43 h 117"/>
                <a:gd name="T48" fmla="*/ 172 w 240"/>
                <a:gd name="T49" fmla="*/ 45 h 117"/>
                <a:gd name="T50" fmla="*/ 134 w 240"/>
                <a:gd name="T51" fmla="*/ 9 h 117"/>
                <a:gd name="T52" fmla="*/ 94 w 240"/>
                <a:gd name="T53" fmla="*/ 11 h 117"/>
                <a:gd name="T54" fmla="*/ 82 w 240"/>
                <a:gd name="T55" fmla="*/ 1 h 117"/>
                <a:gd name="T56" fmla="*/ 64 w 240"/>
                <a:gd name="T57" fmla="*/ 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0" h="117">
                  <a:moveTo>
                    <a:pt x="64" y="1"/>
                  </a:moveTo>
                  <a:cubicBezTo>
                    <a:pt x="57" y="21"/>
                    <a:pt x="44" y="24"/>
                    <a:pt x="24" y="31"/>
                  </a:cubicBezTo>
                  <a:cubicBezTo>
                    <a:pt x="18" y="33"/>
                    <a:pt x="12" y="35"/>
                    <a:pt x="6" y="37"/>
                  </a:cubicBezTo>
                  <a:cubicBezTo>
                    <a:pt x="4" y="38"/>
                    <a:pt x="0" y="39"/>
                    <a:pt x="0" y="39"/>
                  </a:cubicBezTo>
                  <a:cubicBezTo>
                    <a:pt x="3" y="55"/>
                    <a:pt x="12" y="54"/>
                    <a:pt x="26" y="59"/>
                  </a:cubicBezTo>
                  <a:cubicBezTo>
                    <a:pt x="30" y="60"/>
                    <a:pt x="38" y="63"/>
                    <a:pt x="38" y="63"/>
                  </a:cubicBezTo>
                  <a:cubicBezTo>
                    <a:pt x="50" y="59"/>
                    <a:pt x="57" y="54"/>
                    <a:pt x="68" y="47"/>
                  </a:cubicBezTo>
                  <a:cubicBezTo>
                    <a:pt x="72" y="45"/>
                    <a:pt x="80" y="43"/>
                    <a:pt x="80" y="43"/>
                  </a:cubicBezTo>
                  <a:cubicBezTo>
                    <a:pt x="82" y="46"/>
                    <a:pt x="88" y="51"/>
                    <a:pt x="82" y="55"/>
                  </a:cubicBezTo>
                  <a:cubicBezTo>
                    <a:pt x="77" y="59"/>
                    <a:pt x="64" y="61"/>
                    <a:pt x="64" y="61"/>
                  </a:cubicBezTo>
                  <a:cubicBezTo>
                    <a:pt x="58" y="70"/>
                    <a:pt x="63" y="70"/>
                    <a:pt x="72" y="73"/>
                  </a:cubicBezTo>
                  <a:cubicBezTo>
                    <a:pt x="77" y="88"/>
                    <a:pt x="50" y="86"/>
                    <a:pt x="40" y="87"/>
                  </a:cubicBezTo>
                  <a:cubicBezTo>
                    <a:pt x="47" y="94"/>
                    <a:pt x="60" y="106"/>
                    <a:pt x="70" y="109"/>
                  </a:cubicBezTo>
                  <a:cubicBezTo>
                    <a:pt x="74" y="110"/>
                    <a:pt x="82" y="113"/>
                    <a:pt x="82" y="113"/>
                  </a:cubicBezTo>
                  <a:cubicBezTo>
                    <a:pt x="99" y="111"/>
                    <a:pt x="104" y="108"/>
                    <a:pt x="118" y="103"/>
                  </a:cubicBezTo>
                  <a:cubicBezTo>
                    <a:pt x="129" y="104"/>
                    <a:pt x="140" y="103"/>
                    <a:pt x="150" y="105"/>
                  </a:cubicBezTo>
                  <a:cubicBezTo>
                    <a:pt x="157" y="107"/>
                    <a:pt x="168" y="117"/>
                    <a:pt x="168" y="117"/>
                  </a:cubicBezTo>
                  <a:cubicBezTo>
                    <a:pt x="193" y="115"/>
                    <a:pt x="188" y="116"/>
                    <a:pt x="204" y="109"/>
                  </a:cubicBezTo>
                  <a:cubicBezTo>
                    <a:pt x="210" y="106"/>
                    <a:pt x="224" y="103"/>
                    <a:pt x="224" y="103"/>
                  </a:cubicBezTo>
                  <a:cubicBezTo>
                    <a:pt x="223" y="98"/>
                    <a:pt x="217" y="82"/>
                    <a:pt x="222" y="77"/>
                  </a:cubicBezTo>
                  <a:cubicBezTo>
                    <a:pt x="225" y="73"/>
                    <a:pt x="234" y="69"/>
                    <a:pt x="234" y="69"/>
                  </a:cubicBezTo>
                  <a:cubicBezTo>
                    <a:pt x="237" y="59"/>
                    <a:pt x="240" y="59"/>
                    <a:pt x="238" y="47"/>
                  </a:cubicBezTo>
                  <a:cubicBezTo>
                    <a:pt x="228" y="49"/>
                    <a:pt x="219" y="51"/>
                    <a:pt x="210" y="57"/>
                  </a:cubicBezTo>
                  <a:cubicBezTo>
                    <a:pt x="201" y="71"/>
                    <a:pt x="201" y="50"/>
                    <a:pt x="200" y="43"/>
                  </a:cubicBezTo>
                  <a:cubicBezTo>
                    <a:pt x="189" y="45"/>
                    <a:pt x="182" y="48"/>
                    <a:pt x="172" y="45"/>
                  </a:cubicBezTo>
                  <a:cubicBezTo>
                    <a:pt x="161" y="34"/>
                    <a:pt x="148" y="14"/>
                    <a:pt x="134" y="9"/>
                  </a:cubicBezTo>
                  <a:cubicBezTo>
                    <a:pt x="119" y="11"/>
                    <a:pt x="108" y="13"/>
                    <a:pt x="94" y="11"/>
                  </a:cubicBezTo>
                  <a:cubicBezTo>
                    <a:pt x="92" y="9"/>
                    <a:pt x="85" y="2"/>
                    <a:pt x="82" y="1"/>
                  </a:cubicBezTo>
                  <a:cubicBezTo>
                    <a:pt x="74" y="0"/>
                    <a:pt x="72" y="9"/>
                    <a:pt x="64"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1" name="Freeform 25"/>
            <p:cNvSpPr>
              <a:spLocks/>
            </p:cNvSpPr>
            <p:nvPr/>
          </p:nvSpPr>
          <p:spPr bwMode="invGray">
            <a:xfrm>
              <a:off x="1506" y="1999"/>
              <a:ext cx="146" cy="60"/>
            </a:xfrm>
            <a:custGeom>
              <a:avLst/>
              <a:gdLst>
                <a:gd name="T0" fmla="*/ 97 w 194"/>
                <a:gd name="T1" fmla="*/ 10 h 80"/>
                <a:gd name="T2" fmla="*/ 13 w 194"/>
                <a:gd name="T3" fmla="*/ 24 h 80"/>
                <a:gd name="T4" fmla="*/ 9 w 194"/>
                <a:gd name="T5" fmla="*/ 34 h 80"/>
                <a:gd name="T6" fmla="*/ 57 w 194"/>
                <a:gd name="T7" fmla="*/ 52 h 80"/>
                <a:gd name="T8" fmla="*/ 135 w 194"/>
                <a:gd name="T9" fmla="*/ 74 h 80"/>
                <a:gd name="T10" fmla="*/ 175 w 194"/>
                <a:gd name="T11" fmla="*/ 68 h 80"/>
                <a:gd name="T12" fmla="*/ 187 w 194"/>
                <a:gd name="T13" fmla="*/ 64 h 80"/>
                <a:gd name="T14" fmla="*/ 175 w 194"/>
                <a:gd name="T15" fmla="*/ 44 h 80"/>
                <a:gd name="T16" fmla="*/ 163 w 194"/>
                <a:gd name="T17" fmla="*/ 36 h 80"/>
                <a:gd name="T18" fmla="*/ 129 w 194"/>
                <a:gd name="T19" fmla="*/ 26 h 80"/>
                <a:gd name="T20" fmla="*/ 97 w 194"/>
                <a:gd name="T21"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80">
                  <a:moveTo>
                    <a:pt x="97" y="10"/>
                  </a:moveTo>
                  <a:cubicBezTo>
                    <a:pt x="70" y="19"/>
                    <a:pt x="42" y="22"/>
                    <a:pt x="13" y="24"/>
                  </a:cubicBezTo>
                  <a:cubicBezTo>
                    <a:pt x="9" y="25"/>
                    <a:pt x="0" y="26"/>
                    <a:pt x="9" y="34"/>
                  </a:cubicBezTo>
                  <a:cubicBezTo>
                    <a:pt x="21" y="44"/>
                    <a:pt x="43" y="43"/>
                    <a:pt x="57" y="52"/>
                  </a:cubicBezTo>
                  <a:cubicBezTo>
                    <a:pt x="75" y="80"/>
                    <a:pt x="104" y="73"/>
                    <a:pt x="135" y="74"/>
                  </a:cubicBezTo>
                  <a:cubicBezTo>
                    <a:pt x="153" y="73"/>
                    <a:pt x="159" y="73"/>
                    <a:pt x="175" y="68"/>
                  </a:cubicBezTo>
                  <a:cubicBezTo>
                    <a:pt x="179" y="67"/>
                    <a:pt x="187" y="64"/>
                    <a:pt x="187" y="64"/>
                  </a:cubicBezTo>
                  <a:cubicBezTo>
                    <a:pt x="194" y="53"/>
                    <a:pt x="184" y="49"/>
                    <a:pt x="175" y="44"/>
                  </a:cubicBezTo>
                  <a:cubicBezTo>
                    <a:pt x="171" y="42"/>
                    <a:pt x="163" y="36"/>
                    <a:pt x="163" y="36"/>
                  </a:cubicBezTo>
                  <a:cubicBezTo>
                    <a:pt x="140" y="41"/>
                    <a:pt x="147" y="38"/>
                    <a:pt x="129" y="26"/>
                  </a:cubicBezTo>
                  <a:cubicBezTo>
                    <a:pt x="123" y="17"/>
                    <a:pt x="107" y="0"/>
                    <a:pt x="97"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2" name="Freeform 26"/>
            <p:cNvSpPr>
              <a:spLocks/>
            </p:cNvSpPr>
            <p:nvPr/>
          </p:nvSpPr>
          <p:spPr bwMode="invGray">
            <a:xfrm>
              <a:off x="1711" y="2069"/>
              <a:ext cx="233" cy="190"/>
            </a:xfrm>
            <a:custGeom>
              <a:avLst/>
              <a:gdLst>
                <a:gd name="T0" fmla="*/ 67 w 310"/>
                <a:gd name="T1" fmla="*/ 9 h 254"/>
                <a:gd name="T2" fmla="*/ 51 w 310"/>
                <a:gd name="T3" fmla="*/ 23 h 254"/>
                <a:gd name="T4" fmla="*/ 21 w 310"/>
                <a:gd name="T5" fmla="*/ 39 h 254"/>
                <a:gd name="T6" fmla="*/ 53 w 310"/>
                <a:gd name="T7" fmla="*/ 77 h 254"/>
                <a:gd name="T8" fmla="*/ 79 w 310"/>
                <a:gd name="T9" fmla="*/ 85 h 254"/>
                <a:gd name="T10" fmla="*/ 103 w 310"/>
                <a:gd name="T11" fmla="*/ 99 h 254"/>
                <a:gd name="T12" fmla="*/ 127 w 310"/>
                <a:gd name="T13" fmla="*/ 85 h 254"/>
                <a:gd name="T14" fmla="*/ 143 w 310"/>
                <a:gd name="T15" fmla="*/ 101 h 254"/>
                <a:gd name="T16" fmla="*/ 149 w 310"/>
                <a:gd name="T17" fmla="*/ 127 h 254"/>
                <a:gd name="T18" fmla="*/ 115 w 310"/>
                <a:gd name="T19" fmla="*/ 151 h 254"/>
                <a:gd name="T20" fmla="*/ 89 w 310"/>
                <a:gd name="T21" fmla="*/ 173 h 254"/>
                <a:gd name="T22" fmla="*/ 69 w 310"/>
                <a:gd name="T23" fmla="*/ 169 h 254"/>
                <a:gd name="T24" fmla="*/ 57 w 310"/>
                <a:gd name="T25" fmla="*/ 165 h 254"/>
                <a:gd name="T26" fmla="*/ 43 w 310"/>
                <a:gd name="T27" fmla="*/ 187 h 254"/>
                <a:gd name="T28" fmla="*/ 39 w 310"/>
                <a:gd name="T29" fmla="*/ 199 h 254"/>
                <a:gd name="T30" fmla="*/ 73 w 310"/>
                <a:gd name="T31" fmla="*/ 205 h 254"/>
                <a:gd name="T32" fmla="*/ 95 w 310"/>
                <a:gd name="T33" fmla="*/ 203 h 254"/>
                <a:gd name="T34" fmla="*/ 115 w 310"/>
                <a:gd name="T35" fmla="*/ 231 h 254"/>
                <a:gd name="T36" fmla="*/ 127 w 310"/>
                <a:gd name="T37" fmla="*/ 235 h 254"/>
                <a:gd name="T38" fmla="*/ 139 w 310"/>
                <a:gd name="T39" fmla="*/ 239 h 254"/>
                <a:gd name="T40" fmla="*/ 155 w 310"/>
                <a:gd name="T41" fmla="*/ 251 h 254"/>
                <a:gd name="T42" fmla="*/ 181 w 310"/>
                <a:gd name="T43" fmla="*/ 237 h 254"/>
                <a:gd name="T44" fmla="*/ 203 w 310"/>
                <a:gd name="T45" fmla="*/ 235 h 254"/>
                <a:gd name="T46" fmla="*/ 229 w 310"/>
                <a:gd name="T47" fmla="*/ 213 h 254"/>
                <a:gd name="T48" fmla="*/ 225 w 310"/>
                <a:gd name="T49" fmla="*/ 185 h 254"/>
                <a:gd name="T50" fmla="*/ 217 w 310"/>
                <a:gd name="T51" fmla="*/ 173 h 254"/>
                <a:gd name="T52" fmla="*/ 233 w 310"/>
                <a:gd name="T53" fmla="*/ 167 h 254"/>
                <a:gd name="T54" fmla="*/ 245 w 310"/>
                <a:gd name="T55" fmla="*/ 183 h 254"/>
                <a:gd name="T56" fmla="*/ 247 w 310"/>
                <a:gd name="T57" fmla="*/ 197 h 254"/>
                <a:gd name="T58" fmla="*/ 261 w 310"/>
                <a:gd name="T59" fmla="*/ 193 h 254"/>
                <a:gd name="T60" fmla="*/ 303 w 310"/>
                <a:gd name="T61" fmla="*/ 169 h 254"/>
                <a:gd name="T62" fmla="*/ 293 w 310"/>
                <a:gd name="T63" fmla="*/ 147 h 254"/>
                <a:gd name="T64" fmla="*/ 259 w 310"/>
                <a:gd name="T65" fmla="*/ 123 h 254"/>
                <a:gd name="T66" fmla="*/ 265 w 310"/>
                <a:gd name="T67" fmla="*/ 107 h 254"/>
                <a:gd name="T68" fmla="*/ 277 w 310"/>
                <a:gd name="T69" fmla="*/ 103 h 254"/>
                <a:gd name="T70" fmla="*/ 253 w 310"/>
                <a:gd name="T71" fmla="*/ 63 h 254"/>
                <a:gd name="T72" fmla="*/ 233 w 310"/>
                <a:gd name="T73" fmla="*/ 59 h 254"/>
                <a:gd name="T74" fmla="*/ 221 w 310"/>
                <a:gd name="T75" fmla="*/ 55 h 254"/>
                <a:gd name="T76" fmla="*/ 201 w 310"/>
                <a:gd name="T77" fmla="*/ 33 h 254"/>
                <a:gd name="T78" fmla="*/ 155 w 310"/>
                <a:gd name="T79" fmla="*/ 45 h 254"/>
                <a:gd name="T80" fmla="*/ 167 w 310"/>
                <a:gd name="T81" fmla="*/ 25 h 254"/>
                <a:gd name="T82" fmla="*/ 139 w 310"/>
                <a:gd name="T83" fmla="*/ 17 h 254"/>
                <a:gd name="T84" fmla="*/ 119 w 310"/>
                <a:gd name="T85" fmla="*/ 19 h 254"/>
                <a:gd name="T86" fmla="*/ 67 w 310"/>
                <a:gd name="T87" fmla="*/ 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0" h="254">
                  <a:moveTo>
                    <a:pt x="67" y="9"/>
                  </a:moveTo>
                  <a:cubicBezTo>
                    <a:pt x="63" y="15"/>
                    <a:pt x="51" y="23"/>
                    <a:pt x="51" y="23"/>
                  </a:cubicBezTo>
                  <a:cubicBezTo>
                    <a:pt x="43" y="34"/>
                    <a:pt x="33" y="35"/>
                    <a:pt x="21" y="39"/>
                  </a:cubicBezTo>
                  <a:cubicBezTo>
                    <a:pt x="0" y="71"/>
                    <a:pt x="30" y="74"/>
                    <a:pt x="53" y="77"/>
                  </a:cubicBezTo>
                  <a:cubicBezTo>
                    <a:pt x="61" y="89"/>
                    <a:pt x="63" y="87"/>
                    <a:pt x="79" y="85"/>
                  </a:cubicBezTo>
                  <a:cubicBezTo>
                    <a:pt x="88" y="88"/>
                    <a:pt x="93" y="96"/>
                    <a:pt x="103" y="99"/>
                  </a:cubicBezTo>
                  <a:cubicBezTo>
                    <a:pt x="117" y="96"/>
                    <a:pt x="116" y="89"/>
                    <a:pt x="127" y="85"/>
                  </a:cubicBezTo>
                  <a:cubicBezTo>
                    <a:pt x="134" y="90"/>
                    <a:pt x="138" y="94"/>
                    <a:pt x="143" y="101"/>
                  </a:cubicBezTo>
                  <a:cubicBezTo>
                    <a:pt x="140" y="116"/>
                    <a:pt x="134" y="117"/>
                    <a:pt x="149" y="127"/>
                  </a:cubicBezTo>
                  <a:cubicBezTo>
                    <a:pt x="161" y="144"/>
                    <a:pt x="126" y="147"/>
                    <a:pt x="115" y="151"/>
                  </a:cubicBezTo>
                  <a:cubicBezTo>
                    <a:pt x="109" y="160"/>
                    <a:pt x="100" y="169"/>
                    <a:pt x="89" y="173"/>
                  </a:cubicBezTo>
                  <a:cubicBezTo>
                    <a:pt x="81" y="172"/>
                    <a:pt x="76" y="171"/>
                    <a:pt x="69" y="169"/>
                  </a:cubicBezTo>
                  <a:cubicBezTo>
                    <a:pt x="65" y="168"/>
                    <a:pt x="57" y="165"/>
                    <a:pt x="57" y="165"/>
                  </a:cubicBezTo>
                  <a:cubicBezTo>
                    <a:pt x="46" y="169"/>
                    <a:pt x="46" y="177"/>
                    <a:pt x="43" y="187"/>
                  </a:cubicBezTo>
                  <a:cubicBezTo>
                    <a:pt x="42" y="191"/>
                    <a:pt x="39" y="199"/>
                    <a:pt x="39" y="199"/>
                  </a:cubicBezTo>
                  <a:cubicBezTo>
                    <a:pt x="50" y="203"/>
                    <a:pt x="61" y="204"/>
                    <a:pt x="73" y="205"/>
                  </a:cubicBezTo>
                  <a:cubicBezTo>
                    <a:pt x="82" y="203"/>
                    <a:pt x="86" y="201"/>
                    <a:pt x="95" y="203"/>
                  </a:cubicBezTo>
                  <a:cubicBezTo>
                    <a:pt x="107" y="211"/>
                    <a:pt x="111" y="218"/>
                    <a:pt x="115" y="231"/>
                  </a:cubicBezTo>
                  <a:cubicBezTo>
                    <a:pt x="116" y="235"/>
                    <a:pt x="123" y="234"/>
                    <a:pt x="127" y="235"/>
                  </a:cubicBezTo>
                  <a:cubicBezTo>
                    <a:pt x="131" y="236"/>
                    <a:pt x="139" y="239"/>
                    <a:pt x="139" y="239"/>
                  </a:cubicBezTo>
                  <a:cubicBezTo>
                    <a:pt x="144" y="246"/>
                    <a:pt x="147" y="248"/>
                    <a:pt x="155" y="251"/>
                  </a:cubicBezTo>
                  <a:cubicBezTo>
                    <a:pt x="169" y="250"/>
                    <a:pt x="187" y="254"/>
                    <a:pt x="181" y="237"/>
                  </a:cubicBezTo>
                  <a:cubicBezTo>
                    <a:pt x="184" y="220"/>
                    <a:pt x="192" y="228"/>
                    <a:pt x="203" y="235"/>
                  </a:cubicBezTo>
                  <a:cubicBezTo>
                    <a:pt x="224" y="233"/>
                    <a:pt x="224" y="232"/>
                    <a:pt x="229" y="213"/>
                  </a:cubicBezTo>
                  <a:cubicBezTo>
                    <a:pt x="229" y="211"/>
                    <a:pt x="229" y="192"/>
                    <a:pt x="225" y="185"/>
                  </a:cubicBezTo>
                  <a:cubicBezTo>
                    <a:pt x="223" y="181"/>
                    <a:pt x="217" y="173"/>
                    <a:pt x="217" y="173"/>
                  </a:cubicBezTo>
                  <a:cubicBezTo>
                    <a:pt x="220" y="163"/>
                    <a:pt x="224" y="165"/>
                    <a:pt x="233" y="167"/>
                  </a:cubicBezTo>
                  <a:cubicBezTo>
                    <a:pt x="240" y="172"/>
                    <a:pt x="242" y="175"/>
                    <a:pt x="245" y="183"/>
                  </a:cubicBezTo>
                  <a:cubicBezTo>
                    <a:pt x="246" y="188"/>
                    <a:pt x="244" y="193"/>
                    <a:pt x="247" y="197"/>
                  </a:cubicBezTo>
                  <a:cubicBezTo>
                    <a:pt x="250" y="201"/>
                    <a:pt x="256" y="194"/>
                    <a:pt x="261" y="193"/>
                  </a:cubicBezTo>
                  <a:cubicBezTo>
                    <a:pt x="276" y="188"/>
                    <a:pt x="290" y="178"/>
                    <a:pt x="303" y="169"/>
                  </a:cubicBezTo>
                  <a:cubicBezTo>
                    <a:pt x="310" y="158"/>
                    <a:pt x="302" y="153"/>
                    <a:pt x="293" y="147"/>
                  </a:cubicBezTo>
                  <a:cubicBezTo>
                    <a:pt x="281" y="129"/>
                    <a:pt x="283" y="126"/>
                    <a:pt x="259" y="123"/>
                  </a:cubicBezTo>
                  <a:cubicBezTo>
                    <a:pt x="256" y="115"/>
                    <a:pt x="257" y="111"/>
                    <a:pt x="265" y="107"/>
                  </a:cubicBezTo>
                  <a:cubicBezTo>
                    <a:pt x="269" y="105"/>
                    <a:pt x="277" y="103"/>
                    <a:pt x="277" y="103"/>
                  </a:cubicBezTo>
                  <a:cubicBezTo>
                    <a:pt x="287" y="88"/>
                    <a:pt x="269" y="66"/>
                    <a:pt x="253" y="63"/>
                  </a:cubicBezTo>
                  <a:cubicBezTo>
                    <a:pt x="239" y="60"/>
                    <a:pt x="244" y="62"/>
                    <a:pt x="233" y="59"/>
                  </a:cubicBezTo>
                  <a:cubicBezTo>
                    <a:pt x="229" y="58"/>
                    <a:pt x="221" y="55"/>
                    <a:pt x="221" y="55"/>
                  </a:cubicBezTo>
                  <a:cubicBezTo>
                    <a:pt x="200" y="60"/>
                    <a:pt x="217" y="38"/>
                    <a:pt x="201" y="33"/>
                  </a:cubicBezTo>
                  <a:cubicBezTo>
                    <a:pt x="185" y="35"/>
                    <a:pt x="169" y="36"/>
                    <a:pt x="155" y="45"/>
                  </a:cubicBezTo>
                  <a:cubicBezTo>
                    <a:pt x="145" y="30"/>
                    <a:pt x="152" y="30"/>
                    <a:pt x="167" y="25"/>
                  </a:cubicBezTo>
                  <a:cubicBezTo>
                    <a:pt x="163" y="10"/>
                    <a:pt x="155" y="15"/>
                    <a:pt x="139" y="17"/>
                  </a:cubicBezTo>
                  <a:cubicBezTo>
                    <a:pt x="131" y="20"/>
                    <a:pt x="127" y="22"/>
                    <a:pt x="119" y="19"/>
                  </a:cubicBezTo>
                  <a:cubicBezTo>
                    <a:pt x="106" y="0"/>
                    <a:pt x="74" y="29"/>
                    <a:pt x="67" y="9"/>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3" name="Freeform 27"/>
            <p:cNvSpPr>
              <a:spLocks/>
            </p:cNvSpPr>
            <p:nvPr/>
          </p:nvSpPr>
          <p:spPr bwMode="invGray">
            <a:xfrm>
              <a:off x="1709" y="1987"/>
              <a:ext cx="44" cy="37"/>
            </a:xfrm>
            <a:custGeom>
              <a:avLst/>
              <a:gdLst>
                <a:gd name="T0" fmla="*/ 26 w 59"/>
                <a:gd name="T1" fmla="*/ 0 h 50"/>
                <a:gd name="T2" fmla="*/ 0 w 59"/>
                <a:gd name="T3" fmla="*/ 10 h 50"/>
                <a:gd name="T4" fmla="*/ 30 w 59"/>
                <a:gd name="T5" fmla="*/ 40 h 50"/>
                <a:gd name="T6" fmla="*/ 48 w 59"/>
                <a:gd name="T7" fmla="*/ 50 h 50"/>
                <a:gd name="T8" fmla="*/ 58 w 59"/>
                <a:gd name="T9" fmla="*/ 28 h 50"/>
                <a:gd name="T10" fmla="*/ 44 w 59"/>
                <a:gd name="T11" fmla="*/ 8 h 50"/>
                <a:gd name="T12" fmla="*/ 26 w 5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9" h="50">
                  <a:moveTo>
                    <a:pt x="26" y="0"/>
                  </a:moveTo>
                  <a:cubicBezTo>
                    <a:pt x="13" y="2"/>
                    <a:pt x="7" y="0"/>
                    <a:pt x="0" y="10"/>
                  </a:cubicBezTo>
                  <a:cubicBezTo>
                    <a:pt x="4" y="22"/>
                    <a:pt x="18" y="36"/>
                    <a:pt x="30" y="40"/>
                  </a:cubicBezTo>
                  <a:cubicBezTo>
                    <a:pt x="37" y="42"/>
                    <a:pt x="48" y="50"/>
                    <a:pt x="48" y="50"/>
                  </a:cubicBezTo>
                  <a:cubicBezTo>
                    <a:pt x="57" y="44"/>
                    <a:pt x="55" y="37"/>
                    <a:pt x="58" y="28"/>
                  </a:cubicBezTo>
                  <a:cubicBezTo>
                    <a:pt x="55" y="11"/>
                    <a:pt x="59" y="18"/>
                    <a:pt x="44" y="8"/>
                  </a:cubicBezTo>
                  <a:cubicBezTo>
                    <a:pt x="42" y="6"/>
                    <a:pt x="26" y="5"/>
                    <a:pt x="2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4" name="Freeform 28"/>
            <p:cNvSpPr>
              <a:spLocks/>
            </p:cNvSpPr>
            <p:nvPr/>
          </p:nvSpPr>
          <p:spPr bwMode="invGray">
            <a:xfrm>
              <a:off x="1625" y="2057"/>
              <a:ext cx="65" cy="42"/>
            </a:xfrm>
            <a:custGeom>
              <a:avLst/>
              <a:gdLst>
                <a:gd name="T0" fmla="*/ 44 w 86"/>
                <a:gd name="T1" fmla="*/ 7 h 57"/>
                <a:gd name="T2" fmla="*/ 24 w 86"/>
                <a:gd name="T3" fmla="*/ 25 h 57"/>
                <a:gd name="T4" fmla="*/ 4 w 86"/>
                <a:gd name="T5" fmla="*/ 27 h 57"/>
                <a:gd name="T6" fmla="*/ 16 w 86"/>
                <a:gd name="T7" fmla="*/ 57 h 57"/>
                <a:gd name="T8" fmla="*/ 74 w 86"/>
                <a:gd name="T9" fmla="*/ 35 h 57"/>
                <a:gd name="T10" fmla="*/ 86 w 86"/>
                <a:gd name="T11" fmla="*/ 17 h 57"/>
                <a:gd name="T12" fmla="*/ 56 w 86"/>
                <a:gd name="T13" fmla="*/ 7 h 57"/>
                <a:gd name="T14" fmla="*/ 44 w 86"/>
                <a:gd name="T15" fmla="*/ 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57">
                  <a:moveTo>
                    <a:pt x="44" y="7"/>
                  </a:moveTo>
                  <a:cubicBezTo>
                    <a:pt x="39" y="14"/>
                    <a:pt x="31" y="20"/>
                    <a:pt x="24" y="25"/>
                  </a:cubicBezTo>
                  <a:cubicBezTo>
                    <a:pt x="16" y="19"/>
                    <a:pt x="12" y="22"/>
                    <a:pt x="4" y="27"/>
                  </a:cubicBezTo>
                  <a:cubicBezTo>
                    <a:pt x="0" y="38"/>
                    <a:pt x="4" y="53"/>
                    <a:pt x="16" y="57"/>
                  </a:cubicBezTo>
                  <a:cubicBezTo>
                    <a:pt x="33" y="51"/>
                    <a:pt x="60" y="45"/>
                    <a:pt x="74" y="35"/>
                  </a:cubicBezTo>
                  <a:cubicBezTo>
                    <a:pt x="78" y="29"/>
                    <a:pt x="86" y="17"/>
                    <a:pt x="86" y="17"/>
                  </a:cubicBezTo>
                  <a:cubicBezTo>
                    <a:pt x="80" y="0"/>
                    <a:pt x="74" y="5"/>
                    <a:pt x="56" y="7"/>
                  </a:cubicBezTo>
                  <a:cubicBezTo>
                    <a:pt x="43" y="11"/>
                    <a:pt x="44" y="15"/>
                    <a:pt x="44"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5" name="Freeform 29"/>
            <p:cNvSpPr>
              <a:spLocks/>
            </p:cNvSpPr>
            <p:nvPr/>
          </p:nvSpPr>
          <p:spPr bwMode="invGray">
            <a:xfrm>
              <a:off x="1693" y="2065"/>
              <a:ext cx="54" cy="25"/>
            </a:xfrm>
            <a:custGeom>
              <a:avLst/>
              <a:gdLst>
                <a:gd name="T0" fmla="*/ 40 w 73"/>
                <a:gd name="T1" fmla="*/ 0 h 34"/>
                <a:gd name="T2" fmla="*/ 10 w 73"/>
                <a:gd name="T3" fmla="*/ 16 h 34"/>
                <a:gd name="T4" fmla="*/ 24 w 73"/>
                <a:gd name="T5" fmla="*/ 34 h 34"/>
                <a:gd name="T6" fmla="*/ 52 w 73"/>
                <a:gd name="T7" fmla="*/ 28 h 34"/>
                <a:gd name="T8" fmla="*/ 64 w 73"/>
                <a:gd name="T9" fmla="*/ 20 h 34"/>
                <a:gd name="T10" fmla="*/ 40 w 73"/>
                <a:gd name="T11" fmla="*/ 0 h 34"/>
              </a:gdLst>
              <a:ahLst/>
              <a:cxnLst>
                <a:cxn ang="0">
                  <a:pos x="T0" y="T1"/>
                </a:cxn>
                <a:cxn ang="0">
                  <a:pos x="T2" y="T3"/>
                </a:cxn>
                <a:cxn ang="0">
                  <a:pos x="T4" y="T5"/>
                </a:cxn>
                <a:cxn ang="0">
                  <a:pos x="T6" y="T7"/>
                </a:cxn>
                <a:cxn ang="0">
                  <a:pos x="T8" y="T9"/>
                </a:cxn>
                <a:cxn ang="0">
                  <a:pos x="T10" y="T11"/>
                </a:cxn>
              </a:cxnLst>
              <a:rect l="0" t="0" r="r" b="b"/>
              <a:pathLst>
                <a:path w="73" h="34">
                  <a:moveTo>
                    <a:pt x="40" y="0"/>
                  </a:moveTo>
                  <a:cubicBezTo>
                    <a:pt x="30" y="6"/>
                    <a:pt x="20" y="10"/>
                    <a:pt x="10" y="16"/>
                  </a:cubicBezTo>
                  <a:cubicBezTo>
                    <a:pt x="0" y="31"/>
                    <a:pt x="13" y="30"/>
                    <a:pt x="24" y="34"/>
                  </a:cubicBezTo>
                  <a:cubicBezTo>
                    <a:pt x="44" y="31"/>
                    <a:pt x="35" y="34"/>
                    <a:pt x="52" y="28"/>
                  </a:cubicBezTo>
                  <a:cubicBezTo>
                    <a:pt x="57" y="26"/>
                    <a:pt x="64" y="20"/>
                    <a:pt x="64" y="20"/>
                  </a:cubicBezTo>
                  <a:cubicBezTo>
                    <a:pt x="73" y="7"/>
                    <a:pt x="48" y="8"/>
                    <a:pt x="4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6" name="Freeform 30"/>
            <p:cNvSpPr>
              <a:spLocks/>
            </p:cNvSpPr>
            <p:nvPr/>
          </p:nvSpPr>
          <p:spPr bwMode="invGray">
            <a:xfrm>
              <a:off x="1664" y="2029"/>
              <a:ext cx="64" cy="34"/>
            </a:xfrm>
            <a:custGeom>
              <a:avLst/>
              <a:gdLst>
                <a:gd name="T0" fmla="*/ 58 w 85"/>
                <a:gd name="T1" fmla="*/ 10 h 45"/>
                <a:gd name="T2" fmla="*/ 28 w 85"/>
                <a:gd name="T3" fmla="*/ 4 h 45"/>
                <a:gd name="T4" fmla="*/ 0 w 85"/>
                <a:gd name="T5" fmla="*/ 18 h 45"/>
                <a:gd name="T6" fmla="*/ 40 w 85"/>
                <a:gd name="T7" fmla="*/ 32 h 45"/>
                <a:gd name="T8" fmla="*/ 64 w 85"/>
                <a:gd name="T9" fmla="*/ 40 h 45"/>
                <a:gd name="T10" fmla="*/ 84 w 85"/>
                <a:gd name="T11" fmla="*/ 18 h 45"/>
                <a:gd name="T12" fmla="*/ 82 w 85"/>
                <a:gd name="T13" fmla="*/ 6 h 45"/>
                <a:gd name="T14" fmla="*/ 64 w 85"/>
                <a:gd name="T15" fmla="*/ 0 h 45"/>
                <a:gd name="T16" fmla="*/ 58 w 85"/>
                <a:gd name="T17"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45">
                  <a:moveTo>
                    <a:pt x="58" y="10"/>
                  </a:moveTo>
                  <a:cubicBezTo>
                    <a:pt x="39" y="16"/>
                    <a:pt x="45" y="10"/>
                    <a:pt x="28" y="4"/>
                  </a:cubicBezTo>
                  <a:cubicBezTo>
                    <a:pt x="7" y="6"/>
                    <a:pt x="5" y="2"/>
                    <a:pt x="0" y="18"/>
                  </a:cubicBezTo>
                  <a:cubicBezTo>
                    <a:pt x="5" y="34"/>
                    <a:pt x="26" y="31"/>
                    <a:pt x="40" y="32"/>
                  </a:cubicBezTo>
                  <a:cubicBezTo>
                    <a:pt x="50" y="42"/>
                    <a:pt x="49" y="45"/>
                    <a:pt x="64" y="40"/>
                  </a:cubicBezTo>
                  <a:cubicBezTo>
                    <a:pt x="69" y="32"/>
                    <a:pt x="77" y="25"/>
                    <a:pt x="84" y="18"/>
                  </a:cubicBezTo>
                  <a:cubicBezTo>
                    <a:pt x="83" y="14"/>
                    <a:pt x="85" y="9"/>
                    <a:pt x="82" y="6"/>
                  </a:cubicBezTo>
                  <a:cubicBezTo>
                    <a:pt x="78" y="1"/>
                    <a:pt x="64" y="0"/>
                    <a:pt x="64" y="0"/>
                  </a:cubicBezTo>
                  <a:cubicBezTo>
                    <a:pt x="56" y="3"/>
                    <a:pt x="47" y="21"/>
                    <a:pt x="58"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7" name="Freeform 31"/>
            <p:cNvSpPr>
              <a:spLocks/>
            </p:cNvSpPr>
            <p:nvPr/>
          </p:nvSpPr>
          <p:spPr bwMode="invGray">
            <a:xfrm>
              <a:off x="1637" y="1997"/>
              <a:ext cx="44" cy="24"/>
            </a:xfrm>
            <a:custGeom>
              <a:avLst/>
              <a:gdLst>
                <a:gd name="T0" fmla="*/ 16 w 58"/>
                <a:gd name="T1" fmla="*/ 4 h 31"/>
                <a:gd name="T2" fmla="*/ 0 w 58"/>
                <a:gd name="T3" fmla="*/ 18 h 31"/>
                <a:gd name="T4" fmla="*/ 20 w 58"/>
                <a:gd name="T5" fmla="*/ 28 h 31"/>
                <a:gd name="T6" fmla="*/ 28 w 58"/>
                <a:gd name="T7" fmla="*/ 20 h 31"/>
                <a:gd name="T8" fmla="*/ 52 w 58"/>
                <a:gd name="T9" fmla="*/ 12 h 31"/>
                <a:gd name="T10" fmla="*/ 44 w 58"/>
                <a:gd name="T11" fmla="*/ 0 h 31"/>
                <a:gd name="T12" fmla="*/ 16 w 58"/>
                <a:gd name="T13" fmla="*/ 4 h 31"/>
              </a:gdLst>
              <a:ahLst/>
              <a:cxnLst>
                <a:cxn ang="0">
                  <a:pos x="T0" y="T1"/>
                </a:cxn>
                <a:cxn ang="0">
                  <a:pos x="T2" y="T3"/>
                </a:cxn>
                <a:cxn ang="0">
                  <a:pos x="T4" y="T5"/>
                </a:cxn>
                <a:cxn ang="0">
                  <a:pos x="T6" y="T7"/>
                </a:cxn>
                <a:cxn ang="0">
                  <a:pos x="T8" y="T9"/>
                </a:cxn>
                <a:cxn ang="0">
                  <a:pos x="T10" y="T11"/>
                </a:cxn>
                <a:cxn ang="0">
                  <a:pos x="T12" y="T13"/>
                </a:cxn>
              </a:cxnLst>
              <a:rect l="0" t="0" r="r" b="b"/>
              <a:pathLst>
                <a:path w="58" h="31">
                  <a:moveTo>
                    <a:pt x="16" y="4"/>
                  </a:moveTo>
                  <a:cubicBezTo>
                    <a:pt x="2" y="13"/>
                    <a:pt x="7" y="8"/>
                    <a:pt x="0" y="18"/>
                  </a:cubicBezTo>
                  <a:cubicBezTo>
                    <a:pt x="5" y="26"/>
                    <a:pt x="11" y="25"/>
                    <a:pt x="20" y="28"/>
                  </a:cubicBezTo>
                  <a:cubicBezTo>
                    <a:pt x="36" y="23"/>
                    <a:pt x="17" y="31"/>
                    <a:pt x="28" y="20"/>
                  </a:cubicBezTo>
                  <a:cubicBezTo>
                    <a:pt x="33" y="15"/>
                    <a:pt x="46" y="13"/>
                    <a:pt x="52" y="12"/>
                  </a:cubicBezTo>
                  <a:cubicBezTo>
                    <a:pt x="58" y="3"/>
                    <a:pt x="53" y="3"/>
                    <a:pt x="44" y="0"/>
                  </a:cubicBezTo>
                  <a:cubicBezTo>
                    <a:pt x="38" y="1"/>
                    <a:pt x="20" y="8"/>
                    <a:pt x="16"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8" name="Freeform 32"/>
            <p:cNvSpPr>
              <a:spLocks/>
            </p:cNvSpPr>
            <p:nvPr/>
          </p:nvSpPr>
          <p:spPr bwMode="invGray">
            <a:xfrm>
              <a:off x="1751" y="2000"/>
              <a:ext cx="114" cy="77"/>
            </a:xfrm>
            <a:custGeom>
              <a:avLst/>
              <a:gdLst>
                <a:gd name="T0" fmla="*/ 38 w 152"/>
                <a:gd name="T1" fmla="*/ 0 h 102"/>
                <a:gd name="T2" fmla="*/ 14 w 152"/>
                <a:gd name="T3" fmla="*/ 6 h 102"/>
                <a:gd name="T4" fmla="*/ 4 w 152"/>
                <a:gd name="T5" fmla="*/ 38 h 102"/>
                <a:gd name="T6" fmla="*/ 12 w 152"/>
                <a:gd name="T7" fmla="*/ 56 h 102"/>
                <a:gd name="T8" fmla="*/ 0 w 152"/>
                <a:gd name="T9" fmla="*/ 72 h 102"/>
                <a:gd name="T10" fmla="*/ 56 w 152"/>
                <a:gd name="T11" fmla="*/ 86 h 102"/>
                <a:gd name="T12" fmla="*/ 82 w 152"/>
                <a:gd name="T13" fmla="*/ 92 h 102"/>
                <a:gd name="T14" fmla="*/ 152 w 152"/>
                <a:gd name="T15" fmla="*/ 86 h 102"/>
                <a:gd name="T16" fmla="*/ 76 w 152"/>
                <a:gd name="T17" fmla="*/ 70 h 102"/>
                <a:gd name="T18" fmla="*/ 54 w 152"/>
                <a:gd name="T19" fmla="*/ 62 h 102"/>
                <a:gd name="T20" fmla="*/ 44 w 152"/>
                <a:gd name="T21" fmla="*/ 52 h 102"/>
                <a:gd name="T22" fmla="*/ 50 w 152"/>
                <a:gd name="T23" fmla="*/ 34 h 102"/>
                <a:gd name="T24" fmla="*/ 38 w 152"/>
                <a:gd name="T25"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 h="102">
                  <a:moveTo>
                    <a:pt x="38" y="0"/>
                  </a:moveTo>
                  <a:cubicBezTo>
                    <a:pt x="22" y="5"/>
                    <a:pt x="30" y="3"/>
                    <a:pt x="14" y="6"/>
                  </a:cubicBezTo>
                  <a:cubicBezTo>
                    <a:pt x="18" y="22"/>
                    <a:pt x="22" y="32"/>
                    <a:pt x="4" y="38"/>
                  </a:cubicBezTo>
                  <a:cubicBezTo>
                    <a:pt x="1" y="47"/>
                    <a:pt x="7" y="49"/>
                    <a:pt x="12" y="56"/>
                  </a:cubicBezTo>
                  <a:cubicBezTo>
                    <a:pt x="10" y="65"/>
                    <a:pt x="9" y="69"/>
                    <a:pt x="0" y="72"/>
                  </a:cubicBezTo>
                  <a:cubicBezTo>
                    <a:pt x="5" y="88"/>
                    <a:pt x="45" y="85"/>
                    <a:pt x="56" y="86"/>
                  </a:cubicBezTo>
                  <a:cubicBezTo>
                    <a:pt x="72" y="97"/>
                    <a:pt x="63" y="95"/>
                    <a:pt x="82" y="92"/>
                  </a:cubicBezTo>
                  <a:cubicBezTo>
                    <a:pt x="86" y="92"/>
                    <a:pt x="147" y="102"/>
                    <a:pt x="152" y="86"/>
                  </a:cubicBezTo>
                  <a:cubicBezTo>
                    <a:pt x="123" y="66"/>
                    <a:pt x="128" y="72"/>
                    <a:pt x="76" y="70"/>
                  </a:cubicBezTo>
                  <a:cubicBezTo>
                    <a:pt x="62" y="56"/>
                    <a:pt x="81" y="73"/>
                    <a:pt x="54" y="62"/>
                  </a:cubicBezTo>
                  <a:cubicBezTo>
                    <a:pt x="50" y="60"/>
                    <a:pt x="48" y="55"/>
                    <a:pt x="44" y="52"/>
                  </a:cubicBezTo>
                  <a:cubicBezTo>
                    <a:pt x="41" y="43"/>
                    <a:pt x="42" y="39"/>
                    <a:pt x="50" y="34"/>
                  </a:cubicBezTo>
                  <a:cubicBezTo>
                    <a:pt x="52" y="27"/>
                    <a:pt x="42" y="9"/>
                    <a:pt x="3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9" name="Freeform 33"/>
            <p:cNvSpPr>
              <a:spLocks/>
            </p:cNvSpPr>
            <p:nvPr/>
          </p:nvSpPr>
          <p:spPr bwMode="invGray">
            <a:xfrm>
              <a:off x="664" y="2245"/>
              <a:ext cx="25" cy="15"/>
            </a:xfrm>
            <a:custGeom>
              <a:avLst/>
              <a:gdLst>
                <a:gd name="T0" fmla="*/ 34 w 34"/>
                <a:gd name="T1" fmla="*/ 0 h 20"/>
                <a:gd name="T2" fmla="*/ 24 w 34"/>
                <a:gd name="T3" fmla="*/ 20 h 20"/>
                <a:gd name="T4" fmla="*/ 4 w 34"/>
                <a:gd name="T5" fmla="*/ 18 h 20"/>
                <a:gd name="T6" fmla="*/ 4 w 34"/>
                <a:gd name="T7" fmla="*/ 6 h 20"/>
                <a:gd name="T8" fmla="*/ 34 w 34"/>
                <a:gd name="T9" fmla="*/ 0 h 20"/>
              </a:gdLst>
              <a:ahLst/>
              <a:cxnLst>
                <a:cxn ang="0">
                  <a:pos x="T0" y="T1"/>
                </a:cxn>
                <a:cxn ang="0">
                  <a:pos x="T2" y="T3"/>
                </a:cxn>
                <a:cxn ang="0">
                  <a:pos x="T4" y="T5"/>
                </a:cxn>
                <a:cxn ang="0">
                  <a:pos x="T6" y="T7"/>
                </a:cxn>
                <a:cxn ang="0">
                  <a:pos x="T8" y="T9"/>
                </a:cxn>
              </a:cxnLst>
              <a:rect l="0" t="0" r="r" b="b"/>
              <a:pathLst>
                <a:path w="34" h="20">
                  <a:moveTo>
                    <a:pt x="34" y="0"/>
                  </a:moveTo>
                  <a:cubicBezTo>
                    <a:pt x="32" y="10"/>
                    <a:pt x="34" y="17"/>
                    <a:pt x="24" y="20"/>
                  </a:cubicBezTo>
                  <a:cubicBezTo>
                    <a:pt x="17" y="19"/>
                    <a:pt x="10" y="20"/>
                    <a:pt x="4" y="18"/>
                  </a:cubicBezTo>
                  <a:cubicBezTo>
                    <a:pt x="0" y="17"/>
                    <a:pt x="2" y="7"/>
                    <a:pt x="4" y="6"/>
                  </a:cubicBezTo>
                  <a:cubicBezTo>
                    <a:pt x="12" y="0"/>
                    <a:pt x="24" y="0"/>
                    <a:pt x="3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0" name="Freeform 34"/>
            <p:cNvSpPr>
              <a:spLocks/>
            </p:cNvSpPr>
            <p:nvPr/>
          </p:nvSpPr>
          <p:spPr bwMode="invGray">
            <a:xfrm>
              <a:off x="1421" y="2756"/>
              <a:ext cx="16"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1" name="Freeform 35"/>
            <p:cNvSpPr>
              <a:spLocks/>
            </p:cNvSpPr>
            <p:nvPr/>
          </p:nvSpPr>
          <p:spPr bwMode="invGray">
            <a:xfrm>
              <a:off x="1424" y="2781"/>
              <a:ext cx="16"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2" name="Freeform 36"/>
            <p:cNvSpPr>
              <a:spLocks/>
            </p:cNvSpPr>
            <p:nvPr/>
          </p:nvSpPr>
          <p:spPr bwMode="invGray">
            <a:xfrm>
              <a:off x="1628" y="2913"/>
              <a:ext cx="15"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3" name="Freeform 37"/>
            <p:cNvSpPr>
              <a:spLocks/>
            </p:cNvSpPr>
            <p:nvPr/>
          </p:nvSpPr>
          <p:spPr bwMode="invGray">
            <a:xfrm>
              <a:off x="1752" y="2429"/>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4" name="Freeform 38"/>
            <p:cNvSpPr>
              <a:spLocks/>
            </p:cNvSpPr>
            <p:nvPr/>
          </p:nvSpPr>
          <p:spPr bwMode="invGray">
            <a:xfrm>
              <a:off x="1652" y="2224"/>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5" name="Freeform 39"/>
            <p:cNvSpPr>
              <a:spLocks/>
            </p:cNvSpPr>
            <p:nvPr/>
          </p:nvSpPr>
          <p:spPr bwMode="invGray">
            <a:xfrm>
              <a:off x="1717" y="2045"/>
              <a:ext cx="39"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6" name="Freeform 40"/>
            <p:cNvSpPr>
              <a:spLocks/>
            </p:cNvSpPr>
            <p:nvPr/>
          </p:nvSpPr>
          <p:spPr bwMode="invGray">
            <a:xfrm>
              <a:off x="1780" y="2153"/>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7" name="Freeform 41"/>
            <p:cNvSpPr>
              <a:spLocks/>
            </p:cNvSpPr>
            <p:nvPr/>
          </p:nvSpPr>
          <p:spPr bwMode="invGray">
            <a:xfrm>
              <a:off x="1796" y="1951"/>
              <a:ext cx="696" cy="346"/>
            </a:xfrm>
            <a:custGeom>
              <a:avLst/>
              <a:gdLst>
                <a:gd name="T0" fmla="*/ 28 w 929"/>
                <a:gd name="T1" fmla="*/ 56 h 462"/>
                <a:gd name="T2" fmla="*/ 6 w 929"/>
                <a:gd name="T3" fmla="*/ 92 h 462"/>
                <a:gd name="T4" fmla="*/ 36 w 929"/>
                <a:gd name="T5" fmla="*/ 100 h 462"/>
                <a:gd name="T6" fmla="*/ 16 w 929"/>
                <a:gd name="T7" fmla="*/ 116 h 462"/>
                <a:gd name="T8" fmla="*/ 104 w 929"/>
                <a:gd name="T9" fmla="*/ 136 h 462"/>
                <a:gd name="T10" fmla="*/ 142 w 929"/>
                <a:gd name="T11" fmla="*/ 130 h 462"/>
                <a:gd name="T12" fmla="*/ 250 w 929"/>
                <a:gd name="T13" fmla="*/ 78 h 462"/>
                <a:gd name="T14" fmla="*/ 300 w 929"/>
                <a:gd name="T15" fmla="*/ 66 h 462"/>
                <a:gd name="T16" fmla="*/ 324 w 929"/>
                <a:gd name="T17" fmla="*/ 80 h 462"/>
                <a:gd name="T18" fmla="*/ 272 w 929"/>
                <a:gd name="T19" fmla="*/ 88 h 462"/>
                <a:gd name="T20" fmla="*/ 242 w 929"/>
                <a:gd name="T21" fmla="*/ 112 h 462"/>
                <a:gd name="T22" fmla="*/ 254 w 929"/>
                <a:gd name="T23" fmla="*/ 120 h 462"/>
                <a:gd name="T24" fmla="*/ 260 w 929"/>
                <a:gd name="T25" fmla="*/ 158 h 462"/>
                <a:gd name="T26" fmla="*/ 350 w 929"/>
                <a:gd name="T27" fmla="*/ 192 h 462"/>
                <a:gd name="T28" fmla="*/ 336 w 929"/>
                <a:gd name="T29" fmla="*/ 210 h 462"/>
                <a:gd name="T30" fmla="*/ 368 w 929"/>
                <a:gd name="T31" fmla="*/ 246 h 462"/>
                <a:gd name="T32" fmla="*/ 348 w 929"/>
                <a:gd name="T33" fmla="*/ 266 h 462"/>
                <a:gd name="T34" fmla="*/ 324 w 929"/>
                <a:gd name="T35" fmla="*/ 294 h 462"/>
                <a:gd name="T36" fmla="*/ 294 w 929"/>
                <a:gd name="T37" fmla="*/ 324 h 462"/>
                <a:gd name="T38" fmla="*/ 292 w 929"/>
                <a:gd name="T39" fmla="*/ 420 h 462"/>
                <a:gd name="T40" fmla="*/ 332 w 929"/>
                <a:gd name="T41" fmla="*/ 446 h 462"/>
                <a:gd name="T42" fmla="*/ 388 w 929"/>
                <a:gd name="T43" fmla="*/ 448 h 462"/>
                <a:gd name="T44" fmla="*/ 412 w 929"/>
                <a:gd name="T45" fmla="*/ 422 h 462"/>
                <a:gd name="T46" fmla="*/ 506 w 929"/>
                <a:gd name="T47" fmla="*/ 356 h 462"/>
                <a:gd name="T48" fmla="*/ 572 w 929"/>
                <a:gd name="T49" fmla="*/ 334 h 462"/>
                <a:gd name="T50" fmla="*/ 646 w 929"/>
                <a:gd name="T51" fmla="*/ 308 h 462"/>
                <a:gd name="T52" fmla="*/ 720 w 929"/>
                <a:gd name="T53" fmla="*/ 290 h 462"/>
                <a:gd name="T54" fmla="*/ 762 w 929"/>
                <a:gd name="T55" fmla="*/ 260 h 462"/>
                <a:gd name="T56" fmla="*/ 800 w 929"/>
                <a:gd name="T57" fmla="*/ 200 h 462"/>
                <a:gd name="T58" fmla="*/ 802 w 929"/>
                <a:gd name="T59" fmla="*/ 154 h 462"/>
                <a:gd name="T60" fmla="*/ 802 w 929"/>
                <a:gd name="T61" fmla="*/ 124 h 462"/>
                <a:gd name="T62" fmla="*/ 832 w 929"/>
                <a:gd name="T63" fmla="*/ 90 h 462"/>
                <a:gd name="T64" fmla="*/ 876 w 929"/>
                <a:gd name="T65" fmla="*/ 94 h 462"/>
                <a:gd name="T66" fmla="*/ 922 w 929"/>
                <a:gd name="T67" fmla="*/ 52 h 462"/>
                <a:gd name="T68" fmla="*/ 888 w 929"/>
                <a:gd name="T69" fmla="*/ 56 h 462"/>
                <a:gd name="T70" fmla="*/ 848 w 929"/>
                <a:gd name="T71" fmla="*/ 46 h 462"/>
                <a:gd name="T72" fmla="*/ 794 w 929"/>
                <a:gd name="T73" fmla="*/ 22 h 462"/>
                <a:gd name="T74" fmla="*/ 642 w 929"/>
                <a:gd name="T75" fmla="*/ 26 h 462"/>
                <a:gd name="T76" fmla="*/ 584 w 929"/>
                <a:gd name="T77" fmla="*/ 38 h 462"/>
                <a:gd name="T78" fmla="*/ 556 w 929"/>
                <a:gd name="T79" fmla="*/ 38 h 462"/>
                <a:gd name="T80" fmla="*/ 516 w 929"/>
                <a:gd name="T81" fmla="*/ 54 h 462"/>
                <a:gd name="T82" fmla="*/ 478 w 929"/>
                <a:gd name="T83" fmla="*/ 30 h 462"/>
                <a:gd name="T84" fmla="*/ 432 w 929"/>
                <a:gd name="T85" fmla="*/ 40 h 462"/>
                <a:gd name="T86" fmla="*/ 366 w 929"/>
                <a:gd name="T87" fmla="*/ 52 h 462"/>
                <a:gd name="T88" fmla="*/ 410 w 929"/>
                <a:gd name="T89" fmla="*/ 38 h 462"/>
                <a:gd name="T90" fmla="*/ 352 w 929"/>
                <a:gd name="T91" fmla="*/ 8 h 462"/>
                <a:gd name="T92" fmla="*/ 334 w 929"/>
                <a:gd name="T93" fmla="*/ 2 h 462"/>
                <a:gd name="T94" fmla="*/ 314 w 929"/>
                <a:gd name="T95" fmla="*/ 8 h 462"/>
                <a:gd name="T96" fmla="*/ 240 w 929"/>
                <a:gd name="T97" fmla="*/ 16 h 462"/>
                <a:gd name="T98" fmla="*/ 160 w 929"/>
                <a:gd name="T99" fmla="*/ 28 h 462"/>
                <a:gd name="T100" fmla="*/ 108 w 929"/>
                <a:gd name="T101" fmla="*/ 26 h 462"/>
                <a:gd name="T102" fmla="*/ 114 w 929"/>
                <a:gd name="T103" fmla="*/ 68 h 462"/>
                <a:gd name="T104" fmla="*/ 104 w 929"/>
                <a:gd name="T105" fmla="*/ 52 h 462"/>
                <a:gd name="T106" fmla="*/ 60 w 929"/>
                <a:gd name="T107" fmla="*/ 4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9" h="462">
                  <a:moveTo>
                    <a:pt x="60" y="42"/>
                  </a:moveTo>
                  <a:cubicBezTo>
                    <a:pt x="40" y="45"/>
                    <a:pt x="42" y="46"/>
                    <a:pt x="28" y="56"/>
                  </a:cubicBezTo>
                  <a:cubicBezTo>
                    <a:pt x="26" y="74"/>
                    <a:pt x="27" y="75"/>
                    <a:pt x="10" y="78"/>
                  </a:cubicBezTo>
                  <a:cubicBezTo>
                    <a:pt x="4" y="82"/>
                    <a:pt x="0" y="82"/>
                    <a:pt x="6" y="92"/>
                  </a:cubicBezTo>
                  <a:cubicBezTo>
                    <a:pt x="10" y="98"/>
                    <a:pt x="21" y="96"/>
                    <a:pt x="28" y="98"/>
                  </a:cubicBezTo>
                  <a:cubicBezTo>
                    <a:pt x="31" y="99"/>
                    <a:pt x="36" y="100"/>
                    <a:pt x="36" y="100"/>
                  </a:cubicBezTo>
                  <a:cubicBezTo>
                    <a:pt x="47" y="99"/>
                    <a:pt x="69" y="97"/>
                    <a:pt x="50" y="110"/>
                  </a:cubicBezTo>
                  <a:cubicBezTo>
                    <a:pt x="37" y="108"/>
                    <a:pt x="24" y="104"/>
                    <a:pt x="16" y="116"/>
                  </a:cubicBezTo>
                  <a:cubicBezTo>
                    <a:pt x="24" y="141"/>
                    <a:pt x="68" y="125"/>
                    <a:pt x="94" y="126"/>
                  </a:cubicBezTo>
                  <a:cubicBezTo>
                    <a:pt x="98" y="129"/>
                    <a:pt x="100" y="134"/>
                    <a:pt x="104" y="136"/>
                  </a:cubicBezTo>
                  <a:cubicBezTo>
                    <a:pt x="108" y="138"/>
                    <a:pt x="116" y="140"/>
                    <a:pt x="116" y="140"/>
                  </a:cubicBezTo>
                  <a:cubicBezTo>
                    <a:pt x="129" y="138"/>
                    <a:pt x="133" y="139"/>
                    <a:pt x="142" y="130"/>
                  </a:cubicBezTo>
                  <a:cubicBezTo>
                    <a:pt x="151" y="104"/>
                    <a:pt x="179" y="110"/>
                    <a:pt x="202" y="102"/>
                  </a:cubicBezTo>
                  <a:cubicBezTo>
                    <a:pt x="219" y="96"/>
                    <a:pt x="233" y="84"/>
                    <a:pt x="250" y="78"/>
                  </a:cubicBezTo>
                  <a:cubicBezTo>
                    <a:pt x="260" y="75"/>
                    <a:pt x="269" y="74"/>
                    <a:pt x="280" y="72"/>
                  </a:cubicBezTo>
                  <a:cubicBezTo>
                    <a:pt x="287" y="71"/>
                    <a:pt x="300" y="66"/>
                    <a:pt x="300" y="66"/>
                  </a:cubicBezTo>
                  <a:cubicBezTo>
                    <a:pt x="311" y="49"/>
                    <a:pt x="336" y="54"/>
                    <a:pt x="354" y="60"/>
                  </a:cubicBezTo>
                  <a:cubicBezTo>
                    <a:pt x="367" y="79"/>
                    <a:pt x="335" y="79"/>
                    <a:pt x="324" y="80"/>
                  </a:cubicBezTo>
                  <a:cubicBezTo>
                    <a:pt x="312" y="83"/>
                    <a:pt x="306" y="93"/>
                    <a:pt x="292" y="96"/>
                  </a:cubicBezTo>
                  <a:cubicBezTo>
                    <a:pt x="284" y="94"/>
                    <a:pt x="279" y="90"/>
                    <a:pt x="272" y="88"/>
                  </a:cubicBezTo>
                  <a:cubicBezTo>
                    <a:pt x="253" y="91"/>
                    <a:pt x="232" y="96"/>
                    <a:pt x="214" y="102"/>
                  </a:cubicBezTo>
                  <a:cubicBezTo>
                    <a:pt x="223" y="108"/>
                    <a:pt x="231" y="109"/>
                    <a:pt x="242" y="112"/>
                  </a:cubicBezTo>
                  <a:cubicBezTo>
                    <a:pt x="245" y="113"/>
                    <a:pt x="250" y="114"/>
                    <a:pt x="250" y="114"/>
                  </a:cubicBezTo>
                  <a:cubicBezTo>
                    <a:pt x="251" y="116"/>
                    <a:pt x="255" y="118"/>
                    <a:pt x="254" y="120"/>
                  </a:cubicBezTo>
                  <a:cubicBezTo>
                    <a:pt x="252" y="124"/>
                    <a:pt x="242" y="128"/>
                    <a:pt x="242" y="128"/>
                  </a:cubicBezTo>
                  <a:cubicBezTo>
                    <a:pt x="233" y="141"/>
                    <a:pt x="247" y="154"/>
                    <a:pt x="260" y="158"/>
                  </a:cubicBezTo>
                  <a:cubicBezTo>
                    <a:pt x="282" y="155"/>
                    <a:pt x="295" y="151"/>
                    <a:pt x="318" y="150"/>
                  </a:cubicBezTo>
                  <a:cubicBezTo>
                    <a:pt x="334" y="155"/>
                    <a:pt x="345" y="176"/>
                    <a:pt x="350" y="192"/>
                  </a:cubicBezTo>
                  <a:cubicBezTo>
                    <a:pt x="349" y="195"/>
                    <a:pt x="350" y="199"/>
                    <a:pt x="348" y="202"/>
                  </a:cubicBezTo>
                  <a:cubicBezTo>
                    <a:pt x="345" y="206"/>
                    <a:pt x="336" y="210"/>
                    <a:pt x="336" y="210"/>
                  </a:cubicBezTo>
                  <a:cubicBezTo>
                    <a:pt x="327" y="224"/>
                    <a:pt x="332" y="235"/>
                    <a:pt x="348" y="240"/>
                  </a:cubicBezTo>
                  <a:cubicBezTo>
                    <a:pt x="358" y="237"/>
                    <a:pt x="362" y="237"/>
                    <a:pt x="368" y="246"/>
                  </a:cubicBezTo>
                  <a:cubicBezTo>
                    <a:pt x="360" y="252"/>
                    <a:pt x="346" y="246"/>
                    <a:pt x="338" y="252"/>
                  </a:cubicBezTo>
                  <a:cubicBezTo>
                    <a:pt x="326" y="260"/>
                    <a:pt x="346" y="265"/>
                    <a:pt x="348" y="266"/>
                  </a:cubicBezTo>
                  <a:cubicBezTo>
                    <a:pt x="352" y="278"/>
                    <a:pt x="347" y="279"/>
                    <a:pt x="336" y="286"/>
                  </a:cubicBezTo>
                  <a:cubicBezTo>
                    <a:pt x="332" y="289"/>
                    <a:pt x="324" y="294"/>
                    <a:pt x="324" y="294"/>
                  </a:cubicBezTo>
                  <a:cubicBezTo>
                    <a:pt x="315" y="308"/>
                    <a:pt x="320" y="303"/>
                    <a:pt x="310" y="310"/>
                  </a:cubicBezTo>
                  <a:cubicBezTo>
                    <a:pt x="306" y="316"/>
                    <a:pt x="294" y="324"/>
                    <a:pt x="294" y="324"/>
                  </a:cubicBezTo>
                  <a:cubicBezTo>
                    <a:pt x="285" y="338"/>
                    <a:pt x="288" y="331"/>
                    <a:pt x="284" y="342"/>
                  </a:cubicBezTo>
                  <a:cubicBezTo>
                    <a:pt x="285" y="374"/>
                    <a:pt x="283" y="393"/>
                    <a:pt x="292" y="420"/>
                  </a:cubicBezTo>
                  <a:cubicBezTo>
                    <a:pt x="295" y="429"/>
                    <a:pt x="307" y="435"/>
                    <a:pt x="314" y="440"/>
                  </a:cubicBezTo>
                  <a:cubicBezTo>
                    <a:pt x="319" y="444"/>
                    <a:pt x="332" y="446"/>
                    <a:pt x="332" y="446"/>
                  </a:cubicBezTo>
                  <a:cubicBezTo>
                    <a:pt x="340" y="457"/>
                    <a:pt x="345" y="459"/>
                    <a:pt x="358" y="462"/>
                  </a:cubicBezTo>
                  <a:cubicBezTo>
                    <a:pt x="376" y="459"/>
                    <a:pt x="375" y="457"/>
                    <a:pt x="388" y="448"/>
                  </a:cubicBezTo>
                  <a:cubicBezTo>
                    <a:pt x="390" y="441"/>
                    <a:pt x="394" y="435"/>
                    <a:pt x="400" y="430"/>
                  </a:cubicBezTo>
                  <a:cubicBezTo>
                    <a:pt x="404" y="427"/>
                    <a:pt x="412" y="422"/>
                    <a:pt x="412" y="422"/>
                  </a:cubicBezTo>
                  <a:cubicBezTo>
                    <a:pt x="417" y="415"/>
                    <a:pt x="451" y="367"/>
                    <a:pt x="458" y="364"/>
                  </a:cubicBezTo>
                  <a:cubicBezTo>
                    <a:pt x="475" y="356"/>
                    <a:pt x="486" y="357"/>
                    <a:pt x="506" y="356"/>
                  </a:cubicBezTo>
                  <a:cubicBezTo>
                    <a:pt x="525" y="350"/>
                    <a:pt x="533" y="342"/>
                    <a:pt x="554" y="340"/>
                  </a:cubicBezTo>
                  <a:cubicBezTo>
                    <a:pt x="560" y="338"/>
                    <a:pt x="566" y="336"/>
                    <a:pt x="572" y="334"/>
                  </a:cubicBezTo>
                  <a:cubicBezTo>
                    <a:pt x="576" y="333"/>
                    <a:pt x="584" y="330"/>
                    <a:pt x="584" y="330"/>
                  </a:cubicBezTo>
                  <a:cubicBezTo>
                    <a:pt x="603" y="311"/>
                    <a:pt x="618" y="310"/>
                    <a:pt x="646" y="308"/>
                  </a:cubicBezTo>
                  <a:cubicBezTo>
                    <a:pt x="665" y="304"/>
                    <a:pt x="684" y="303"/>
                    <a:pt x="704" y="302"/>
                  </a:cubicBezTo>
                  <a:cubicBezTo>
                    <a:pt x="712" y="299"/>
                    <a:pt x="712" y="293"/>
                    <a:pt x="720" y="290"/>
                  </a:cubicBezTo>
                  <a:cubicBezTo>
                    <a:pt x="732" y="285"/>
                    <a:pt x="743" y="285"/>
                    <a:pt x="754" y="278"/>
                  </a:cubicBezTo>
                  <a:cubicBezTo>
                    <a:pt x="756" y="271"/>
                    <a:pt x="760" y="267"/>
                    <a:pt x="762" y="260"/>
                  </a:cubicBezTo>
                  <a:cubicBezTo>
                    <a:pt x="763" y="247"/>
                    <a:pt x="762" y="233"/>
                    <a:pt x="764" y="220"/>
                  </a:cubicBezTo>
                  <a:cubicBezTo>
                    <a:pt x="764" y="219"/>
                    <a:pt x="794" y="204"/>
                    <a:pt x="800" y="200"/>
                  </a:cubicBezTo>
                  <a:cubicBezTo>
                    <a:pt x="807" y="189"/>
                    <a:pt x="808" y="186"/>
                    <a:pt x="820" y="182"/>
                  </a:cubicBezTo>
                  <a:cubicBezTo>
                    <a:pt x="825" y="166"/>
                    <a:pt x="814" y="162"/>
                    <a:pt x="802" y="154"/>
                  </a:cubicBezTo>
                  <a:cubicBezTo>
                    <a:pt x="797" y="151"/>
                    <a:pt x="790" y="142"/>
                    <a:pt x="790" y="142"/>
                  </a:cubicBezTo>
                  <a:cubicBezTo>
                    <a:pt x="786" y="131"/>
                    <a:pt x="792" y="127"/>
                    <a:pt x="802" y="124"/>
                  </a:cubicBezTo>
                  <a:cubicBezTo>
                    <a:pt x="810" y="116"/>
                    <a:pt x="813" y="98"/>
                    <a:pt x="820" y="94"/>
                  </a:cubicBezTo>
                  <a:cubicBezTo>
                    <a:pt x="824" y="92"/>
                    <a:pt x="832" y="90"/>
                    <a:pt x="832" y="90"/>
                  </a:cubicBezTo>
                  <a:cubicBezTo>
                    <a:pt x="844" y="92"/>
                    <a:pt x="848" y="92"/>
                    <a:pt x="856" y="100"/>
                  </a:cubicBezTo>
                  <a:cubicBezTo>
                    <a:pt x="863" y="98"/>
                    <a:pt x="876" y="94"/>
                    <a:pt x="876" y="94"/>
                  </a:cubicBezTo>
                  <a:cubicBezTo>
                    <a:pt x="889" y="81"/>
                    <a:pt x="906" y="77"/>
                    <a:pt x="924" y="74"/>
                  </a:cubicBezTo>
                  <a:cubicBezTo>
                    <a:pt x="929" y="67"/>
                    <a:pt x="929" y="58"/>
                    <a:pt x="922" y="52"/>
                  </a:cubicBezTo>
                  <a:cubicBezTo>
                    <a:pt x="918" y="49"/>
                    <a:pt x="910" y="44"/>
                    <a:pt x="910" y="44"/>
                  </a:cubicBezTo>
                  <a:cubicBezTo>
                    <a:pt x="894" y="47"/>
                    <a:pt x="899" y="49"/>
                    <a:pt x="888" y="56"/>
                  </a:cubicBezTo>
                  <a:cubicBezTo>
                    <a:pt x="884" y="58"/>
                    <a:pt x="876" y="60"/>
                    <a:pt x="876" y="60"/>
                  </a:cubicBezTo>
                  <a:cubicBezTo>
                    <a:pt x="853" y="59"/>
                    <a:pt x="810" y="59"/>
                    <a:pt x="848" y="46"/>
                  </a:cubicBezTo>
                  <a:cubicBezTo>
                    <a:pt x="844" y="33"/>
                    <a:pt x="831" y="37"/>
                    <a:pt x="818" y="36"/>
                  </a:cubicBezTo>
                  <a:cubicBezTo>
                    <a:pt x="809" y="33"/>
                    <a:pt x="802" y="27"/>
                    <a:pt x="794" y="22"/>
                  </a:cubicBezTo>
                  <a:cubicBezTo>
                    <a:pt x="790" y="20"/>
                    <a:pt x="782" y="18"/>
                    <a:pt x="782" y="18"/>
                  </a:cubicBezTo>
                  <a:cubicBezTo>
                    <a:pt x="727" y="19"/>
                    <a:pt x="688" y="11"/>
                    <a:pt x="642" y="26"/>
                  </a:cubicBezTo>
                  <a:cubicBezTo>
                    <a:pt x="635" y="16"/>
                    <a:pt x="632" y="18"/>
                    <a:pt x="620" y="20"/>
                  </a:cubicBezTo>
                  <a:cubicBezTo>
                    <a:pt x="611" y="34"/>
                    <a:pt x="600" y="36"/>
                    <a:pt x="584" y="38"/>
                  </a:cubicBezTo>
                  <a:cubicBezTo>
                    <a:pt x="575" y="44"/>
                    <a:pt x="581" y="46"/>
                    <a:pt x="578" y="56"/>
                  </a:cubicBezTo>
                  <a:cubicBezTo>
                    <a:pt x="572" y="47"/>
                    <a:pt x="566" y="41"/>
                    <a:pt x="556" y="38"/>
                  </a:cubicBezTo>
                  <a:cubicBezTo>
                    <a:pt x="553" y="38"/>
                    <a:pt x="539" y="39"/>
                    <a:pt x="534" y="42"/>
                  </a:cubicBezTo>
                  <a:cubicBezTo>
                    <a:pt x="528" y="46"/>
                    <a:pt x="516" y="54"/>
                    <a:pt x="516" y="54"/>
                  </a:cubicBezTo>
                  <a:cubicBezTo>
                    <a:pt x="507" y="52"/>
                    <a:pt x="503" y="51"/>
                    <a:pt x="500" y="42"/>
                  </a:cubicBezTo>
                  <a:cubicBezTo>
                    <a:pt x="505" y="28"/>
                    <a:pt x="488" y="31"/>
                    <a:pt x="478" y="30"/>
                  </a:cubicBezTo>
                  <a:cubicBezTo>
                    <a:pt x="469" y="33"/>
                    <a:pt x="473" y="37"/>
                    <a:pt x="464" y="40"/>
                  </a:cubicBezTo>
                  <a:cubicBezTo>
                    <a:pt x="447" y="34"/>
                    <a:pt x="451" y="27"/>
                    <a:pt x="432" y="40"/>
                  </a:cubicBezTo>
                  <a:cubicBezTo>
                    <a:pt x="427" y="54"/>
                    <a:pt x="427" y="52"/>
                    <a:pt x="410" y="50"/>
                  </a:cubicBezTo>
                  <a:cubicBezTo>
                    <a:pt x="391" y="52"/>
                    <a:pt x="385" y="54"/>
                    <a:pt x="366" y="52"/>
                  </a:cubicBezTo>
                  <a:cubicBezTo>
                    <a:pt x="357" y="49"/>
                    <a:pt x="356" y="46"/>
                    <a:pt x="364" y="40"/>
                  </a:cubicBezTo>
                  <a:cubicBezTo>
                    <a:pt x="380" y="42"/>
                    <a:pt x="395" y="43"/>
                    <a:pt x="410" y="38"/>
                  </a:cubicBezTo>
                  <a:cubicBezTo>
                    <a:pt x="426" y="15"/>
                    <a:pt x="386" y="21"/>
                    <a:pt x="370" y="20"/>
                  </a:cubicBezTo>
                  <a:cubicBezTo>
                    <a:pt x="364" y="16"/>
                    <a:pt x="358" y="12"/>
                    <a:pt x="352" y="8"/>
                  </a:cubicBezTo>
                  <a:cubicBezTo>
                    <a:pt x="348" y="5"/>
                    <a:pt x="340" y="0"/>
                    <a:pt x="340" y="0"/>
                  </a:cubicBezTo>
                  <a:cubicBezTo>
                    <a:pt x="338" y="1"/>
                    <a:pt x="336" y="1"/>
                    <a:pt x="334" y="2"/>
                  </a:cubicBezTo>
                  <a:cubicBezTo>
                    <a:pt x="331" y="3"/>
                    <a:pt x="329" y="3"/>
                    <a:pt x="326" y="4"/>
                  </a:cubicBezTo>
                  <a:cubicBezTo>
                    <a:pt x="322" y="5"/>
                    <a:pt x="314" y="8"/>
                    <a:pt x="314" y="8"/>
                  </a:cubicBezTo>
                  <a:cubicBezTo>
                    <a:pt x="305" y="22"/>
                    <a:pt x="288" y="6"/>
                    <a:pt x="276" y="2"/>
                  </a:cubicBezTo>
                  <a:cubicBezTo>
                    <a:pt x="270" y="3"/>
                    <a:pt x="241" y="16"/>
                    <a:pt x="240" y="16"/>
                  </a:cubicBezTo>
                  <a:cubicBezTo>
                    <a:pt x="226" y="17"/>
                    <a:pt x="212" y="17"/>
                    <a:pt x="198" y="18"/>
                  </a:cubicBezTo>
                  <a:cubicBezTo>
                    <a:pt x="183" y="19"/>
                    <a:pt x="172" y="20"/>
                    <a:pt x="160" y="28"/>
                  </a:cubicBezTo>
                  <a:cubicBezTo>
                    <a:pt x="146" y="26"/>
                    <a:pt x="141" y="27"/>
                    <a:pt x="130" y="20"/>
                  </a:cubicBezTo>
                  <a:cubicBezTo>
                    <a:pt x="123" y="22"/>
                    <a:pt x="115" y="24"/>
                    <a:pt x="108" y="26"/>
                  </a:cubicBezTo>
                  <a:cubicBezTo>
                    <a:pt x="102" y="35"/>
                    <a:pt x="113" y="41"/>
                    <a:pt x="122" y="44"/>
                  </a:cubicBezTo>
                  <a:cubicBezTo>
                    <a:pt x="125" y="52"/>
                    <a:pt x="114" y="68"/>
                    <a:pt x="114" y="68"/>
                  </a:cubicBezTo>
                  <a:cubicBezTo>
                    <a:pt x="112" y="79"/>
                    <a:pt x="111" y="82"/>
                    <a:pt x="100" y="78"/>
                  </a:cubicBezTo>
                  <a:cubicBezTo>
                    <a:pt x="93" y="67"/>
                    <a:pt x="100" y="63"/>
                    <a:pt x="104" y="52"/>
                  </a:cubicBezTo>
                  <a:cubicBezTo>
                    <a:pt x="96" y="44"/>
                    <a:pt x="91" y="36"/>
                    <a:pt x="80" y="32"/>
                  </a:cubicBezTo>
                  <a:cubicBezTo>
                    <a:pt x="73" y="34"/>
                    <a:pt x="67" y="39"/>
                    <a:pt x="60" y="4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8" name="Freeform 42"/>
            <p:cNvSpPr>
              <a:spLocks/>
            </p:cNvSpPr>
            <p:nvPr/>
          </p:nvSpPr>
          <p:spPr bwMode="invGray">
            <a:xfrm>
              <a:off x="2009" y="2135"/>
              <a:ext cx="39" cy="24"/>
            </a:xfrm>
            <a:custGeom>
              <a:avLst/>
              <a:gdLst>
                <a:gd name="T0" fmla="*/ 34 w 52"/>
                <a:gd name="T1" fmla="*/ 0 h 32"/>
                <a:gd name="T2" fmla="*/ 8 w 52"/>
                <a:gd name="T3" fmla="*/ 20 h 32"/>
                <a:gd name="T4" fmla="*/ 24 w 52"/>
                <a:gd name="T5" fmla="*/ 32 h 32"/>
                <a:gd name="T6" fmla="*/ 42 w 52"/>
                <a:gd name="T7" fmla="*/ 30 h 32"/>
                <a:gd name="T8" fmla="*/ 34 w 52"/>
                <a:gd name="T9" fmla="*/ 0 h 32"/>
              </a:gdLst>
              <a:ahLst/>
              <a:cxnLst>
                <a:cxn ang="0">
                  <a:pos x="T0" y="T1"/>
                </a:cxn>
                <a:cxn ang="0">
                  <a:pos x="T2" y="T3"/>
                </a:cxn>
                <a:cxn ang="0">
                  <a:pos x="T4" y="T5"/>
                </a:cxn>
                <a:cxn ang="0">
                  <a:pos x="T6" y="T7"/>
                </a:cxn>
                <a:cxn ang="0">
                  <a:pos x="T8" y="T9"/>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9" name="Freeform 43"/>
            <p:cNvSpPr>
              <a:spLocks/>
            </p:cNvSpPr>
            <p:nvPr/>
          </p:nvSpPr>
          <p:spPr bwMode="invGray">
            <a:xfrm>
              <a:off x="2292" y="2201"/>
              <a:ext cx="128" cy="54"/>
            </a:xfrm>
            <a:custGeom>
              <a:avLst/>
              <a:gdLst>
                <a:gd name="T0" fmla="*/ 102 w 172"/>
                <a:gd name="T1" fmla="*/ 8 h 72"/>
                <a:gd name="T2" fmla="*/ 66 w 172"/>
                <a:gd name="T3" fmla="*/ 4 h 72"/>
                <a:gd name="T4" fmla="*/ 54 w 172"/>
                <a:gd name="T5" fmla="*/ 0 h 72"/>
                <a:gd name="T6" fmla="*/ 0 w 172"/>
                <a:gd name="T7" fmla="*/ 28 h 72"/>
                <a:gd name="T8" fmla="*/ 28 w 172"/>
                <a:gd name="T9" fmla="*/ 40 h 72"/>
                <a:gd name="T10" fmla="*/ 42 w 172"/>
                <a:gd name="T11" fmla="*/ 60 h 72"/>
                <a:gd name="T12" fmla="*/ 66 w 172"/>
                <a:gd name="T13" fmla="*/ 68 h 72"/>
                <a:gd name="T14" fmla="*/ 78 w 172"/>
                <a:gd name="T15" fmla="*/ 72 h 72"/>
                <a:gd name="T16" fmla="*/ 130 w 172"/>
                <a:gd name="T17" fmla="*/ 60 h 72"/>
                <a:gd name="T18" fmla="*/ 172 w 172"/>
                <a:gd name="T19" fmla="*/ 44 h 72"/>
                <a:gd name="T20" fmla="*/ 148 w 172"/>
                <a:gd name="T21" fmla="*/ 18 h 72"/>
                <a:gd name="T22" fmla="*/ 136 w 172"/>
                <a:gd name="T23" fmla="*/ 4 h 72"/>
                <a:gd name="T24" fmla="*/ 102 w 172"/>
                <a:gd name="T25"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72">
                  <a:moveTo>
                    <a:pt x="102" y="8"/>
                  </a:moveTo>
                  <a:cubicBezTo>
                    <a:pt x="89" y="12"/>
                    <a:pt x="78" y="8"/>
                    <a:pt x="66" y="4"/>
                  </a:cubicBezTo>
                  <a:cubicBezTo>
                    <a:pt x="62" y="3"/>
                    <a:pt x="54" y="0"/>
                    <a:pt x="54" y="0"/>
                  </a:cubicBezTo>
                  <a:cubicBezTo>
                    <a:pt x="38" y="5"/>
                    <a:pt x="12" y="16"/>
                    <a:pt x="0" y="28"/>
                  </a:cubicBezTo>
                  <a:cubicBezTo>
                    <a:pt x="4" y="39"/>
                    <a:pt x="18" y="39"/>
                    <a:pt x="28" y="40"/>
                  </a:cubicBezTo>
                  <a:cubicBezTo>
                    <a:pt x="39" y="44"/>
                    <a:pt x="41" y="60"/>
                    <a:pt x="42" y="60"/>
                  </a:cubicBezTo>
                  <a:cubicBezTo>
                    <a:pt x="50" y="63"/>
                    <a:pt x="58" y="65"/>
                    <a:pt x="66" y="68"/>
                  </a:cubicBezTo>
                  <a:cubicBezTo>
                    <a:pt x="70" y="69"/>
                    <a:pt x="78" y="72"/>
                    <a:pt x="78" y="72"/>
                  </a:cubicBezTo>
                  <a:cubicBezTo>
                    <a:pt x="92" y="71"/>
                    <a:pt x="117" y="69"/>
                    <a:pt x="130" y="60"/>
                  </a:cubicBezTo>
                  <a:cubicBezTo>
                    <a:pt x="148" y="48"/>
                    <a:pt x="150" y="46"/>
                    <a:pt x="172" y="44"/>
                  </a:cubicBezTo>
                  <a:cubicBezTo>
                    <a:pt x="169" y="29"/>
                    <a:pt x="162" y="23"/>
                    <a:pt x="148" y="18"/>
                  </a:cubicBezTo>
                  <a:cubicBezTo>
                    <a:pt x="145" y="10"/>
                    <a:pt x="144" y="7"/>
                    <a:pt x="136" y="4"/>
                  </a:cubicBezTo>
                  <a:cubicBezTo>
                    <a:pt x="134" y="4"/>
                    <a:pt x="105" y="11"/>
                    <a:pt x="102" y="8"/>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0" name="Freeform 44"/>
            <p:cNvSpPr>
              <a:spLocks/>
            </p:cNvSpPr>
            <p:nvPr/>
          </p:nvSpPr>
          <p:spPr bwMode="invGray">
            <a:xfrm>
              <a:off x="2393" y="2038"/>
              <a:ext cx="39" cy="24"/>
            </a:xfrm>
            <a:custGeom>
              <a:avLst/>
              <a:gdLst>
                <a:gd name="T0" fmla="*/ 34 w 52"/>
                <a:gd name="T1" fmla="*/ 0 h 32"/>
                <a:gd name="T2" fmla="*/ 8 w 52"/>
                <a:gd name="T3" fmla="*/ 20 h 32"/>
                <a:gd name="T4" fmla="*/ 24 w 52"/>
                <a:gd name="T5" fmla="*/ 32 h 32"/>
                <a:gd name="T6" fmla="*/ 42 w 52"/>
                <a:gd name="T7" fmla="*/ 30 h 32"/>
                <a:gd name="T8" fmla="*/ 34 w 52"/>
                <a:gd name="T9" fmla="*/ 0 h 32"/>
              </a:gdLst>
              <a:ahLst/>
              <a:cxnLst>
                <a:cxn ang="0">
                  <a:pos x="T0" y="T1"/>
                </a:cxn>
                <a:cxn ang="0">
                  <a:pos x="T2" y="T3"/>
                </a:cxn>
                <a:cxn ang="0">
                  <a:pos x="T4" y="T5"/>
                </a:cxn>
                <a:cxn ang="0">
                  <a:pos x="T6" y="T7"/>
                </a:cxn>
                <a:cxn ang="0">
                  <a:pos x="T8" y="T9"/>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1" name="Freeform 45"/>
            <p:cNvSpPr>
              <a:spLocks/>
            </p:cNvSpPr>
            <p:nvPr/>
          </p:nvSpPr>
          <p:spPr bwMode="invGray">
            <a:xfrm>
              <a:off x="2662" y="2006"/>
              <a:ext cx="155" cy="63"/>
            </a:xfrm>
            <a:custGeom>
              <a:avLst/>
              <a:gdLst>
                <a:gd name="T0" fmla="*/ 191 w 206"/>
                <a:gd name="T1" fmla="*/ 7 h 85"/>
                <a:gd name="T2" fmla="*/ 103 w 206"/>
                <a:gd name="T3" fmla="*/ 9 h 85"/>
                <a:gd name="T4" fmla="*/ 109 w 206"/>
                <a:gd name="T5" fmla="*/ 25 h 85"/>
                <a:gd name="T6" fmla="*/ 107 w 206"/>
                <a:gd name="T7" fmla="*/ 33 h 85"/>
                <a:gd name="T8" fmla="*/ 89 w 206"/>
                <a:gd name="T9" fmla="*/ 27 h 85"/>
                <a:gd name="T10" fmla="*/ 77 w 206"/>
                <a:gd name="T11" fmla="*/ 19 h 85"/>
                <a:gd name="T12" fmla="*/ 23 w 206"/>
                <a:gd name="T13" fmla="*/ 27 h 85"/>
                <a:gd name="T14" fmla="*/ 31 w 206"/>
                <a:gd name="T15" fmla="*/ 49 h 85"/>
                <a:gd name="T16" fmla="*/ 55 w 206"/>
                <a:gd name="T17" fmla="*/ 53 h 85"/>
                <a:gd name="T18" fmla="*/ 75 w 206"/>
                <a:gd name="T19" fmla="*/ 73 h 85"/>
                <a:gd name="T20" fmla="*/ 89 w 206"/>
                <a:gd name="T21" fmla="*/ 85 h 85"/>
                <a:gd name="T22" fmla="*/ 109 w 206"/>
                <a:gd name="T23" fmla="*/ 67 h 85"/>
                <a:gd name="T24" fmla="*/ 121 w 206"/>
                <a:gd name="T25" fmla="*/ 59 h 85"/>
                <a:gd name="T26" fmla="*/ 127 w 206"/>
                <a:gd name="T27" fmla="*/ 47 h 85"/>
                <a:gd name="T28" fmla="*/ 167 w 206"/>
                <a:gd name="T29" fmla="*/ 35 h 85"/>
                <a:gd name="T30" fmla="*/ 187 w 206"/>
                <a:gd name="T31" fmla="*/ 31 h 85"/>
                <a:gd name="T32" fmla="*/ 199 w 206"/>
                <a:gd name="T33" fmla="*/ 27 h 85"/>
                <a:gd name="T34" fmla="*/ 191 w 206"/>
                <a:gd name="T35" fmla="*/ 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6" h="85">
                  <a:moveTo>
                    <a:pt x="191" y="7"/>
                  </a:moveTo>
                  <a:cubicBezTo>
                    <a:pt x="165" y="6"/>
                    <a:pt x="130" y="0"/>
                    <a:pt x="103" y="9"/>
                  </a:cubicBezTo>
                  <a:cubicBezTo>
                    <a:pt x="100" y="18"/>
                    <a:pt x="101" y="20"/>
                    <a:pt x="109" y="25"/>
                  </a:cubicBezTo>
                  <a:cubicBezTo>
                    <a:pt x="111" y="28"/>
                    <a:pt x="118" y="34"/>
                    <a:pt x="107" y="33"/>
                  </a:cubicBezTo>
                  <a:cubicBezTo>
                    <a:pt x="101" y="32"/>
                    <a:pt x="89" y="27"/>
                    <a:pt x="89" y="27"/>
                  </a:cubicBezTo>
                  <a:cubicBezTo>
                    <a:pt x="86" y="24"/>
                    <a:pt x="82" y="18"/>
                    <a:pt x="77" y="19"/>
                  </a:cubicBezTo>
                  <a:cubicBezTo>
                    <a:pt x="52" y="22"/>
                    <a:pt x="57" y="25"/>
                    <a:pt x="23" y="27"/>
                  </a:cubicBezTo>
                  <a:cubicBezTo>
                    <a:pt x="0" y="31"/>
                    <a:pt x="18" y="45"/>
                    <a:pt x="31" y="49"/>
                  </a:cubicBezTo>
                  <a:cubicBezTo>
                    <a:pt x="43" y="53"/>
                    <a:pt x="35" y="51"/>
                    <a:pt x="55" y="53"/>
                  </a:cubicBezTo>
                  <a:cubicBezTo>
                    <a:pt x="63" y="59"/>
                    <a:pt x="66" y="67"/>
                    <a:pt x="75" y="73"/>
                  </a:cubicBezTo>
                  <a:cubicBezTo>
                    <a:pt x="78" y="81"/>
                    <a:pt x="81" y="82"/>
                    <a:pt x="89" y="85"/>
                  </a:cubicBezTo>
                  <a:cubicBezTo>
                    <a:pt x="104" y="81"/>
                    <a:pt x="99" y="75"/>
                    <a:pt x="109" y="67"/>
                  </a:cubicBezTo>
                  <a:cubicBezTo>
                    <a:pt x="113" y="64"/>
                    <a:pt x="121" y="59"/>
                    <a:pt x="121" y="59"/>
                  </a:cubicBezTo>
                  <a:cubicBezTo>
                    <a:pt x="123" y="55"/>
                    <a:pt x="124" y="50"/>
                    <a:pt x="127" y="47"/>
                  </a:cubicBezTo>
                  <a:cubicBezTo>
                    <a:pt x="132" y="41"/>
                    <a:pt x="158" y="37"/>
                    <a:pt x="167" y="35"/>
                  </a:cubicBezTo>
                  <a:cubicBezTo>
                    <a:pt x="174" y="34"/>
                    <a:pt x="181" y="33"/>
                    <a:pt x="187" y="31"/>
                  </a:cubicBezTo>
                  <a:cubicBezTo>
                    <a:pt x="191" y="30"/>
                    <a:pt x="199" y="27"/>
                    <a:pt x="199" y="27"/>
                  </a:cubicBezTo>
                  <a:cubicBezTo>
                    <a:pt x="206" y="16"/>
                    <a:pt x="199" y="15"/>
                    <a:pt x="191"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2" name="Freeform 46"/>
            <p:cNvSpPr>
              <a:spLocks/>
            </p:cNvSpPr>
            <p:nvPr/>
          </p:nvSpPr>
          <p:spPr bwMode="invGray">
            <a:xfrm>
              <a:off x="2759" y="2039"/>
              <a:ext cx="48" cy="21"/>
            </a:xfrm>
            <a:custGeom>
              <a:avLst/>
              <a:gdLst>
                <a:gd name="T0" fmla="*/ 36 w 64"/>
                <a:gd name="T1" fmla="*/ 6 h 28"/>
                <a:gd name="T2" fmla="*/ 8 w 64"/>
                <a:gd name="T3" fmla="*/ 4 h 28"/>
                <a:gd name="T4" fmla="*/ 24 w 64"/>
                <a:gd name="T5" fmla="*/ 28 h 28"/>
                <a:gd name="T6" fmla="*/ 54 w 64"/>
                <a:gd name="T7" fmla="*/ 14 h 28"/>
                <a:gd name="T8" fmla="*/ 36 w 64"/>
                <a:gd name="T9" fmla="*/ 6 h 28"/>
              </a:gdLst>
              <a:ahLst/>
              <a:cxnLst>
                <a:cxn ang="0">
                  <a:pos x="T0" y="T1"/>
                </a:cxn>
                <a:cxn ang="0">
                  <a:pos x="T2" y="T3"/>
                </a:cxn>
                <a:cxn ang="0">
                  <a:pos x="T4" y="T5"/>
                </a:cxn>
                <a:cxn ang="0">
                  <a:pos x="T6" y="T7"/>
                </a:cxn>
                <a:cxn ang="0">
                  <a:pos x="T8" y="T9"/>
                </a:cxn>
              </a:cxnLst>
              <a:rect l="0" t="0" r="r" b="b"/>
              <a:pathLst>
                <a:path w="64" h="28">
                  <a:moveTo>
                    <a:pt x="36" y="6"/>
                  </a:moveTo>
                  <a:cubicBezTo>
                    <a:pt x="32" y="18"/>
                    <a:pt x="19" y="0"/>
                    <a:pt x="8" y="4"/>
                  </a:cubicBezTo>
                  <a:cubicBezTo>
                    <a:pt x="0" y="16"/>
                    <a:pt x="14" y="27"/>
                    <a:pt x="24" y="28"/>
                  </a:cubicBezTo>
                  <a:cubicBezTo>
                    <a:pt x="30" y="27"/>
                    <a:pt x="48" y="16"/>
                    <a:pt x="54" y="14"/>
                  </a:cubicBezTo>
                  <a:cubicBezTo>
                    <a:pt x="64" y="10"/>
                    <a:pt x="36" y="9"/>
                    <a:pt x="36" y="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3" name="Freeform 47"/>
            <p:cNvSpPr>
              <a:spLocks/>
            </p:cNvSpPr>
            <p:nvPr/>
          </p:nvSpPr>
          <p:spPr bwMode="invGray">
            <a:xfrm>
              <a:off x="2467" y="2311"/>
              <a:ext cx="109" cy="132"/>
            </a:xfrm>
            <a:custGeom>
              <a:avLst/>
              <a:gdLst>
                <a:gd name="T0" fmla="*/ 24 w 146"/>
                <a:gd name="T1" fmla="*/ 19 h 176"/>
                <a:gd name="T2" fmla="*/ 0 w 146"/>
                <a:gd name="T3" fmla="*/ 25 h 176"/>
                <a:gd name="T4" fmla="*/ 14 w 146"/>
                <a:gd name="T5" fmla="*/ 43 h 176"/>
                <a:gd name="T6" fmla="*/ 34 w 146"/>
                <a:gd name="T7" fmla="*/ 87 h 176"/>
                <a:gd name="T8" fmla="*/ 52 w 146"/>
                <a:gd name="T9" fmla="*/ 91 h 176"/>
                <a:gd name="T10" fmla="*/ 50 w 146"/>
                <a:gd name="T11" fmla="*/ 107 h 176"/>
                <a:gd name="T12" fmla="*/ 28 w 146"/>
                <a:gd name="T13" fmla="*/ 113 h 176"/>
                <a:gd name="T14" fmla="*/ 16 w 146"/>
                <a:gd name="T15" fmla="*/ 131 h 176"/>
                <a:gd name="T16" fmla="*/ 18 w 146"/>
                <a:gd name="T17" fmla="*/ 137 h 176"/>
                <a:gd name="T18" fmla="*/ 30 w 146"/>
                <a:gd name="T19" fmla="*/ 141 h 176"/>
                <a:gd name="T20" fmla="*/ 18 w 146"/>
                <a:gd name="T21" fmla="*/ 169 h 176"/>
                <a:gd name="T22" fmla="*/ 20 w 146"/>
                <a:gd name="T23" fmla="*/ 175 h 176"/>
                <a:gd name="T24" fmla="*/ 34 w 146"/>
                <a:gd name="T25" fmla="*/ 171 h 176"/>
                <a:gd name="T26" fmla="*/ 58 w 146"/>
                <a:gd name="T27" fmla="*/ 169 h 176"/>
                <a:gd name="T28" fmla="*/ 92 w 146"/>
                <a:gd name="T29" fmla="*/ 171 h 176"/>
                <a:gd name="T30" fmla="*/ 110 w 146"/>
                <a:gd name="T31" fmla="*/ 169 h 176"/>
                <a:gd name="T32" fmla="*/ 122 w 146"/>
                <a:gd name="T33" fmla="*/ 165 h 176"/>
                <a:gd name="T34" fmla="*/ 128 w 146"/>
                <a:gd name="T35" fmla="*/ 141 h 176"/>
                <a:gd name="T36" fmla="*/ 146 w 146"/>
                <a:gd name="T37" fmla="*/ 133 h 176"/>
                <a:gd name="T38" fmla="*/ 110 w 146"/>
                <a:gd name="T39" fmla="*/ 109 h 176"/>
                <a:gd name="T40" fmla="*/ 88 w 146"/>
                <a:gd name="T41" fmla="*/ 83 h 176"/>
                <a:gd name="T42" fmla="*/ 82 w 146"/>
                <a:gd name="T43" fmla="*/ 69 h 176"/>
                <a:gd name="T44" fmla="*/ 64 w 146"/>
                <a:gd name="T45" fmla="*/ 61 h 176"/>
                <a:gd name="T46" fmla="*/ 86 w 146"/>
                <a:gd name="T47" fmla="*/ 45 h 176"/>
                <a:gd name="T48" fmla="*/ 64 w 146"/>
                <a:gd name="T49" fmla="*/ 31 h 176"/>
                <a:gd name="T50" fmla="*/ 70 w 146"/>
                <a:gd name="T51" fmla="*/ 13 h 176"/>
                <a:gd name="T52" fmla="*/ 46 w 146"/>
                <a:gd name="T53" fmla="*/ 1 h 176"/>
                <a:gd name="T54" fmla="*/ 30 w 146"/>
                <a:gd name="T55" fmla="*/ 9 h 176"/>
                <a:gd name="T56" fmla="*/ 24 w 146"/>
                <a:gd name="T57" fmla="*/ 1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176">
                  <a:moveTo>
                    <a:pt x="24" y="19"/>
                  </a:moveTo>
                  <a:cubicBezTo>
                    <a:pt x="13" y="23"/>
                    <a:pt x="7" y="15"/>
                    <a:pt x="0" y="25"/>
                  </a:cubicBezTo>
                  <a:cubicBezTo>
                    <a:pt x="2" y="32"/>
                    <a:pt x="14" y="43"/>
                    <a:pt x="14" y="43"/>
                  </a:cubicBezTo>
                  <a:cubicBezTo>
                    <a:pt x="19" y="58"/>
                    <a:pt x="20" y="78"/>
                    <a:pt x="34" y="87"/>
                  </a:cubicBezTo>
                  <a:cubicBezTo>
                    <a:pt x="42" y="84"/>
                    <a:pt x="45" y="86"/>
                    <a:pt x="52" y="91"/>
                  </a:cubicBezTo>
                  <a:cubicBezTo>
                    <a:pt x="57" y="105"/>
                    <a:pt x="60" y="101"/>
                    <a:pt x="50" y="107"/>
                  </a:cubicBezTo>
                  <a:cubicBezTo>
                    <a:pt x="38" y="105"/>
                    <a:pt x="32" y="101"/>
                    <a:pt x="28" y="113"/>
                  </a:cubicBezTo>
                  <a:cubicBezTo>
                    <a:pt x="32" y="129"/>
                    <a:pt x="33" y="128"/>
                    <a:pt x="16" y="131"/>
                  </a:cubicBezTo>
                  <a:cubicBezTo>
                    <a:pt x="17" y="133"/>
                    <a:pt x="16" y="136"/>
                    <a:pt x="18" y="137"/>
                  </a:cubicBezTo>
                  <a:cubicBezTo>
                    <a:pt x="21" y="139"/>
                    <a:pt x="30" y="141"/>
                    <a:pt x="30" y="141"/>
                  </a:cubicBezTo>
                  <a:cubicBezTo>
                    <a:pt x="28" y="152"/>
                    <a:pt x="21" y="159"/>
                    <a:pt x="18" y="169"/>
                  </a:cubicBezTo>
                  <a:cubicBezTo>
                    <a:pt x="19" y="171"/>
                    <a:pt x="18" y="174"/>
                    <a:pt x="20" y="175"/>
                  </a:cubicBezTo>
                  <a:cubicBezTo>
                    <a:pt x="22" y="176"/>
                    <a:pt x="32" y="171"/>
                    <a:pt x="34" y="171"/>
                  </a:cubicBezTo>
                  <a:cubicBezTo>
                    <a:pt x="42" y="170"/>
                    <a:pt x="50" y="170"/>
                    <a:pt x="58" y="169"/>
                  </a:cubicBezTo>
                  <a:cubicBezTo>
                    <a:pt x="70" y="167"/>
                    <a:pt x="80" y="167"/>
                    <a:pt x="92" y="171"/>
                  </a:cubicBezTo>
                  <a:cubicBezTo>
                    <a:pt x="98" y="170"/>
                    <a:pt x="104" y="170"/>
                    <a:pt x="110" y="169"/>
                  </a:cubicBezTo>
                  <a:cubicBezTo>
                    <a:pt x="114" y="168"/>
                    <a:pt x="122" y="165"/>
                    <a:pt x="122" y="165"/>
                  </a:cubicBezTo>
                  <a:cubicBezTo>
                    <a:pt x="124" y="158"/>
                    <a:pt x="123" y="147"/>
                    <a:pt x="128" y="141"/>
                  </a:cubicBezTo>
                  <a:cubicBezTo>
                    <a:pt x="132" y="136"/>
                    <a:pt x="146" y="133"/>
                    <a:pt x="146" y="133"/>
                  </a:cubicBezTo>
                  <a:cubicBezTo>
                    <a:pt x="142" y="105"/>
                    <a:pt x="143" y="111"/>
                    <a:pt x="110" y="109"/>
                  </a:cubicBezTo>
                  <a:cubicBezTo>
                    <a:pt x="102" y="97"/>
                    <a:pt x="103" y="88"/>
                    <a:pt x="88" y="83"/>
                  </a:cubicBezTo>
                  <a:cubicBezTo>
                    <a:pt x="85" y="79"/>
                    <a:pt x="86" y="72"/>
                    <a:pt x="82" y="69"/>
                  </a:cubicBezTo>
                  <a:cubicBezTo>
                    <a:pt x="77" y="65"/>
                    <a:pt x="69" y="65"/>
                    <a:pt x="64" y="61"/>
                  </a:cubicBezTo>
                  <a:cubicBezTo>
                    <a:pt x="52" y="43"/>
                    <a:pt x="67" y="47"/>
                    <a:pt x="86" y="45"/>
                  </a:cubicBezTo>
                  <a:cubicBezTo>
                    <a:pt x="93" y="25"/>
                    <a:pt x="83" y="29"/>
                    <a:pt x="64" y="31"/>
                  </a:cubicBezTo>
                  <a:cubicBezTo>
                    <a:pt x="62" y="25"/>
                    <a:pt x="70" y="13"/>
                    <a:pt x="70" y="13"/>
                  </a:cubicBezTo>
                  <a:cubicBezTo>
                    <a:pt x="64" y="4"/>
                    <a:pt x="56" y="3"/>
                    <a:pt x="46" y="1"/>
                  </a:cubicBezTo>
                  <a:cubicBezTo>
                    <a:pt x="35" y="3"/>
                    <a:pt x="34" y="0"/>
                    <a:pt x="30" y="9"/>
                  </a:cubicBezTo>
                  <a:cubicBezTo>
                    <a:pt x="25" y="21"/>
                    <a:pt x="29" y="24"/>
                    <a:pt x="24" y="19"/>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4" name="Freeform 48"/>
            <p:cNvSpPr>
              <a:spLocks/>
            </p:cNvSpPr>
            <p:nvPr/>
          </p:nvSpPr>
          <p:spPr bwMode="invGray">
            <a:xfrm>
              <a:off x="2413" y="2359"/>
              <a:ext cx="69" cy="68"/>
            </a:xfrm>
            <a:custGeom>
              <a:avLst/>
              <a:gdLst>
                <a:gd name="T0" fmla="*/ 58 w 92"/>
                <a:gd name="T1" fmla="*/ 6 h 92"/>
                <a:gd name="T2" fmla="*/ 82 w 92"/>
                <a:gd name="T3" fmla="*/ 8 h 92"/>
                <a:gd name="T4" fmla="*/ 92 w 92"/>
                <a:gd name="T5" fmla="*/ 26 h 92"/>
                <a:gd name="T6" fmla="*/ 78 w 92"/>
                <a:gd name="T7" fmla="*/ 48 h 92"/>
                <a:gd name="T8" fmla="*/ 46 w 92"/>
                <a:gd name="T9" fmla="*/ 76 h 92"/>
                <a:gd name="T10" fmla="*/ 18 w 92"/>
                <a:gd name="T11" fmla="*/ 92 h 92"/>
                <a:gd name="T12" fmla="*/ 8 w 92"/>
                <a:gd name="T13" fmla="*/ 72 h 92"/>
                <a:gd name="T14" fmla="*/ 20 w 92"/>
                <a:gd name="T15" fmla="*/ 64 h 92"/>
                <a:gd name="T16" fmla="*/ 14 w 92"/>
                <a:gd name="T17" fmla="*/ 46 h 92"/>
                <a:gd name="T18" fmla="*/ 40 w 92"/>
                <a:gd name="T19" fmla="*/ 28 h 92"/>
                <a:gd name="T20" fmla="*/ 58 w 92"/>
                <a:gd name="T21" fmla="*/ 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92">
                  <a:moveTo>
                    <a:pt x="58" y="6"/>
                  </a:moveTo>
                  <a:cubicBezTo>
                    <a:pt x="67" y="0"/>
                    <a:pt x="73" y="2"/>
                    <a:pt x="82" y="8"/>
                  </a:cubicBezTo>
                  <a:cubicBezTo>
                    <a:pt x="91" y="22"/>
                    <a:pt x="88" y="15"/>
                    <a:pt x="92" y="26"/>
                  </a:cubicBezTo>
                  <a:cubicBezTo>
                    <a:pt x="89" y="36"/>
                    <a:pt x="82" y="37"/>
                    <a:pt x="78" y="48"/>
                  </a:cubicBezTo>
                  <a:cubicBezTo>
                    <a:pt x="85" y="69"/>
                    <a:pt x="60" y="71"/>
                    <a:pt x="46" y="76"/>
                  </a:cubicBezTo>
                  <a:cubicBezTo>
                    <a:pt x="40" y="86"/>
                    <a:pt x="28" y="86"/>
                    <a:pt x="18" y="92"/>
                  </a:cubicBezTo>
                  <a:cubicBezTo>
                    <a:pt x="9" y="90"/>
                    <a:pt x="0" y="84"/>
                    <a:pt x="8" y="72"/>
                  </a:cubicBezTo>
                  <a:cubicBezTo>
                    <a:pt x="11" y="68"/>
                    <a:pt x="20" y="64"/>
                    <a:pt x="20" y="64"/>
                  </a:cubicBezTo>
                  <a:cubicBezTo>
                    <a:pt x="23" y="55"/>
                    <a:pt x="21" y="53"/>
                    <a:pt x="14" y="46"/>
                  </a:cubicBezTo>
                  <a:cubicBezTo>
                    <a:pt x="18" y="30"/>
                    <a:pt x="28" y="36"/>
                    <a:pt x="40" y="28"/>
                  </a:cubicBezTo>
                  <a:cubicBezTo>
                    <a:pt x="56" y="17"/>
                    <a:pt x="50" y="24"/>
                    <a:pt x="58" y="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5" name="Freeform 49"/>
            <p:cNvSpPr>
              <a:spLocks/>
            </p:cNvSpPr>
            <p:nvPr/>
          </p:nvSpPr>
          <p:spPr bwMode="invGray">
            <a:xfrm>
              <a:off x="4099" y="3502"/>
              <a:ext cx="474" cy="495"/>
            </a:xfrm>
            <a:custGeom>
              <a:avLst/>
              <a:gdLst>
                <a:gd name="T0" fmla="*/ 212 w 633"/>
                <a:gd name="T1" fmla="*/ 11 h 660"/>
                <a:gd name="T2" fmla="*/ 176 w 633"/>
                <a:gd name="T3" fmla="*/ 19 h 660"/>
                <a:gd name="T4" fmla="*/ 144 w 633"/>
                <a:gd name="T5" fmla="*/ 51 h 660"/>
                <a:gd name="T6" fmla="*/ 104 w 633"/>
                <a:gd name="T7" fmla="*/ 59 h 660"/>
                <a:gd name="T8" fmla="*/ 84 w 633"/>
                <a:gd name="T9" fmla="*/ 75 h 660"/>
                <a:gd name="T10" fmla="*/ 68 w 633"/>
                <a:gd name="T11" fmla="*/ 115 h 660"/>
                <a:gd name="T12" fmla="*/ 36 w 633"/>
                <a:gd name="T13" fmla="*/ 167 h 660"/>
                <a:gd name="T14" fmla="*/ 0 w 633"/>
                <a:gd name="T15" fmla="*/ 179 h 660"/>
                <a:gd name="T16" fmla="*/ 72 w 633"/>
                <a:gd name="T17" fmla="*/ 323 h 660"/>
                <a:gd name="T18" fmla="*/ 120 w 633"/>
                <a:gd name="T19" fmla="*/ 427 h 660"/>
                <a:gd name="T20" fmla="*/ 144 w 633"/>
                <a:gd name="T21" fmla="*/ 443 h 660"/>
                <a:gd name="T22" fmla="*/ 168 w 633"/>
                <a:gd name="T23" fmla="*/ 451 h 660"/>
                <a:gd name="T24" fmla="*/ 228 w 633"/>
                <a:gd name="T25" fmla="*/ 431 h 660"/>
                <a:gd name="T26" fmla="*/ 252 w 633"/>
                <a:gd name="T27" fmla="*/ 423 h 660"/>
                <a:gd name="T28" fmla="*/ 300 w 633"/>
                <a:gd name="T29" fmla="*/ 451 h 660"/>
                <a:gd name="T30" fmla="*/ 324 w 633"/>
                <a:gd name="T31" fmla="*/ 527 h 660"/>
                <a:gd name="T32" fmla="*/ 336 w 633"/>
                <a:gd name="T33" fmla="*/ 523 h 660"/>
                <a:gd name="T34" fmla="*/ 344 w 633"/>
                <a:gd name="T35" fmla="*/ 511 h 660"/>
                <a:gd name="T36" fmla="*/ 368 w 633"/>
                <a:gd name="T37" fmla="*/ 547 h 660"/>
                <a:gd name="T38" fmla="*/ 404 w 633"/>
                <a:gd name="T39" fmla="*/ 571 h 660"/>
                <a:gd name="T40" fmla="*/ 436 w 633"/>
                <a:gd name="T41" fmla="*/ 603 h 660"/>
                <a:gd name="T42" fmla="*/ 444 w 633"/>
                <a:gd name="T43" fmla="*/ 615 h 660"/>
                <a:gd name="T44" fmla="*/ 456 w 633"/>
                <a:gd name="T45" fmla="*/ 623 h 660"/>
                <a:gd name="T46" fmla="*/ 484 w 633"/>
                <a:gd name="T47" fmla="*/ 655 h 660"/>
                <a:gd name="T48" fmla="*/ 492 w 633"/>
                <a:gd name="T49" fmla="*/ 631 h 660"/>
                <a:gd name="T50" fmla="*/ 540 w 633"/>
                <a:gd name="T51" fmla="*/ 659 h 660"/>
                <a:gd name="T52" fmla="*/ 588 w 633"/>
                <a:gd name="T53" fmla="*/ 655 h 660"/>
                <a:gd name="T54" fmla="*/ 616 w 633"/>
                <a:gd name="T55" fmla="*/ 531 h 660"/>
                <a:gd name="T56" fmla="*/ 632 w 633"/>
                <a:gd name="T57" fmla="*/ 463 h 660"/>
                <a:gd name="T58" fmla="*/ 620 w 633"/>
                <a:gd name="T59" fmla="*/ 367 h 660"/>
                <a:gd name="T60" fmla="*/ 536 w 633"/>
                <a:gd name="T61" fmla="*/ 271 h 660"/>
                <a:gd name="T62" fmla="*/ 528 w 633"/>
                <a:gd name="T63" fmla="*/ 235 h 660"/>
                <a:gd name="T64" fmla="*/ 460 w 633"/>
                <a:gd name="T65" fmla="*/ 179 h 660"/>
                <a:gd name="T66" fmla="*/ 472 w 633"/>
                <a:gd name="T67" fmla="*/ 155 h 660"/>
                <a:gd name="T68" fmla="*/ 456 w 633"/>
                <a:gd name="T69" fmla="*/ 131 h 660"/>
                <a:gd name="T70" fmla="*/ 416 w 633"/>
                <a:gd name="T71" fmla="*/ 79 h 660"/>
                <a:gd name="T72" fmla="*/ 392 w 633"/>
                <a:gd name="T73" fmla="*/ 31 h 660"/>
                <a:gd name="T74" fmla="*/ 388 w 633"/>
                <a:gd name="T75" fmla="*/ 19 h 660"/>
                <a:gd name="T76" fmla="*/ 364 w 633"/>
                <a:gd name="T77" fmla="*/ 151 h 660"/>
                <a:gd name="T78" fmla="*/ 324 w 633"/>
                <a:gd name="T79" fmla="*/ 115 h 660"/>
                <a:gd name="T80" fmla="*/ 292 w 633"/>
                <a:gd name="T81" fmla="*/ 111 h 660"/>
                <a:gd name="T82" fmla="*/ 272 w 633"/>
                <a:gd name="T83" fmla="*/ 87 h 660"/>
                <a:gd name="T84" fmla="*/ 264 w 633"/>
                <a:gd name="T85" fmla="*/ 63 h 660"/>
                <a:gd name="T86" fmla="*/ 276 w 633"/>
                <a:gd name="T87" fmla="*/ 55 h 660"/>
                <a:gd name="T88" fmla="*/ 240 w 633"/>
                <a:gd name="T89" fmla="*/ 19 h 660"/>
                <a:gd name="T90" fmla="*/ 216 w 633"/>
                <a:gd name="T91" fmla="*/ 11 h 660"/>
                <a:gd name="T92" fmla="*/ 204 w 633"/>
                <a:gd name="T93" fmla="*/ 7 h 660"/>
                <a:gd name="T94" fmla="*/ 212 w 633"/>
                <a:gd name="T95" fmla="*/ 11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3" h="660">
                  <a:moveTo>
                    <a:pt x="212" y="11"/>
                  </a:moveTo>
                  <a:cubicBezTo>
                    <a:pt x="195" y="0"/>
                    <a:pt x="187" y="2"/>
                    <a:pt x="176" y="19"/>
                  </a:cubicBezTo>
                  <a:cubicBezTo>
                    <a:pt x="171" y="61"/>
                    <a:pt x="181" y="88"/>
                    <a:pt x="144" y="51"/>
                  </a:cubicBezTo>
                  <a:cubicBezTo>
                    <a:pt x="131" y="53"/>
                    <a:pt x="115" y="51"/>
                    <a:pt x="104" y="59"/>
                  </a:cubicBezTo>
                  <a:cubicBezTo>
                    <a:pt x="78" y="80"/>
                    <a:pt x="114" y="65"/>
                    <a:pt x="84" y="75"/>
                  </a:cubicBezTo>
                  <a:cubicBezTo>
                    <a:pt x="78" y="94"/>
                    <a:pt x="92" y="107"/>
                    <a:pt x="68" y="115"/>
                  </a:cubicBezTo>
                  <a:cubicBezTo>
                    <a:pt x="55" y="135"/>
                    <a:pt x="59" y="159"/>
                    <a:pt x="36" y="167"/>
                  </a:cubicBezTo>
                  <a:cubicBezTo>
                    <a:pt x="16" y="163"/>
                    <a:pt x="7" y="158"/>
                    <a:pt x="0" y="179"/>
                  </a:cubicBezTo>
                  <a:cubicBezTo>
                    <a:pt x="9" y="232"/>
                    <a:pt x="43" y="279"/>
                    <a:pt x="72" y="323"/>
                  </a:cubicBezTo>
                  <a:cubicBezTo>
                    <a:pt x="82" y="371"/>
                    <a:pt x="85" y="392"/>
                    <a:pt x="120" y="427"/>
                  </a:cubicBezTo>
                  <a:cubicBezTo>
                    <a:pt x="127" y="434"/>
                    <a:pt x="136" y="438"/>
                    <a:pt x="144" y="443"/>
                  </a:cubicBezTo>
                  <a:cubicBezTo>
                    <a:pt x="151" y="448"/>
                    <a:pt x="168" y="451"/>
                    <a:pt x="168" y="451"/>
                  </a:cubicBezTo>
                  <a:cubicBezTo>
                    <a:pt x="188" y="444"/>
                    <a:pt x="208" y="438"/>
                    <a:pt x="228" y="431"/>
                  </a:cubicBezTo>
                  <a:cubicBezTo>
                    <a:pt x="236" y="428"/>
                    <a:pt x="252" y="423"/>
                    <a:pt x="252" y="423"/>
                  </a:cubicBezTo>
                  <a:cubicBezTo>
                    <a:pt x="271" y="429"/>
                    <a:pt x="281" y="445"/>
                    <a:pt x="300" y="451"/>
                  </a:cubicBezTo>
                  <a:cubicBezTo>
                    <a:pt x="320" y="471"/>
                    <a:pt x="315" y="500"/>
                    <a:pt x="324" y="527"/>
                  </a:cubicBezTo>
                  <a:cubicBezTo>
                    <a:pt x="328" y="526"/>
                    <a:pt x="333" y="526"/>
                    <a:pt x="336" y="523"/>
                  </a:cubicBezTo>
                  <a:cubicBezTo>
                    <a:pt x="340" y="520"/>
                    <a:pt x="339" y="511"/>
                    <a:pt x="344" y="511"/>
                  </a:cubicBezTo>
                  <a:cubicBezTo>
                    <a:pt x="358" y="511"/>
                    <a:pt x="362" y="541"/>
                    <a:pt x="368" y="547"/>
                  </a:cubicBezTo>
                  <a:cubicBezTo>
                    <a:pt x="378" y="557"/>
                    <a:pt x="392" y="563"/>
                    <a:pt x="404" y="571"/>
                  </a:cubicBezTo>
                  <a:cubicBezTo>
                    <a:pt x="418" y="580"/>
                    <a:pt x="422" y="594"/>
                    <a:pt x="436" y="603"/>
                  </a:cubicBezTo>
                  <a:cubicBezTo>
                    <a:pt x="439" y="607"/>
                    <a:pt x="441" y="612"/>
                    <a:pt x="444" y="615"/>
                  </a:cubicBezTo>
                  <a:cubicBezTo>
                    <a:pt x="447" y="618"/>
                    <a:pt x="453" y="619"/>
                    <a:pt x="456" y="623"/>
                  </a:cubicBezTo>
                  <a:cubicBezTo>
                    <a:pt x="489" y="660"/>
                    <a:pt x="457" y="637"/>
                    <a:pt x="484" y="655"/>
                  </a:cubicBezTo>
                  <a:cubicBezTo>
                    <a:pt x="487" y="647"/>
                    <a:pt x="485" y="626"/>
                    <a:pt x="492" y="631"/>
                  </a:cubicBezTo>
                  <a:cubicBezTo>
                    <a:pt x="509" y="642"/>
                    <a:pt x="522" y="653"/>
                    <a:pt x="540" y="659"/>
                  </a:cubicBezTo>
                  <a:cubicBezTo>
                    <a:pt x="557" y="642"/>
                    <a:pt x="567" y="648"/>
                    <a:pt x="588" y="655"/>
                  </a:cubicBezTo>
                  <a:cubicBezTo>
                    <a:pt x="611" y="621"/>
                    <a:pt x="573" y="560"/>
                    <a:pt x="616" y="531"/>
                  </a:cubicBezTo>
                  <a:cubicBezTo>
                    <a:pt x="632" y="507"/>
                    <a:pt x="629" y="496"/>
                    <a:pt x="632" y="463"/>
                  </a:cubicBezTo>
                  <a:cubicBezTo>
                    <a:pt x="630" y="440"/>
                    <a:pt x="633" y="390"/>
                    <a:pt x="620" y="367"/>
                  </a:cubicBezTo>
                  <a:cubicBezTo>
                    <a:pt x="600" y="332"/>
                    <a:pt x="565" y="300"/>
                    <a:pt x="536" y="271"/>
                  </a:cubicBezTo>
                  <a:cubicBezTo>
                    <a:pt x="532" y="259"/>
                    <a:pt x="532" y="247"/>
                    <a:pt x="528" y="235"/>
                  </a:cubicBezTo>
                  <a:cubicBezTo>
                    <a:pt x="525" y="225"/>
                    <a:pt x="474" y="188"/>
                    <a:pt x="460" y="179"/>
                  </a:cubicBezTo>
                  <a:cubicBezTo>
                    <a:pt x="463" y="171"/>
                    <a:pt x="471" y="164"/>
                    <a:pt x="472" y="155"/>
                  </a:cubicBezTo>
                  <a:cubicBezTo>
                    <a:pt x="474" y="144"/>
                    <a:pt x="461" y="137"/>
                    <a:pt x="456" y="131"/>
                  </a:cubicBezTo>
                  <a:cubicBezTo>
                    <a:pt x="435" y="106"/>
                    <a:pt x="451" y="88"/>
                    <a:pt x="416" y="79"/>
                  </a:cubicBezTo>
                  <a:cubicBezTo>
                    <a:pt x="395" y="48"/>
                    <a:pt x="403" y="64"/>
                    <a:pt x="392" y="31"/>
                  </a:cubicBezTo>
                  <a:cubicBezTo>
                    <a:pt x="391" y="27"/>
                    <a:pt x="388" y="19"/>
                    <a:pt x="388" y="19"/>
                  </a:cubicBezTo>
                  <a:cubicBezTo>
                    <a:pt x="362" y="58"/>
                    <a:pt x="379" y="107"/>
                    <a:pt x="364" y="151"/>
                  </a:cubicBezTo>
                  <a:cubicBezTo>
                    <a:pt x="344" y="144"/>
                    <a:pt x="344" y="120"/>
                    <a:pt x="324" y="115"/>
                  </a:cubicBezTo>
                  <a:cubicBezTo>
                    <a:pt x="314" y="112"/>
                    <a:pt x="303" y="112"/>
                    <a:pt x="292" y="111"/>
                  </a:cubicBezTo>
                  <a:cubicBezTo>
                    <a:pt x="284" y="103"/>
                    <a:pt x="276" y="97"/>
                    <a:pt x="272" y="87"/>
                  </a:cubicBezTo>
                  <a:cubicBezTo>
                    <a:pt x="269" y="79"/>
                    <a:pt x="264" y="63"/>
                    <a:pt x="264" y="63"/>
                  </a:cubicBezTo>
                  <a:cubicBezTo>
                    <a:pt x="268" y="60"/>
                    <a:pt x="273" y="58"/>
                    <a:pt x="276" y="55"/>
                  </a:cubicBezTo>
                  <a:cubicBezTo>
                    <a:pt x="300" y="31"/>
                    <a:pt x="256" y="24"/>
                    <a:pt x="240" y="19"/>
                  </a:cubicBezTo>
                  <a:cubicBezTo>
                    <a:pt x="232" y="16"/>
                    <a:pt x="224" y="14"/>
                    <a:pt x="216" y="11"/>
                  </a:cubicBezTo>
                  <a:cubicBezTo>
                    <a:pt x="212" y="10"/>
                    <a:pt x="200" y="5"/>
                    <a:pt x="204" y="7"/>
                  </a:cubicBezTo>
                  <a:cubicBezTo>
                    <a:pt x="207" y="8"/>
                    <a:pt x="209" y="10"/>
                    <a:pt x="212" y="1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6" name="Freeform 50"/>
            <p:cNvSpPr>
              <a:spLocks/>
            </p:cNvSpPr>
            <p:nvPr/>
          </p:nvSpPr>
          <p:spPr bwMode="invGray">
            <a:xfrm>
              <a:off x="4246" y="3241"/>
              <a:ext cx="319" cy="210"/>
            </a:xfrm>
            <a:custGeom>
              <a:avLst/>
              <a:gdLst>
                <a:gd name="T0" fmla="*/ 84 w 426"/>
                <a:gd name="T1" fmla="*/ 60 h 280"/>
                <a:gd name="T2" fmla="*/ 68 w 426"/>
                <a:gd name="T3" fmla="*/ 36 h 280"/>
                <a:gd name="T4" fmla="*/ 64 w 426"/>
                <a:gd name="T5" fmla="*/ 16 h 280"/>
                <a:gd name="T6" fmla="*/ 52 w 426"/>
                <a:gd name="T7" fmla="*/ 12 h 280"/>
                <a:gd name="T8" fmla="*/ 16 w 426"/>
                <a:gd name="T9" fmla="*/ 16 h 280"/>
                <a:gd name="T10" fmla="*/ 44 w 426"/>
                <a:gd name="T11" fmla="*/ 40 h 280"/>
                <a:gd name="T12" fmla="*/ 48 w 426"/>
                <a:gd name="T13" fmla="*/ 52 h 280"/>
                <a:gd name="T14" fmla="*/ 24 w 426"/>
                <a:gd name="T15" fmla="*/ 68 h 280"/>
                <a:gd name="T16" fmla="*/ 88 w 426"/>
                <a:gd name="T17" fmla="*/ 92 h 280"/>
                <a:gd name="T18" fmla="*/ 124 w 426"/>
                <a:gd name="T19" fmla="*/ 112 h 280"/>
                <a:gd name="T20" fmla="*/ 128 w 426"/>
                <a:gd name="T21" fmla="*/ 124 h 280"/>
                <a:gd name="T22" fmla="*/ 140 w 426"/>
                <a:gd name="T23" fmla="*/ 132 h 280"/>
                <a:gd name="T24" fmla="*/ 148 w 426"/>
                <a:gd name="T25" fmla="*/ 156 h 280"/>
                <a:gd name="T26" fmla="*/ 132 w 426"/>
                <a:gd name="T27" fmla="*/ 196 h 280"/>
                <a:gd name="T28" fmla="*/ 180 w 426"/>
                <a:gd name="T29" fmla="*/ 188 h 280"/>
                <a:gd name="T30" fmla="*/ 192 w 426"/>
                <a:gd name="T31" fmla="*/ 216 h 280"/>
                <a:gd name="T32" fmla="*/ 216 w 426"/>
                <a:gd name="T33" fmla="*/ 224 h 280"/>
                <a:gd name="T34" fmla="*/ 228 w 426"/>
                <a:gd name="T35" fmla="*/ 228 h 280"/>
                <a:gd name="T36" fmla="*/ 252 w 426"/>
                <a:gd name="T37" fmla="*/ 224 h 280"/>
                <a:gd name="T38" fmla="*/ 276 w 426"/>
                <a:gd name="T39" fmla="*/ 196 h 280"/>
                <a:gd name="T40" fmla="*/ 336 w 426"/>
                <a:gd name="T41" fmla="*/ 252 h 280"/>
                <a:gd name="T42" fmla="*/ 364 w 426"/>
                <a:gd name="T43" fmla="*/ 280 h 280"/>
                <a:gd name="T44" fmla="*/ 360 w 426"/>
                <a:gd name="T45" fmla="*/ 224 h 280"/>
                <a:gd name="T46" fmla="*/ 336 w 426"/>
                <a:gd name="T47" fmla="*/ 200 h 280"/>
                <a:gd name="T48" fmla="*/ 372 w 426"/>
                <a:gd name="T49" fmla="*/ 168 h 280"/>
                <a:gd name="T50" fmla="*/ 408 w 426"/>
                <a:gd name="T51" fmla="*/ 156 h 280"/>
                <a:gd name="T52" fmla="*/ 420 w 426"/>
                <a:gd name="T53" fmla="*/ 152 h 280"/>
                <a:gd name="T54" fmla="*/ 424 w 426"/>
                <a:gd name="T55" fmla="*/ 140 h 280"/>
                <a:gd name="T56" fmla="*/ 356 w 426"/>
                <a:gd name="T57" fmla="*/ 148 h 280"/>
                <a:gd name="T58" fmla="*/ 304 w 426"/>
                <a:gd name="T59" fmla="*/ 140 h 280"/>
                <a:gd name="T60" fmla="*/ 300 w 426"/>
                <a:gd name="T61" fmla="*/ 128 h 280"/>
                <a:gd name="T62" fmla="*/ 292 w 426"/>
                <a:gd name="T63" fmla="*/ 116 h 280"/>
                <a:gd name="T64" fmla="*/ 220 w 426"/>
                <a:gd name="T65" fmla="*/ 80 h 280"/>
                <a:gd name="T66" fmla="*/ 160 w 426"/>
                <a:gd name="T67" fmla="*/ 60 h 280"/>
                <a:gd name="T68" fmla="*/ 136 w 426"/>
                <a:gd name="T69" fmla="*/ 52 h 280"/>
                <a:gd name="T70" fmla="*/ 80 w 426"/>
                <a:gd name="T71" fmla="*/ 52 h 280"/>
                <a:gd name="T72" fmla="*/ 68 w 426"/>
                <a:gd name="T73" fmla="*/ 32 h 280"/>
                <a:gd name="T74" fmla="*/ 68 w 426"/>
                <a:gd name="T7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6" h="280">
                  <a:moveTo>
                    <a:pt x="84" y="60"/>
                  </a:moveTo>
                  <a:cubicBezTo>
                    <a:pt x="79" y="52"/>
                    <a:pt x="70" y="45"/>
                    <a:pt x="68" y="36"/>
                  </a:cubicBezTo>
                  <a:cubicBezTo>
                    <a:pt x="67" y="29"/>
                    <a:pt x="68" y="22"/>
                    <a:pt x="64" y="16"/>
                  </a:cubicBezTo>
                  <a:cubicBezTo>
                    <a:pt x="62" y="12"/>
                    <a:pt x="56" y="13"/>
                    <a:pt x="52" y="12"/>
                  </a:cubicBezTo>
                  <a:cubicBezTo>
                    <a:pt x="40" y="13"/>
                    <a:pt x="27" y="11"/>
                    <a:pt x="16" y="16"/>
                  </a:cubicBezTo>
                  <a:cubicBezTo>
                    <a:pt x="0" y="24"/>
                    <a:pt x="43" y="40"/>
                    <a:pt x="44" y="40"/>
                  </a:cubicBezTo>
                  <a:cubicBezTo>
                    <a:pt x="45" y="44"/>
                    <a:pt x="50" y="49"/>
                    <a:pt x="48" y="52"/>
                  </a:cubicBezTo>
                  <a:cubicBezTo>
                    <a:pt x="42" y="60"/>
                    <a:pt x="24" y="68"/>
                    <a:pt x="24" y="68"/>
                  </a:cubicBezTo>
                  <a:cubicBezTo>
                    <a:pt x="38" y="88"/>
                    <a:pt x="65" y="89"/>
                    <a:pt x="88" y="92"/>
                  </a:cubicBezTo>
                  <a:cubicBezTo>
                    <a:pt x="101" y="96"/>
                    <a:pt x="124" y="112"/>
                    <a:pt x="124" y="112"/>
                  </a:cubicBezTo>
                  <a:cubicBezTo>
                    <a:pt x="125" y="116"/>
                    <a:pt x="125" y="121"/>
                    <a:pt x="128" y="124"/>
                  </a:cubicBezTo>
                  <a:cubicBezTo>
                    <a:pt x="131" y="128"/>
                    <a:pt x="137" y="128"/>
                    <a:pt x="140" y="132"/>
                  </a:cubicBezTo>
                  <a:cubicBezTo>
                    <a:pt x="144" y="139"/>
                    <a:pt x="148" y="156"/>
                    <a:pt x="148" y="156"/>
                  </a:cubicBezTo>
                  <a:cubicBezTo>
                    <a:pt x="144" y="171"/>
                    <a:pt x="137" y="181"/>
                    <a:pt x="132" y="196"/>
                  </a:cubicBezTo>
                  <a:cubicBezTo>
                    <a:pt x="151" y="209"/>
                    <a:pt x="167" y="207"/>
                    <a:pt x="180" y="188"/>
                  </a:cubicBezTo>
                  <a:cubicBezTo>
                    <a:pt x="182" y="196"/>
                    <a:pt x="184" y="211"/>
                    <a:pt x="192" y="216"/>
                  </a:cubicBezTo>
                  <a:cubicBezTo>
                    <a:pt x="199" y="220"/>
                    <a:pt x="208" y="221"/>
                    <a:pt x="216" y="224"/>
                  </a:cubicBezTo>
                  <a:cubicBezTo>
                    <a:pt x="220" y="225"/>
                    <a:pt x="228" y="228"/>
                    <a:pt x="228" y="228"/>
                  </a:cubicBezTo>
                  <a:cubicBezTo>
                    <a:pt x="236" y="227"/>
                    <a:pt x="245" y="228"/>
                    <a:pt x="252" y="224"/>
                  </a:cubicBezTo>
                  <a:cubicBezTo>
                    <a:pt x="269" y="216"/>
                    <a:pt x="252" y="204"/>
                    <a:pt x="276" y="196"/>
                  </a:cubicBezTo>
                  <a:cubicBezTo>
                    <a:pt x="296" y="209"/>
                    <a:pt x="322" y="231"/>
                    <a:pt x="336" y="252"/>
                  </a:cubicBezTo>
                  <a:cubicBezTo>
                    <a:pt x="354" y="280"/>
                    <a:pt x="343" y="273"/>
                    <a:pt x="364" y="280"/>
                  </a:cubicBezTo>
                  <a:cubicBezTo>
                    <a:pt x="376" y="262"/>
                    <a:pt x="375" y="241"/>
                    <a:pt x="360" y="224"/>
                  </a:cubicBezTo>
                  <a:cubicBezTo>
                    <a:pt x="352" y="216"/>
                    <a:pt x="336" y="200"/>
                    <a:pt x="336" y="200"/>
                  </a:cubicBezTo>
                  <a:cubicBezTo>
                    <a:pt x="323" y="162"/>
                    <a:pt x="322" y="174"/>
                    <a:pt x="372" y="168"/>
                  </a:cubicBezTo>
                  <a:cubicBezTo>
                    <a:pt x="384" y="164"/>
                    <a:pt x="396" y="160"/>
                    <a:pt x="408" y="156"/>
                  </a:cubicBezTo>
                  <a:cubicBezTo>
                    <a:pt x="412" y="155"/>
                    <a:pt x="420" y="152"/>
                    <a:pt x="420" y="152"/>
                  </a:cubicBezTo>
                  <a:cubicBezTo>
                    <a:pt x="421" y="148"/>
                    <a:pt x="426" y="144"/>
                    <a:pt x="424" y="140"/>
                  </a:cubicBezTo>
                  <a:cubicBezTo>
                    <a:pt x="420" y="131"/>
                    <a:pt x="365" y="146"/>
                    <a:pt x="356" y="148"/>
                  </a:cubicBezTo>
                  <a:cubicBezTo>
                    <a:pt x="339" y="146"/>
                    <a:pt x="316" y="152"/>
                    <a:pt x="304" y="140"/>
                  </a:cubicBezTo>
                  <a:cubicBezTo>
                    <a:pt x="301" y="137"/>
                    <a:pt x="302" y="132"/>
                    <a:pt x="300" y="128"/>
                  </a:cubicBezTo>
                  <a:cubicBezTo>
                    <a:pt x="298" y="124"/>
                    <a:pt x="296" y="119"/>
                    <a:pt x="292" y="116"/>
                  </a:cubicBezTo>
                  <a:cubicBezTo>
                    <a:pt x="272" y="98"/>
                    <a:pt x="244" y="91"/>
                    <a:pt x="220" y="80"/>
                  </a:cubicBezTo>
                  <a:cubicBezTo>
                    <a:pt x="201" y="72"/>
                    <a:pt x="180" y="67"/>
                    <a:pt x="160" y="60"/>
                  </a:cubicBezTo>
                  <a:cubicBezTo>
                    <a:pt x="152" y="57"/>
                    <a:pt x="136" y="52"/>
                    <a:pt x="136" y="52"/>
                  </a:cubicBezTo>
                  <a:cubicBezTo>
                    <a:pt x="113" y="55"/>
                    <a:pt x="98" y="64"/>
                    <a:pt x="80" y="52"/>
                  </a:cubicBezTo>
                  <a:cubicBezTo>
                    <a:pt x="70" y="38"/>
                    <a:pt x="74" y="44"/>
                    <a:pt x="68" y="32"/>
                  </a:cubicBezTo>
                  <a:lnTo>
                    <a:pt x="68" y="0"/>
                  </a:lnTo>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algn="ctr" rotWithShape="0">
                      <a:srgbClr val="FEFEFE">
                        <a:gamma/>
                        <a:shade val="60000"/>
                        <a:invGamma/>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7" name="Freeform 51"/>
            <p:cNvSpPr>
              <a:spLocks/>
            </p:cNvSpPr>
            <p:nvPr/>
          </p:nvSpPr>
          <p:spPr bwMode="invGray">
            <a:xfrm>
              <a:off x="4255" y="3243"/>
              <a:ext cx="311" cy="211"/>
            </a:xfrm>
            <a:custGeom>
              <a:avLst/>
              <a:gdLst>
                <a:gd name="T0" fmla="*/ 0 w 416"/>
                <a:gd name="T1" fmla="*/ 1 h 282"/>
                <a:gd name="T2" fmla="*/ 20 w 416"/>
                <a:gd name="T3" fmla="*/ 37 h 282"/>
                <a:gd name="T4" fmla="*/ 28 w 416"/>
                <a:gd name="T5" fmla="*/ 49 h 282"/>
                <a:gd name="T6" fmla="*/ 84 w 416"/>
                <a:gd name="T7" fmla="*/ 89 h 282"/>
                <a:gd name="T8" fmla="*/ 120 w 416"/>
                <a:gd name="T9" fmla="*/ 113 h 282"/>
                <a:gd name="T10" fmla="*/ 132 w 416"/>
                <a:gd name="T11" fmla="*/ 121 h 282"/>
                <a:gd name="T12" fmla="*/ 136 w 416"/>
                <a:gd name="T13" fmla="*/ 169 h 282"/>
                <a:gd name="T14" fmla="*/ 116 w 416"/>
                <a:gd name="T15" fmla="*/ 201 h 282"/>
                <a:gd name="T16" fmla="*/ 136 w 416"/>
                <a:gd name="T17" fmla="*/ 197 h 282"/>
                <a:gd name="T18" fmla="*/ 148 w 416"/>
                <a:gd name="T19" fmla="*/ 189 h 282"/>
                <a:gd name="T20" fmla="*/ 160 w 416"/>
                <a:gd name="T21" fmla="*/ 201 h 282"/>
                <a:gd name="T22" fmla="*/ 184 w 416"/>
                <a:gd name="T23" fmla="*/ 217 h 282"/>
                <a:gd name="T24" fmla="*/ 208 w 416"/>
                <a:gd name="T25" fmla="*/ 233 h 282"/>
                <a:gd name="T26" fmla="*/ 240 w 416"/>
                <a:gd name="T27" fmla="*/ 221 h 282"/>
                <a:gd name="T28" fmla="*/ 248 w 416"/>
                <a:gd name="T29" fmla="*/ 197 h 282"/>
                <a:gd name="T30" fmla="*/ 268 w 416"/>
                <a:gd name="T31" fmla="*/ 201 h 282"/>
                <a:gd name="T32" fmla="*/ 292 w 416"/>
                <a:gd name="T33" fmla="*/ 209 h 282"/>
                <a:gd name="T34" fmla="*/ 340 w 416"/>
                <a:gd name="T35" fmla="*/ 281 h 282"/>
                <a:gd name="T36" fmla="*/ 356 w 416"/>
                <a:gd name="T37" fmla="*/ 277 h 282"/>
                <a:gd name="T38" fmla="*/ 352 w 416"/>
                <a:gd name="T39" fmla="*/ 253 h 282"/>
                <a:gd name="T40" fmla="*/ 316 w 416"/>
                <a:gd name="T41" fmla="*/ 197 h 282"/>
                <a:gd name="T42" fmla="*/ 360 w 416"/>
                <a:gd name="T43" fmla="*/ 173 h 282"/>
                <a:gd name="T44" fmla="*/ 408 w 416"/>
                <a:gd name="T45" fmla="*/ 145 h 282"/>
                <a:gd name="T46" fmla="*/ 409 w 416"/>
                <a:gd name="T47" fmla="*/ 120 h 282"/>
                <a:gd name="T48" fmla="*/ 367 w 416"/>
                <a:gd name="T49" fmla="*/ 138 h 282"/>
                <a:gd name="T50" fmla="*/ 308 w 416"/>
                <a:gd name="T51" fmla="*/ 137 h 282"/>
                <a:gd name="T52" fmla="*/ 264 w 416"/>
                <a:gd name="T53" fmla="*/ 97 h 282"/>
                <a:gd name="T54" fmla="*/ 180 w 416"/>
                <a:gd name="T55" fmla="*/ 61 h 282"/>
                <a:gd name="T56" fmla="*/ 132 w 416"/>
                <a:gd name="T57" fmla="*/ 33 h 282"/>
                <a:gd name="T58" fmla="*/ 92 w 416"/>
                <a:gd name="T59" fmla="*/ 41 h 282"/>
                <a:gd name="T60" fmla="*/ 76 w 416"/>
                <a:gd name="T61" fmla="*/ 57 h 282"/>
                <a:gd name="T62" fmla="*/ 56 w 416"/>
                <a:gd name="T63" fmla="*/ 17 h 282"/>
                <a:gd name="T64" fmla="*/ 0 w 416"/>
                <a:gd name="T65"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6" h="282">
                  <a:moveTo>
                    <a:pt x="0" y="1"/>
                  </a:moveTo>
                  <a:cubicBezTo>
                    <a:pt x="7" y="22"/>
                    <a:pt x="2" y="9"/>
                    <a:pt x="20" y="37"/>
                  </a:cubicBezTo>
                  <a:cubicBezTo>
                    <a:pt x="23" y="41"/>
                    <a:pt x="28" y="49"/>
                    <a:pt x="28" y="49"/>
                  </a:cubicBezTo>
                  <a:cubicBezTo>
                    <a:pt x="5" y="84"/>
                    <a:pt x="65" y="78"/>
                    <a:pt x="84" y="89"/>
                  </a:cubicBezTo>
                  <a:cubicBezTo>
                    <a:pt x="97" y="96"/>
                    <a:pt x="108" y="105"/>
                    <a:pt x="120" y="113"/>
                  </a:cubicBezTo>
                  <a:cubicBezTo>
                    <a:pt x="124" y="116"/>
                    <a:pt x="132" y="121"/>
                    <a:pt x="132" y="121"/>
                  </a:cubicBezTo>
                  <a:cubicBezTo>
                    <a:pt x="138" y="138"/>
                    <a:pt x="132" y="151"/>
                    <a:pt x="136" y="169"/>
                  </a:cubicBezTo>
                  <a:cubicBezTo>
                    <a:pt x="107" y="188"/>
                    <a:pt x="110" y="176"/>
                    <a:pt x="116" y="201"/>
                  </a:cubicBezTo>
                  <a:cubicBezTo>
                    <a:pt x="123" y="200"/>
                    <a:pt x="130" y="199"/>
                    <a:pt x="136" y="197"/>
                  </a:cubicBezTo>
                  <a:cubicBezTo>
                    <a:pt x="141" y="195"/>
                    <a:pt x="143" y="188"/>
                    <a:pt x="148" y="189"/>
                  </a:cubicBezTo>
                  <a:cubicBezTo>
                    <a:pt x="154" y="190"/>
                    <a:pt x="156" y="198"/>
                    <a:pt x="160" y="201"/>
                  </a:cubicBezTo>
                  <a:cubicBezTo>
                    <a:pt x="168" y="207"/>
                    <a:pt x="176" y="212"/>
                    <a:pt x="184" y="217"/>
                  </a:cubicBezTo>
                  <a:cubicBezTo>
                    <a:pt x="192" y="222"/>
                    <a:pt x="208" y="233"/>
                    <a:pt x="208" y="233"/>
                  </a:cubicBezTo>
                  <a:cubicBezTo>
                    <a:pt x="216" y="231"/>
                    <a:pt x="234" y="230"/>
                    <a:pt x="240" y="221"/>
                  </a:cubicBezTo>
                  <a:cubicBezTo>
                    <a:pt x="244" y="214"/>
                    <a:pt x="248" y="197"/>
                    <a:pt x="248" y="197"/>
                  </a:cubicBezTo>
                  <a:cubicBezTo>
                    <a:pt x="255" y="198"/>
                    <a:pt x="261" y="199"/>
                    <a:pt x="268" y="201"/>
                  </a:cubicBezTo>
                  <a:cubicBezTo>
                    <a:pt x="276" y="203"/>
                    <a:pt x="292" y="209"/>
                    <a:pt x="292" y="209"/>
                  </a:cubicBezTo>
                  <a:cubicBezTo>
                    <a:pt x="298" y="242"/>
                    <a:pt x="306" y="270"/>
                    <a:pt x="340" y="281"/>
                  </a:cubicBezTo>
                  <a:cubicBezTo>
                    <a:pt x="345" y="280"/>
                    <a:pt x="354" y="282"/>
                    <a:pt x="356" y="277"/>
                  </a:cubicBezTo>
                  <a:cubicBezTo>
                    <a:pt x="359" y="270"/>
                    <a:pt x="355" y="260"/>
                    <a:pt x="352" y="253"/>
                  </a:cubicBezTo>
                  <a:cubicBezTo>
                    <a:pt x="346" y="238"/>
                    <a:pt x="329" y="206"/>
                    <a:pt x="316" y="197"/>
                  </a:cubicBezTo>
                  <a:cubicBezTo>
                    <a:pt x="307" y="170"/>
                    <a:pt x="339" y="175"/>
                    <a:pt x="360" y="173"/>
                  </a:cubicBezTo>
                  <a:cubicBezTo>
                    <a:pt x="383" y="165"/>
                    <a:pt x="391" y="162"/>
                    <a:pt x="408" y="145"/>
                  </a:cubicBezTo>
                  <a:cubicBezTo>
                    <a:pt x="412" y="140"/>
                    <a:pt x="416" y="121"/>
                    <a:pt x="409" y="120"/>
                  </a:cubicBezTo>
                  <a:cubicBezTo>
                    <a:pt x="402" y="119"/>
                    <a:pt x="384" y="135"/>
                    <a:pt x="367" y="138"/>
                  </a:cubicBezTo>
                  <a:cubicBezTo>
                    <a:pt x="350" y="141"/>
                    <a:pt x="325" y="144"/>
                    <a:pt x="308" y="137"/>
                  </a:cubicBezTo>
                  <a:cubicBezTo>
                    <a:pt x="286" y="130"/>
                    <a:pt x="284" y="111"/>
                    <a:pt x="264" y="97"/>
                  </a:cubicBezTo>
                  <a:cubicBezTo>
                    <a:pt x="238" y="80"/>
                    <a:pt x="203" y="76"/>
                    <a:pt x="180" y="61"/>
                  </a:cubicBezTo>
                  <a:cubicBezTo>
                    <a:pt x="163" y="50"/>
                    <a:pt x="150" y="39"/>
                    <a:pt x="132" y="33"/>
                  </a:cubicBezTo>
                  <a:cubicBezTo>
                    <a:pt x="119" y="35"/>
                    <a:pt x="102" y="31"/>
                    <a:pt x="92" y="41"/>
                  </a:cubicBezTo>
                  <a:cubicBezTo>
                    <a:pt x="71" y="62"/>
                    <a:pt x="108" y="46"/>
                    <a:pt x="76" y="57"/>
                  </a:cubicBezTo>
                  <a:cubicBezTo>
                    <a:pt x="52" y="49"/>
                    <a:pt x="67" y="38"/>
                    <a:pt x="56" y="17"/>
                  </a:cubicBezTo>
                  <a:cubicBezTo>
                    <a:pt x="48" y="0"/>
                    <a:pt x="16" y="1"/>
                    <a:pt x="0"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8" name="Freeform 52"/>
            <p:cNvSpPr>
              <a:spLocks/>
            </p:cNvSpPr>
            <p:nvPr/>
          </p:nvSpPr>
          <p:spPr bwMode="invGray">
            <a:xfrm>
              <a:off x="4485" y="4013"/>
              <a:ext cx="45" cy="58"/>
            </a:xfrm>
            <a:custGeom>
              <a:avLst/>
              <a:gdLst>
                <a:gd name="T0" fmla="*/ 32 w 60"/>
                <a:gd name="T1" fmla="*/ 18 h 78"/>
                <a:gd name="T2" fmla="*/ 0 w 60"/>
                <a:gd name="T3" fmla="*/ 18 h 78"/>
                <a:gd name="T4" fmla="*/ 20 w 60"/>
                <a:gd name="T5" fmla="*/ 42 h 78"/>
                <a:gd name="T6" fmla="*/ 28 w 60"/>
                <a:gd name="T7" fmla="*/ 66 h 78"/>
                <a:gd name="T8" fmla="*/ 32 w 60"/>
                <a:gd name="T9" fmla="*/ 78 h 78"/>
                <a:gd name="T10" fmla="*/ 60 w 60"/>
                <a:gd name="T11" fmla="*/ 50 h 78"/>
                <a:gd name="T12" fmla="*/ 32 w 60"/>
                <a:gd name="T13" fmla="*/ 18 h 78"/>
              </a:gdLst>
              <a:ahLst/>
              <a:cxnLst>
                <a:cxn ang="0">
                  <a:pos x="T0" y="T1"/>
                </a:cxn>
                <a:cxn ang="0">
                  <a:pos x="T2" y="T3"/>
                </a:cxn>
                <a:cxn ang="0">
                  <a:pos x="T4" y="T5"/>
                </a:cxn>
                <a:cxn ang="0">
                  <a:pos x="T6" y="T7"/>
                </a:cxn>
                <a:cxn ang="0">
                  <a:pos x="T8" y="T9"/>
                </a:cxn>
                <a:cxn ang="0">
                  <a:pos x="T10" y="T11"/>
                </a:cxn>
                <a:cxn ang="0">
                  <a:pos x="T12" y="T13"/>
                </a:cxn>
              </a:cxnLst>
              <a:rect l="0" t="0" r="r" b="b"/>
              <a:pathLst>
                <a:path w="60" h="78">
                  <a:moveTo>
                    <a:pt x="32" y="18"/>
                  </a:moveTo>
                  <a:cubicBezTo>
                    <a:pt x="16" y="7"/>
                    <a:pt x="12" y="0"/>
                    <a:pt x="0" y="18"/>
                  </a:cubicBezTo>
                  <a:cubicBezTo>
                    <a:pt x="6" y="27"/>
                    <a:pt x="15" y="33"/>
                    <a:pt x="20" y="42"/>
                  </a:cubicBezTo>
                  <a:cubicBezTo>
                    <a:pt x="24" y="49"/>
                    <a:pt x="25" y="58"/>
                    <a:pt x="28" y="66"/>
                  </a:cubicBezTo>
                  <a:cubicBezTo>
                    <a:pt x="29" y="70"/>
                    <a:pt x="32" y="78"/>
                    <a:pt x="32" y="78"/>
                  </a:cubicBezTo>
                  <a:cubicBezTo>
                    <a:pt x="52" y="73"/>
                    <a:pt x="54" y="69"/>
                    <a:pt x="60" y="50"/>
                  </a:cubicBezTo>
                  <a:cubicBezTo>
                    <a:pt x="54" y="32"/>
                    <a:pt x="50" y="27"/>
                    <a:pt x="32" y="18"/>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9" name="Freeform 53"/>
            <p:cNvSpPr>
              <a:spLocks/>
            </p:cNvSpPr>
            <p:nvPr/>
          </p:nvSpPr>
          <p:spPr bwMode="invGray">
            <a:xfrm>
              <a:off x="4621" y="3923"/>
              <a:ext cx="164" cy="85"/>
            </a:xfrm>
            <a:custGeom>
              <a:avLst/>
              <a:gdLst>
                <a:gd name="T0" fmla="*/ 47 w 219"/>
                <a:gd name="T1" fmla="*/ 73 h 113"/>
                <a:gd name="T2" fmla="*/ 39 w 219"/>
                <a:gd name="T3" fmla="*/ 61 h 113"/>
                <a:gd name="T4" fmla="*/ 15 w 219"/>
                <a:gd name="T5" fmla="*/ 69 h 113"/>
                <a:gd name="T6" fmla="*/ 39 w 219"/>
                <a:gd name="T7" fmla="*/ 113 h 113"/>
                <a:gd name="T8" fmla="*/ 123 w 219"/>
                <a:gd name="T9" fmla="*/ 89 h 113"/>
                <a:gd name="T10" fmla="*/ 147 w 219"/>
                <a:gd name="T11" fmla="*/ 73 h 113"/>
                <a:gd name="T12" fmla="*/ 171 w 219"/>
                <a:gd name="T13" fmla="*/ 65 h 113"/>
                <a:gd name="T14" fmla="*/ 219 w 219"/>
                <a:gd name="T15" fmla="*/ 19 h 113"/>
                <a:gd name="T16" fmla="*/ 210 w 219"/>
                <a:gd name="T17" fmla="*/ 0 h 113"/>
                <a:gd name="T18" fmla="*/ 179 w 219"/>
                <a:gd name="T19" fmla="*/ 17 h 113"/>
                <a:gd name="T20" fmla="*/ 107 w 219"/>
                <a:gd name="T21" fmla="*/ 41 h 113"/>
                <a:gd name="T22" fmla="*/ 83 w 219"/>
                <a:gd name="T23" fmla="*/ 45 h 113"/>
                <a:gd name="T24" fmla="*/ 59 w 219"/>
                <a:gd name="T25" fmla="*/ 53 h 113"/>
                <a:gd name="T26" fmla="*/ 47 w 219"/>
                <a:gd name="T27" fmla="*/ 7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9" h="113">
                  <a:moveTo>
                    <a:pt x="47" y="73"/>
                  </a:moveTo>
                  <a:cubicBezTo>
                    <a:pt x="44" y="69"/>
                    <a:pt x="44" y="62"/>
                    <a:pt x="39" y="61"/>
                  </a:cubicBezTo>
                  <a:cubicBezTo>
                    <a:pt x="31" y="60"/>
                    <a:pt x="15" y="69"/>
                    <a:pt x="15" y="69"/>
                  </a:cubicBezTo>
                  <a:cubicBezTo>
                    <a:pt x="0" y="91"/>
                    <a:pt x="20" y="101"/>
                    <a:pt x="39" y="113"/>
                  </a:cubicBezTo>
                  <a:cubicBezTo>
                    <a:pt x="67" y="107"/>
                    <a:pt x="96" y="98"/>
                    <a:pt x="123" y="89"/>
                  </a:cubicBezTo>
                  <a:cubicBezTo>
                    <a:pt x="132" y="86"/>
                    <a:pt x="139" y="78"/>
                    <a:pt x="147" y="73"/>
                  </a:cubicBezTo>
                  <a:cubicBezTo>
                    <a:pt x="154" y="68"/>
                    <a:pt x="171" y="65"/>
                    <a:pt x="171" y="65"/>
                  </a:cubicBezTo>
                  <a:cubicBezTo>
                    <a:pt x="186" y="50"/>
                    <a:pt x="207" y="36"/>
                    <a:pt x="219" y="19"/>
                  </a:cubicBezTo>
                  <a:cubicBezTo>
                    <a:pt x="215" y="16"/>
                    <a:pt x="215" y="0"/>
                    <a:pt x="210" y="0"/>
                  </a:cubicBezTo>
                  <a:cubicBezTo>
                    <a:pt x="205" y="0"/>
                    <a:pt x="183" y="15"/>
                    <a:pt x="179" y="17"/>
                  </a:cubicBezTo>
                  <a:cubicBezTo>
                    <a:pt x="159" y="26"/>
                    <a:pt x="129" y="37"/>
                    <a:pt x="107" y="41"/>
                  </a:cubicBezTo>
                  <a:cubicBezTo>
                    <a:pt x="99" y="42"/>
                    <a:pt x="91" y="43"/>
                    <a:pt x="83" y="45"/>
                  </a:cubicBezTo>
                  <a:cubicBezTo>
                    <a:pt x="75" y="47"/>
                    <a:pt x="59" y="53"/>
                    <a:pt x="59" y="53"/>
                  </a:cubicBezTo>
                  <a:cubicBezTo>
                    <a:pt x="49" y="67"/>
                    <a:pt x="53" y="61"/>
                    <a:pt x="47" y="7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0" name="Freeform 54"/>
            <p:cNvSpPr>
              <a:spLocks/>
            </p:cNvSpPr>
            <p:nvPr/>
          </p:nvSpPr>
          <p:spPr bwMode="invGray">
            <a:xfrm>
              <a:off x="4791" y="3873"/>
              <a:ext cx="104" cy="92"/>
            </a:xfrm>
            <a:custGeom>
              <a:avLst/>
              <a:gdLst>
                <a:gd name="T0" fmla="*/ 12 w 139"/>
                <a:gd name="T1" fmla="*/ 60 h 122"/>
                <a:gd name="T2" fmla="*/ 8 w 139"/>
                <a:gd name="T3" fmla="*/ 84 h 122"/>
                <a:gd name="T4" fmla="*/ 0 w 139"/>
                <a:gd name="T5" fmla="*/ 108 h 122"/>
                <a:gd name="T6" fmla="*/ 36 w 139"/>
                <a:gd name="T7" fmla="*/ 116 h 122"/>
                <a:gd name="T8" fmla="*/ 52 w 139"/>
                <a:gd name="T9" fmla="*/ 96 h 122"/>
                <a:gd name="T10" fmla="*/ 124 w 139"/>
                <a:gd name="T11" fmla="*/ 68 h 122"/>
                <a:gd name="T12" fmla="*/ 136 w 139"/>
                <a:gd name="T13" fmla="*/ 44 h 122"/>
                <a:gd name="T14" fmla="*/ 112 w 139"/>
                <a:gd name="T15" fmla="*/ 28 h 122"/>
                <a:gd name="T16" fmla="*/ 100 w 139"/>
                <a:gd name="T17" fmla="*/ 20 h 122"/>
                <a:gd name="T18" fmla="*/ 64 w 139"/>
                <a:gd name="T19" fmla="*/ 12 h 122"/>
                <a:gd name="T20" fmla="*/ 52 w 139"/>
                <a:gd name="T21" fmla="*/ 36 h 122"/>
                <a:gd name="T22" fmla="*/ 12 w 139"/>
                <a:gd name="T23" fmla="*/ 6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22">
                  <a:moveTo>
                    <a:pt x="12" y="60"/>
                  </a:moveTo>
                  <a:cubicBezTo>
                    <a:pt x="11" y="68"/>
                    <a:pt x="10" y="76"/>
                    <a:pt x="8" y="84"/>
                  </a:cubicBezTo>
                  <a:cubicBezTo>
                    <a:pt x="6" y="92"/>
                    <a:pt x="0" y="108"/>
                    <a:pt x="0" y="108"/>
                  </a:cubicBezTo>
                  <a:cubicBezTo>
                    <a:pt x="14" y="118"/>
                    <a:pt x="19" y="122"/>
                    <a:pt x="36" y="116"/>
                  </a:cubicBezTo>
                  <a:cubicBezTo>
                    <a:pt x="46" y="86"/>
                    <a:pt x="31" y="122"/>
                    <a:pt x="52" y="96"/>
                  </a:cubicBezTo>
                  <a:cubicBezTo>
                    <a:pt x="83" y="57"/>
                    <a:pt x="30" y="74"/>
                    <a:pt x="124" y="68"/>
                  </a:cubicBezTo>
                  <a:cubicBezTo>
                    <a:pt x="125" y="67"/>
                    <a:pt x="139" y="48"/>
                    <a:pt x="136" y="44"/>
                  </a:cubicBezTo>
                  <a:cubicBezTo>
                    <a:pt x="130" y="36"/>
                    <a:pt x="120" y="33"/>
                    <a:pt x="112" y="28"/>
                  </a:cubicBezTo>
                  <a:cubicBezTo>
                    <a:pt x="108" y="25"/>
                    <a:pt x="100" y="20"/>
                    <a:pt x="100" y="20"/>
                  </a:cubicBezTo>
                  <a:cubicBezTo>
                    <a:pt x="89" y="4"/>
                    <a:pt x="92" y="0"/>
                    <a:pt x="64" y="12"/>
                  </a:cubicBezTo>
                  <a:cubicBezTo>
                    <a:pt x="57" y="15"/>
                    <a:pt x="55" y="30"/>
                    <a:pt x="52" y="36"/>
                  </a:cubicBezTo>
                  <a:cubicBezTo>
                    <a:pt x="46" y="49"/>
                    <a:pt x="26" y="60"/>
                    <a:pt x="12" y="6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1" name="Freeform 55"/>
            <p:cNvSpPr>
              <a:spLocks/>
            </p:cNvSpPr>
            <p:nvPr/>
          </p:nvSpPr>
          <p:spPr bwMode="invGray">
            <a:xfrm>
              <a:off x="4846" y="3832"/>
              <a:ext cx="37" cy="26"/>
            </a:xfrm>
            <a:custGeom>
              <a:avLst/>
              <a:gdLst>
                <a:gd name="T0" fmla="*/ 29 w 49"/>
                <a:gd name="T1" fmla="*/ 0 h 35"/>
                <a:gd name="T2" fmla="*/ 8 w 49"/>
                <a:gd name="T3" fmla="*/ 11 h 35"/>
                <a:gd name="T4" fmla="*/ 24 w 49"/>
                <a:gd name="T5" fmla="*/ 35 h 35"/>
                <a:gd name="T6" fmla="*/ 39 w 49"/>
                <a:gd name="T7" fmla="*/ 26 h 35"/>
                <a:gd name="T8" fmla="*/ 29 w 49"/>
                <a:gd name="T9" fmla="*/ 0 h 35"/>
              </a:gdLst>
              <a:ahLst/>
              <a:cxnLst>
                <a:cxn ang="0">
                  <a:pos x="T0" y="T1"/>
                </a:cxn>
                <a:cxn ang="0">
                  <a:pos x="T2" y="T3"/>
                </a:cxn>
                <a:cxn ang="0">
                  <a:pos x="T4" y="T5"/>
                </a:cxn>
                <a:cxn ang="0">
                  <a:pos x="T6" y="T7"/>
                </a:cxn>
                <a:cxn ang="0">
                  <a:pos x="T8" y="T9"/>
                </a:cxn>
              </a:cxnLst>
              <a:rect l="0" t="0" r="r" b="b"/>
              <a:pathLst>
                <a:path w="49" h="35">
                  <a:moveTo>
                    <a:pt x="29" y="0"/>
                  </a:moveTo>
                  <a:cubicBezTo>
                    <a:pt x="25" y="12"/>
                    <a:pt x="19" y="7"/>
                    <a:pt x="8" y="11"/>
                  </a:cubicBezTo>
                  <a:cubicBezTo>
                    <a:pt x="0" y="23"/>
                    <a:pt x="14" y="34"/>
                    <a:pt x="24" y="35"/>
                  </a:cubicBezTo>
                  <a:cubicBezTo>
                    <a:pt x="30" y="34"/>
                    <a:pt x="33" y="28"/>
                    <a:pt x="39" y="26"/>
                  </a:cubicBezTo>
                  <a:cubicBezTo>
                    <a:pt x="49" y="22"/>
                    <a:pt x="29" y="3"/>
                    <a:pt x="2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2" name="Freeform 56"/>
            <p:cNvSpPr>
              <a:spLocks/>
            </p:cNvSpPr>
            <p:nvPr/>
          </p:nvSpPr>
          <p:spPr bwMode="invGray">
            <a:xfrm>
              <a:off x="3123" y="3346"/>
              <a:ext cx="123" cy="201"/>
            </a:xfrm>
            <a:custGeom>
              <a:avLst/>
              <a:gdLst>
                <a:gd name="T0" fmla="*/ 128 w 164"/>
                <a:gd name="T1" fmla="*/ 0 h 268"/>
                <a:gd name="T2" fmla="*/ 104 w 164"/>
                <a:gd name="T3" fmla="*/ 28 h 268"/>
                <a:gd name="T4" fmla="*/ 88 w 164"/>
                <a:gd name="T5" fmla="*/ 64 h 268"/>
                <a:gd name="T6" fmla="*/ 36 w 164"/>
                <a:gd name="T7" fmla="*/ 84 h 268"/>
                <a:gd name="T8" fmla="*/ 28 w 164"/>
                <a:gd name="T9" fmla="*/ 96 h 268"/>
                <a:gd name="T10" fmla="*/ 16 w 164"/>
                <a:gd name="T11" fmla="*/ 100 h 268"/>
                <a:gd name="T12" fmla="*/ 20 w 164"/>
                <a:gd name="T13" fmla="*/ 132 h 268"/>
                <a:gd name="T14" fmla="*/ 28 w 164"/>
                <a:gd name="T15" fmla="*/ 156 h 268"/>
                <a:gd name="T16" fmla="*/ 0 w 164"/>
                <a:gd name="T17" fmla="*/ 200 h 268"/>
                <a:gd name="T18" fmla="*/ 28 w 164"/>
                <a:gd name="T19" fmla="*/ 260 h 268"/>
                <a:gd name="T20" fmla="*/ 52 w 164"/>
                <a:gd name="T21" fmla="*/ 268 h 268"/>
                <a:gd name="T22" fmla="*/ 88 w 164"/>
                <a:gd name="T23" fmla="*/ 216 h 268"/>
                <a:gd name="T24" fmla="*/ 104 w 164"/>
                <a:gd name="T25" fmla="*/ 192 h 268"/>
                <a:gd name="T26" fmla="*/ 128 w 164"/>
                <a:gd name="T27" fmla="*/ 116 h 268"/>
                <a:gd name="T28" fmla="*/ 140 w 164"/>
                <a:gd name="T29" fmla="*/ 76 h 268"/>
                <a:gd name="T30" fmla="*/ 164 w 164"/>
                <a:gd name="T31" fmla="*/ 72 h 268"/>
                <a:gd name="T32" fmla="*/ 128 w 164"/>
                <a:gd name="T33"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68">
                  <a:moveTo>
                    <a:pt x="128" y="0"/>
                  </a:moveTo>
                  <a:cubicBezTo>
                    <a:pt x="123" y="16"/>
                    <a:pt x="120" y="23"/>
                    <a:pt x="104" y="28"/>
                  </a:cubicBezTo>
                  <a:cubicBezTo>
                    <a:pt x="102" y="35"/>
                    <a:pt x="97" y="57"/>
                    <a:pt x="88" y="64"/>
                  </a:cubicBezTo>
                  <a:cubicBezTo>
                    <a:pt x="75" y="75"/>
                    <a:pt x="51" y="74"/>
                    <a:pt x="36" y="84"/>
                  </a:cubicBezTo>
                  <a:cubicBezTo>
                    <a:pt x="33" y="88"/>
                    <a:pt x="32" y="93"/>
                    <a:pt x="28" y="96"/>
                  </a:cubicBezTo>
                  <a:cubicBezTo>
                    <a:pt x="25" y="99"/>
                    <a:pt x="17" y="96"/>
                    <a:pt x="16" y="100"/>
                  </a:cubicBezTo>
                  <a:cubicBezTo>
                    <a:pt x="14" y="110"/>
                    <a:pt x="18" y="121"/>
                    <a:pt x="20" y="132"/>
                  </a:cubicBezTo>
                  <a:cubicBezTo>
                    <a:pt x="22" y="140"/>
                    <a:pt x="28" y="156"/>
                    <a:pt x="28" y="156"/>
                  </a:cubicBezTo>
                  <a:cubicBezTo>
                    <a:pt x="13" y="166"/>
                    <a:pt x="6" y="183"/>
                    <a:pt x="0" y="200"/>
                  </a:cubicBezTo>
                  <a:cubicBezTo>
                    <a:pt x="3" y="210"/>
                    <a:pt x="19" y="254"/>
                    <a:pt x="28" y="260"/>
                  </a:cubicBezTo>
                  <a:cubicBezTo>
                    <a:pt x="35" y="264"/>
                    <a:pt x="52" y="268"/>
                    <a:pt x="52" y="268"/>
                  </a:cubicBezTo>
                  <a:cubicBezTo>
                    <a:pt x="85" y="261"/>
                    <a:pt x="79" y="244"/>
                    <a:pt x="88" y="216"/>
                  </a:cubicBezTo>
                  <a:cubicBezTo>
                    <a:pt x="91" y="207"/>
                    <a:pt x="99" y="200"/>
                    <a:pt x="104" y="192"/>
                  </a:cubicBezTo>
                  <a:cubicBezTo>
                    <a:pt x="116" y="174"/>
                    <a:pt x="121" y="136"/>
                    <a:pt x="128" y="116"/>
                  </a:cubicBezTo>
                  <a:cubicBezTo>
                    <a:pt x="131" y="108"/>
                    <a:pt x="134" y="79"/>
                    <a:pt x="140" y="76"/>
                  </a:cubicBezTo>
                  <a:cubicBezTo>
                    <a:pt x="147" y="72"/>
                    <a:pt x="156" y="73"/>
                    <a:pt x="164" y="72"/>
                  </a:cubicBezTo>
                  <a:cubicBezTo>
                    <a:pt x="158" y="19"/>
                    <a:pt x="161" y="33"/>
                    <a:pt x="12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3" name="Freeform 57"/>
            <p:cNvSpPr>
              <a:spLocks/>
            </p:cNvSpPr>
            <p:nvPr/>
          </p:nvSpPr>
          <p:spPr bwMode="invGray">
            <a:xfrm>
              <a:off x="3655" y="3034"/>
              <a:ext cx="49" cy="61"/>
            </a:xfrm>
            <a:custGeom>
              <a:avLst/>
              <a:gdLst>
                <a:gd name="T0" fmla="*/ 29 w 66"/>
                <a:gd name="T1" fmla="*/ 0 h 81"/>
                <a:gd name="T2" fmla="*/ 25 w 66"/>
                <a:gd name="T3" fmla="*/ 60 h 81"/>
                <a:gd name="T4" fmla="*/ 29 w 66"/>
                <a:gd name="T5" fmla="*/ 76 h 81"/>
                <a:gd name="T6" fmla="*/ 41 w 66"/>
                <a:gd name="T7" fmla="*/ 80 h 81"/>
                <a:gd name="T8" fmla="*/ 57 w 66"/>
                <a:gd name="T9" fmla="*/ 76 h 81"/>
                <a:gd name="T10" fmla="*/ 29 w 66"/>
                <a:gd name="T11" fmla="*/ 0 h 81"/>
              </a:gdLst>
              <a:ahLst/>
              <a:cxnLst>
                <a:cxn ang="0">
                  <a:pos x="T0" y="T1"/>
                </a:cxn>
                <a:cxn ang="0">
                  <a:pos x="T2" y="T3"/>
                </a:cxn>
                <a:cxn ang="0">
                  <a:pos x="T4" y="T5"/>
                </a:cxn>
                <a:cxn ang="0">
                  <a:pos x="T6" y="T7"/>
                </a:cxn>
                <a:cxn ang="0">
                  <a:pos x="T8" y="T9"/>
                </a:cxn>
                <a:cxn ang="0">
                  <a:pos x="T10" y="T11"/>
                </a:cxn>
              </a:cxnLst>
              <a:rect l="0" t="0" r="r" b="b"/>
              <a:pathLst>
                <a:path w="66" h="81">
                  <a:moveTo>
                    <a:pt x="29" y="0"/>
                  </a:moveTo>
                  <a:cubicBezTo>
                    <a:pt x="0" y="10"/>
                    <a:pt x="20" y="38"/>
                    <a:pt x="25" y="60"/>
                  </a:cubicBezTo>
                  <a:cubicBezTo>
                    <a:pt x="26" y="65"/>
                    <a:pt x="26" y="72"/>
                    <a:pt x="29" y="76"/>
                  </a:cubicBezTo>
                  <a:cubicBezTo>
                    <a:pt x="32" y="79"/>
                    <a:pt x="37" y="79"/>
                    <a:pt x="41" y="80"/>
                  </a:cubicBezTo>
                  <a:cubicBezTo>
                    <a:pt x="46" y="79"/>
                    <a:pt x="55" y="81"/>
                    <a:pt x="57" y="76"/>
                  </a:cubicBezTo>
                  <a:cubicBezTo>
                    <a:pt x="66" y="53"/>
                    <a:pt x="45" y="16"/>
                    <a:pt x="2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4" name="Freeform 58"/>
            <p:cNvSpPr>
              <a:spLocks/>
            </p:cNvSpPr>
            <p:nvPr/>
          </p:nvSpPr>
          <p:spPr bwMode="invGray">
            <a:xfrm>
              <a:off x="3988" y="3100"/>
              <a:ext cx="111" cy="183"/>
            </a:xfrm>
            <a:custGeom>
              <a:avLst/>
              <a:gdLst>
                <a:gd name="T0" fmla="*/ 96 w 148"/>
                <a:gd name="T1" fmla="*/ 0 h 244"/>
                <a:gd name="T2" fmla="*/ 60 w 148"/>
                <a:gd name="T3" fmla="*/ 84 h 244"/>
                <a:gd name="T4" fmla="*/ 36 w 148"/>
                <a:gd name="T5" fmla="*/ 92 h 244"/>
                <a:gd name="T6" fmla="*/ 12 w 148"/>
                <a:gd name="T7" fmla="*/ 108 h 244"/>
                <a:gd name="T8" fmla="*/ 40 w 148"/>
                <a:gd name="T9" fmla="*/ 188 h 244"/>
                <a:gd name="T10" fmla="*/ 52 w 148"/>
                <a:gd name="T11" fmla="*/ 224 h 244"/>
                <a:gd name="T12" fmla="*/ 60 w 148"/>
                <a:gd name="T13" fmla="*/ 236 h 244"/>
                <a:gd name="T14" fmla="*/ 84 w 148"/>
                <a:gd name="T15" fmla="*/ 244 h 244"/>
                <a:gd name="T16" fmla="*/ 96 w 148"/>
                <a:gd name="T17" fmla="*/ 196 h 244"/>
                <a:gd name="T18" fmla="*/ 124 w 148"/>
                <a:gd name="T19" fmla="*/ 168 h 244"/>
                <a:gd name="T20" fmla="*/ 112 w 148"/>
                <a:gd name="T21" fmla="*/ 68 h 244"/>
                <a:gd name="T22" fmla="*/ 140 w 148"/>
                <a:gd name="T23" fmla="*/ 48 h 244"/>
                <a:gd name="T24" fmla="*/ 112 w 148"/>
                <a:gd name="T25" fmla="*/ 20 h 244"/>
                <a:gd name="T26" fmla="*/ 96 w 148"/>
                <a:gd name="T2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244">
                  <a:moveTo>
                    <a:pt x="96" y="0"/>
                  </a:moveTo>
                  <a:cubicBezTo>
                    <a:pt x="86" y="29"/>
                    <a:pt x="70" y="55"/>
                    <a:pt x="60" y="84"/>
                  </a:cubicBezTo>
                  <a:cubicBezTo>
                    <a:pt x="57" y="92"/>
                    <a:pt x="43" y="87"/>
                    <a:pt x="36" y="92"/>
                  </a:cubicBezTo>
                  <a:cubicBezTo>
                    <a:pt x="28" y="97"/>
                    <a:pt x="12" y="108"/>
                    <a:pt x="12" y="108"/>
                  </a:cubicBezTo>
                  <a:cubicBezTo>
                    <a:pt x="0" y="144"/>
                    <a:pt x="30" y="158"/>
                    <a:pt x="40" y="188"/>
                  </a:cubicBezTo>
                  <a:cubicBezTo>
                    <a:pt x="44" y="200"/>
                    <a:pt x="45" y="213"/>
                    <a:pt x="52" y="224"/>
                  </a:cubicBezTo>
                  <a:cubicBezTo>
                    <a:pt x="55" y="228"/>
                    <a:pt x="56" y="233"/>
                    <a:pt x="60" y="236"/>
                  </a:cubicBezTo>
                  <a:cubicBezTo>
                    <a:pt x="67" y="240"/>
                    <a:pt x="84" y="244"/>
                    <a:pt x="84" y="244"/>
                  </a:cubicBezTo>
                  <a:cubicBezTo>
                    <a:pt x="111" y="235"/>
                    <a:pt x="103" y="218"/>
                    <a:pt x="96" y="196"/>
                  </a:cubicBezTo>
                  <a:cubicBezTo>
                    <a:pt x="100" y="183"/>
                    <a:pt x="124" y="168"/>
                    <a:pt x="124" y="168"/>
                  </a:cubicBezTo>
                  <a:cubicBezTo>
                    <a:pt x="148" y="132"/>
                    <a:pt x="123" y="101"/>
                    <a:pt x="112" y="68"/>
                  </a:cubicBezTo>
                  <a:cubicBezTo>
                    <a:pt x="140" y="59"/>
                    <a:pt x="133" y="68"/>
                    <a:pt x="140" y="48"/>
                  </a:cubicBezTo>
                  <a:cubicBezTo>
                    <a:pt x="136" y="35"/>
                    <a:pt x="112" y="20"/>
                    <a:pt x="112" y="20"/>
                  </a:cubicBezTo>
                  <a:cubicBezTo>
                    <a:pt x="102" y="5"/>
                    <a:pt x="107" y="11"/>
                    <a:pt x="9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5" name="Freeform 59"/>
            <p:cNvSpPr>
              <a:spLocks/>
            </p:cNvSpPr>
            <p:nvPr/>
          </p:nvSpPr>
          <p:spPr bwMode="invGray">
            <a:xfrm>
              <a:off x="3894" y="3043"/>
              <a:ext cx="72" cy="137"/>
            </a:xfrm>
            <a:custGeom>
              <a:avLst/>
              <a:gdLst>
                <a:gd name="T0" fmla="*/ 48 w 96"/>
                <a:gd name="T1" fmla="*/ 2 h 183"/>
                <a:gd name="T2" fmla="*/ 51 w 96"/>
                <a:gd name="T3" fmla="*/ 35 h 183"/>
                <a:gd name="T4" fmla="*/ 60 w 96"/>
                <a:gd name="T5" fmla="*/ 62 h 183"/>
                <a:gd name="T6" fmla="*/ 62 w 96"/>
                <a:gd name="T7" fmla="*/ 92 h 183"/>
                <a:gd name="T8" fmla="*/ 68 w 96"/>
                <a:gd name="T9" fmla="*/ 105 h 183"/>
                <a:gd name="T10" fmla="*/ 71 w 96"/>
                <a:gd name="T11" fmla="*/ 126 h 183"/>
                <a:gd name="T12" fmla="*/ 57 w 96"/>
                <a:gd name="T13" fmla="*/ 93 h 183"/>
                <a:gd name="T14" fmla="*/ 35 w 96"/>
                <a:gd name="T15" fmla="*/ 78 h 183"/>
                <a:gd name="T16" fmla="*/ 5 w 96"/>
                <a:gd name="T17" fmla="*/ 83 h 183"/>
                <a:gd name="T18" fmla="*/ 8 w 96"/>
                <a:gd name="T19" fmla="*/ 102 h 183"/>
                <a:gd name="T20" fmla="*/ 41 w 96"/>
                <a:gd name="T21" fmla="*/ 114 h 183"/>
                <a:gd name="T22" fmla="*/ 57 w 96"/>
                <a:gd name="T23" fmla="*/ 135 h 183"/>
                <a:gd name="T24" fmla="*/ 71 w 96"/>
                <a:gd name="T25" fmla="*/ 135 h 183"/>
                <a:gd name="T26" fmla="*/ 78 w 96"/>
                <a:gd name="T27" fmla="*/ 150 h 183"/>
                <a:gd name="T28" fmla="*/ 96 w 96"/>
                <a:gd name="T29" fmla="*/ 179 h 183"/>
                <a:gd name="T30" fmla="*/ 81 w 96"/>
                <a:gd name="T31" fmla="*/ 126 h 183"/>
                <a:gd name="T32" fmla="*/ 80 w 96"/>
                <a:gd name="T33" fmla="*/ 93 h 183"/>
                <a:gd name="T34" fmla="*/ 71 w 96"/>
                <a:gd name="T35" fmla="*/ 63 h 183"/>
                <a:gd name="T36" fmla="*/ 63 w 96"/>
                <a:gd name="T37" fmla="*/ 41 h 183"/>
                <a:gd name="T38" fmla="*/ 57 w 96"/>
                <a:gd name="T39" fmla="*/ 20 h 183"/>
                <a:gd name="T40" fmla="*/ 48 w 96"/>
                <a:gd name="T4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83">
                  <a:moveTo>
                    <a:pt x="48" y="2"/>
                  </a:moveTo>
                  <a:cubicBezTo>
                    <a:pt x="47" y="4"/>
                    <a:pt x="49" y="25"/>
                    <a:pt x="51" y="35"/>
                  </a:cubicBezTo>
                  <a:cubicBezTo>
                    <a:pt x="53" y="45"/>
                    <a:pt x="58" y="53"/>
                    <a:pt x="60" y="62"/>
                  </a:cubicBezTo>
                  <a:cubicBezTo>
                    <a:pt x="62" y="71"/>
                    <a:pt x="61" y="85"/>
                    <a:pt x="62" y="92"/>
                  </a:cubicBezTo>
                  <a:cubicBezTo>
                    <a:pt x="63" y="99"/>
                    <a:pt x="67" y="99"/>
                    <a:pt x="68" y="105"/>
                  </a:cubicBezTo>
                  <a:cubicBezTo>
                    <a:pt x="69" y="111"/>
                    <a:pt x="73" y="128"/>
                    <a:pt x="71" y="126"/>
                  </a:cubicBezTo>
                  <a:cubicBezTo>
                    <a:pt x="69" y="124"/>
                    <a:pt x="63" y="101"/>
                    <a:pt x="57" y="93"/>
                  </a:cubicBezTo>
                  <a:cubicBezTo>
                    <a:pt x="51" y="85"/>
                    <a:pt x="44" y="80"/>
                    <a:pt x="35" y="78"/>
                  </a:cubicBezTo>
                  <a:cubicBezTo>
                    <a:pt x="26" y="76"/>
                    <a:pt x="10" y="79"/>
                    <a:pt x="5" y="83"/>
                  </a:cubicBezTo>
                  <a:cubicBezTo>
                    <a:pt x="0" y="87"/>
                    <a:pt x="2" y="97"/>
                    <a:pt x="8" y="102"/>
                  </a:cubicBezTo>
                  <a:cubicBezTo>
                    <a:pt x="14" y="107"/>
                    <a:pt x="33" y="109"/>
                    <a:pt x="41" y="114"/>
                  </a:cubicBezTo>
                  <a:cubicBezTo>
                    <a:pt x="49" y="119"/>
                    <a:pt x="52" y="132"/>
                    <a:pt x="57" y="135"/>
                  </a:cubicBezTo>
                  <a:cubicBezTo>
                    <a:pt x="62" y="138"/>
                    <a:pt x="68" y="133"/>
                    <a:pt x="71" y="135"/>
                  </a:cubicBezTo>
                  <a:cubicBezTo>
                    <a:pt x="74" y="137"/>
                    <a:pt x="74" y="143"/>
                    <a:pt x="78" y="150"/>
                  </a:cubicBezTo>
                  <a:cubicBezTo>
                    <a:pt x="82" y="157"/>
                    <a:pt x="96" y="183"/>
                    <a:pt x="96" y="179"/>
                  </a:cubicBezTo>
                  <a:cubicBezTo>
                    <a:pt x="96" y="175"/>
                    <a:pt x="84" y="140"/>
                    <a:pt x="81" y="126"/>
                  </a:cubicBezTo>
                  <a:cubicBezTo>
                    <a:pt x="78" y="112"/>
                    <a:pt x="82" y="104"/>
                    <a:pt x="80" y="93"/>
                  </a:cubicBezTo>
                  <a:cubicBezTo>
                    <a:pt x="78" y="82"/>
                    <a:pt x="74" y="72"/>
                    <a:pt x="71" y="63"/>
                  </a:cubicBezTo>
                  <a:cubicBezTo>
                    <a:pt x="68" y="54"/>
                    <a:pt x="65" y="48"/>
                    <a:pt x="63" y="41"/>
                  </a:cubicBezTo>
                  <a:cubicBezTo>
                    <a:pt x="61" y="34"/>
                    <a:pt x="59" y="26"/>
                    <a:pt x="57" y="20"/>
                  </a:cubicBezTo>
                  <a:cubicBezTo>
                    <a:pt x="55" y="14"/>
                    <a:pt x="49" y="0"/>
                    <a:pt x="48"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6" name="Freeform 60"/>
            <p:cNvSpPr>
              <a:spLocks/>
            </p:cNvSpPr>
            <p:nvPr/>
          </p:nvSpPr>
          <p:spPr bwMode="invGray">
            <a:xfrm>
              <a:off x="3943" y="3153"/>
              <a:ext cx="40" cy="131"/>
            </a:xfrm>
            <a:custGeom>
              <a:avLst/>
              <a:gdLst>
                <a:gd name="T0" fmla="*/ 6 w 54"/>
                <a:gd name="T1" fmla="*/ 0 h 175"/>
                <a:gd name="T2" fmla="*/ 0 w 54"/>
                <a:gd name="T3" fmla="*/ 25 h 175"/>
                <a:gd name="T4" fmla="*/ 9 w 54"/>
                <a:gd name="T5" fmla="*/ 54 h 175"/>
                <a:gd name="T6" fmla="*/ 18 w 54"/>
                <a:gd name="T7" fmla="*/ 94 h 175"/>
                <a:gd name="T8" fmla="*/ 34 w 54"/>
                <a:gd name="T9" fmla="*/ 129 h 175"/>
                <a:gd name="T10" fmla="*/ 54 w 54"/>
                <a:gd name="T11" fmla="*/ 175 h 175"/>
                <a:gd name="T12" fmla="*/ 40 w 54"/>
                <a:gd name="T13" fmla="*/ 115 h 175"/>
                <a:gd name="T14" fmla="*/ 34 w 54"/>
                <a:gd name="T15" fmla="*/ 93 h 175"/>
                <a:gd name="T16" fmla="*/ 28 w 54"/>
                <a:gd name="T17" fmla="*/ 61 h 175"/>
                <a:gd name="T18" fmla="*/ 25 w 54"/>
                <a:gd name="T19" fmla="*/ 46 h 175"/>
                <a:gd name="T20" fmla="*/ 16 w 54"/>
                <a:gd name="T21" fmla="*/ 37 h 175"/>
                <a:gd name="T22" fmla="*/ 6 w 54"/>
                <a:gd name="T2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175">
                  <a:moveTo>
                    <a:pt x="6" y="0"/>
                  </a:moveTo>
                  <a:lnTo>
                    <a:pt x="0" y="25"/>
                  </a:lnTo>
                  <a:cubicBezTo>
                    <a:pt x="3" y="48"/>
                    <a:pt x="3" y="40"/>
                    <a:pt x="9" y="54"/>
                  </a:cubicBezTo>
                  <a:cubicBezTo>
                    <a:pt x="10" y="66"/>
                    <a:pt x="12" y="83"/>
                    <a:pt x="18" y="94"/>
                  </a:cubicBezTo>
                  <a:cubicBezTo>
                    <a:pt x="21" y="109"/>
                    <a:pt x="25" y="117"/>
                    <a:pt x="34" y="129"/>
                  </a:cubicBezTo>
                  <a:cubicBezTo>
                    <a:pt x="35" y="143"/>
                    <a:pt x="35" y="171"/>
                    <a:pt x="54" y="175"/>
                  </a:cubicBezTo>
                  <a:cubicBezTo>
                    <a:pt x="52" y="133"/>
                    <a:pt x="53" y="141"/>
                    <a:pt x="40" y="115"/>
                  </a:cubicBezTo>
                  <a:cubicBezTo>
                    <a:pt x="39" y="108"/>
                    <a:pt x="37" y="100"/>
                    <a:pt x="34" y="93"/>
                  </a:cubicBezTo>
                  <a:cubicBezTo>
                    <a:pt x="33" y="82"/>
                    <a:pt x="30" y="72"/>
                    <a:pt x="28" y="61"/>
                  </a:cubicBezTo>
                  <a:cubicBezTo>
                    <a:pt x="28" y="58"/>
                    <a:pt x="28" y="50"/>
                    <a:pt x="25" y="46"/>
                  </a:cubicBezTo>
                  <a:cubicBezTo>
                    <a:pt x="22" y="43"/>
                    <a:pt x="16" y="37"/>
                    <a:pt x="16" y="37"/>
                  </a:cubicBezTo>
                  <a:cubicBezTo>
                    <a:pt x="14" y="25"/>
                    <a:pt x="13" y="9"/>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7" name="Freeform 61"/>
            <p:cNvSpPr>
              <a:spLocks/>
            </p:cNvSpPr>
            <p:nvPr/>
          </p:nvSpPr>
          <p:spPr bwMode="invGray">
            <a:xfrm>
              <a:off x="3988" y="3290"/>
              <a:ext cx="65" cy="54"/>
            </a:xfrm>
            <a:custGeom>
              <a:avLst/>
              <a:gdLst>
                <a:gd name="T0" fmla="*/ 2 w 86"/>
                <a:gd name="T1" fmla="*/ 0 h 73"/>
                <a:gd name="T2" fmla="*/ 8 w 86"/>
                <a:gd name="T3" fmla="*/ 34 h 73"/>
                <a:gd name="T4" fmla="*/ 23 w 86"/>
                <a:gd name="T5" fmla="*/ 43 h 73"/>
                <a:gd name="T6" fmla="*/ 48 w 86"/>
                <a:gd name="T7" fmla="*/ 49 h 73"/>
                <a:gd name="T8" fmla="*/ 62 w 86"/>
                <a:gd name="T9" fmla="*/ 57 h 73"/>
                <a:gd name="T10" fmla="*/ 74 w 86"/>
                <a:gd name="T11" fmla="*/ 66 h 73"/>
                <a:gd name="T12" fmla="*/ 86 w 86"/>
                <a:gd name="T13" fmla="*/ 69 h 73"/>
                <a:gd name="T14" fmla="*/ 72 w 86"/>
                <a:gd name="T15" fmla="*/ 39 h 73"/>
                <a:gd name="T16" fmla="*/ 63 w 86"/>
                <a:gd name="T17" fmla="*/ 22 h 73"/>
                <a:gd name="T18" fmla="*/ 36 w 86"/>
                <a:gd name="T19" fmla="*/ 24 h 73"/>
                <a:gd name="T20" fmla="*/ 24 w 86"/>
                <a:gd name="T21" fmla="*/ 19 h 73"/>
                <a:gd name="T22" fmla="*/ 6 w 86"/>
                <a:gd name="T23" fmla="*/ 0 h 73"/>
                <a:gd name="T24" fmla="*/ 2 w 86"/>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73">
                  <a:moveTo>
                    <a:pt x="2" y="0"/>
                  </a:moveTo>
                  <a:cubicBezTo>
                    <a:pt x="3" y="17"/>
                    <a:pt x="0" y="23"/>
                    <a:pt x="8" y="34"/>
                  </a:cubicBezTo>
                  <a:cubicBezTo>
                    <a:pt x="10" y="43"/>
                    <a:pt x="14" y="42"/>
                    <a:pt x="23" y="43"/>
                  </a:cubicBezTo>
                  <a:cubicBezTo>
                    <a:pt x="30" y="47"/>
                    <a:pt x="40" y="48"/>
                    <a:pt x="48" y="49"/>
                  </a:cubicBezTo>
                  <a:cubicBezTo>
                    <a:pt x="53" y="51"/>
                    <a:pt x="57" y="54"/>
                    <a:pt x="62" y="57"/>
                  </a:cubicBezTo>
                  <a:cubicBezTo>
                    <a:pt x="66" y="62"/>
                    <a:pt x="68" y="64"/>
                    <a:pt x="74" y="66"/>
                  </a:cubicBezTo>
                  <a:cubicBezTo>
                    <a:pt x="78" y="72"/>
                    <a:pt x="79" y="73"/>
                    <a:pt x="86" y="69"/>
                  </a:cubicBezTo>
                  <a:cubicBezTo>
                    <a:pt x="83" y="53"/>
                    <a:pt x="80" y="52"/>
                    <a:pt x="72" y="39"/>
                  </a:cubicBezTo>
                  <a:cubicBezTo>
                    <a:pt x="68" y="34"/>
                    <a:pt x="63" y="22"/>
                    <a:pt x="63" y="22"/>
                  </a:cubicBezTo>
                  <a:cubicBezTo>
                    <a:pt x="52" y="26"/>
                    <a:pt x="48" y="26"/>
                    <a:pt x="36" y="24"/>
                  </a:cubicBezTo>
                  <a:cubicBezTo>
                    <a:pt x="24" y="15"/>
                    <a:pt x="43" y="29"/>
                    <a:pt x="24" y="19"/>
                  </a:cubicBezTo>
                  <a:cubicBezTo>
                    <a:pt x="15" y="15"/>
                    <a:pt x="16" y="2"/>
                    <a:pt x="6" y="0"/>
                  </a:cubicBezTo>
                  <a:cubicBezTo>
                    <a:pt x="1" y="4"/>
                    <a:pt x="2" y="5"/>
                    <a:pt x="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8" name="Freeform 62"/>
            <p:cNvSpPr>
              <a:spLocks/>
            </p:cNvSpPr>
            <p:nvPr/>
          </p:nvSpPr>
          <p:spPr bwMode="invGray">
            <a:xfrm>
              <a:off x="4092" y="3195"/>
              <a:ext cx="83" cy="117"/>
            </a:xfrm>
            <a:custGeom>
              <a:avLst/>
              <a:gdLst>
                <a:gd name="T0" fmla="*/ 98 w 111"/>
                <a:gd name="T1" fmla="*/ 0 h 156"/>
                <a:gd name="T2" fmla="*/ 75 w 111"/>
                <a:gd name="T3" fmla="*/ 10 h 156"/>
                <a:gd name="T4" fmla="*/ 23 w 111"/>
                <a:gd name="T5" fmla="*/ 15 h 156"/>
                <a:gd name="T6" fmla="*/ 14 w 111"/>
                <a:gd name="T7" fmla="*/ 33 h 156"/>
                <a:gd name="T8" fmla="*/ 11 w 111"/>
                <a:gd name="T9" fmla="*/ 61 h 156"/>
                <a:gd name="T10" fmla="*/ 14 w 111"/>
                <a:gd name="T11" fmla="*/ 75 h 156"/>
                <a:gd name="T12" fmla="*/ 3 w 111"/>
                <a:gd name="T13" fmla="*/ 88 h 156"/>
                <a:gd name="T14" fmla="*/ 14 w 111"/>
                <a:gd name="T15" fmla="*/ 109 h 156"/>
                <a:gd name="T16" fmla="*/ 23 w 111"/>
                <a:gd name="T17" fmla="*/ 124 h 156"/>
                <a:gd name="T18" fmla="*/ 15 w 111"/>
                <a:gd name="T19" fmla="*/ 144 h 156"/>
                <a:gd name="T20" fmla="*/ 24 w 111"/>
                <a:gd name="T21" fmla="*/ 156 h 156"/>
                <a:gd name="T22" fmla="*/ 42 w 111"/>
                <a:gd name="T23" fmla="*/ 144 h 156"/>
                <a:gd name="T24" fmla="*/ 50 w 111"/>
                <a:gd name="T25" fmla="*/ 93 h 156"/>
                <a:gd name="T26" fmla="*/ 56 w 111"/>
                <a:gd name="T27" fmla="*/ 126 h 156"/>
                <a:gd name="T28" fmla="*/ 65 w 111"/>
                <a:gd name="T29" fmla="*/ 145 h 156"/>
                <a:gd name="T30" fmla="*/ 62 w 111"/>
                <a:gd name="T31" fmla="*/ 112 h 156"/>
                <a:gd name="T32" fmla="*/ 72 w 111"/>
                <a:gd name="T33" fmla="*/ 73 h 156"/>
                <a:gd name="T34" fmla="*/ 69 w 111"/>
                <a:gd name="T35" fmla="*/ 51 h 156"/>
                <a:gd name="T36" fmla="*/ 54 w 111"/>
                <a:gd name="T37" fmla="*/ 60 h 156"/>
                <a:gd name="T38" fmla="*/ 35 w 111"/>
                <a:gd name="T39" fmla="*/ 54 h 156"/>
                <a:gd name="T40" fmla="*/ 41 w 111"/>
                <a:gd name="T41" fmla="*/ 36 h 156"/>
                <a:gd name="T42" fmla="*/ 62 w 111"/>
                <a:gd name="T43" fmla="*/ 34 h 156"/>
                <a:gd name="T44" fmla="*/ 78 w 111"/>
                <a:gd name="T45" fmla="*/ 39 h 156"/>
                <a:gd name="T46" fmla="*/ 98 w 111"/>
                <a:gd name="T47" fmla="*/ 30 h 156"/>
                <a:gd name="T48" fmla="*/ 111 w 111"/>
                <a:gd name="T49" fmla="*/ 13 h 156"/>
                <a:gd name="T50" fmla="*/ 98 w 111"/>
                <a:gd name="T5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156">
                  <a:moveTo>
                    <a:pt x="98" y="0"/>
                  </a:moveTo>
                  <a:cubicBezTo>
                    <a:pt x="75" y="2"/>
                    <a:pt x="87" y="8"/>
                    <a:pt x="75" y="10"/>
                  </a:cubicBezTo>
                  <a:cubicBezTo>
                    <a:pt x="72" y="10"/>
                    <a:pt x="25" y="3"/>
                    <a:pt x="23" y="15"/>
                  </a:cubicBezTo>
                  <a:cubicBezTo>
                    <a:pt x="25" y="26"/>
                    <a:pt x="23" y="27"/>
                    <a:pt x="14" y="33"/>
                  </a:cubicBezTo>
                  <a:cubicBezTo>
                    <a:pt x="15" y="43"/>
                    <a:pt x="20" y="54"/>
                    <a:pt x="11" y="61"/>
                  </a:cubicBezTo>
                  <a:cubicBezTo>
                    <a:pt x="8" y="68"/>
                    <a:pt x="10" y="69"/>
                    <a:pt x="14" y="75"/>
                  </a:cubicBezTo>
                  <a:cubicBezTo>
                    <a:pt x="16" y="84"/>
                    <a:pt x="12" y="86"/>
                    <a:pt x="3" y="88"/>
                  </a:cubicBezTo>
                  <a:cubicBezTo>
                    <a:pt x="1" y="99"/>
                    <a:pt x="0" y="106"/>
                    <a:pt x="14" y="109"/>
                  </a:cubicBezTo>
                  <a:cubicBezTo>
                    <a:pt x="21" y="112"/>
                    <a:pt x="20" y="118"/>
                    <a:pt x="23" y="124"/>
                  </a:cubicBezTo>
                  <a:cubicBezTo>
                    <a:pt x="25" y="133"/>
                    <a:pt x="23" y="139"/>
                    <a:pt x="15" y="144"/>
                  </a:cubicBezTo>
                  <a:cubicBezTo>
                    <a:pt x="17" y="150"/>
                    <a:pt x="18" y="153"/>
                    <a:pt x="24" y="156"/>
                  </a:cubicBezTo>
                  <a:cubicBezTo>
                    <a:pt x="31" y="154"/>
                    <a:pt x="36" y="148"/>
                    <a:pt x="42" y="144"/>
                  </a:cubicBezTo>
                  <a:cubicBezTo>
                    <a:pt x="41" y="128"/>
                    <a:pt x="33" y="103"/>
                    <a:pt x="50" y="93"/>
                  </a:cubicBezTo>
                  <a:cubicBezTo>
                    <a:pt x="52" y="105"/>
                    <a:pt x="46" y="116"/>
                    <a:pt x="56" y="126"/>
                  </a:cubicBezTo>
                  <a:cubicBezTo>
                    <a:pt x="57" y="134"/>
                    <a:pt x="58" y="141"/>
                    <a:pt x="65" y="145"/>
                  </a:cubicBezTo>
                  <a:cubicBezTo>
                    <a:pt x="70" y="134"/>
                    <a:pt x="64" y="123"/>
                    <a:pt x="62" y="112"/>
                  </a:cubicBezTo>
                  <a:cubicBezTo>
                    <a:pt x="65" y="97"/>
                    <a:pt x="55" y="81"/>
                    <a:pt x="72" y="73"/>
                  </a:cubicBezTo>
                  <a:cubicBezTo>
                    <a:pt x="79" y="64"/>
                    <a:pt x="75" y="59"/>
                    <a:pt x="69" y="51"/>
                  </a:cubicBezTo>
                  <a:cubicBezTo>
                    <a:pt x="61" y="52"/>
                    <a:pt x="61" y="56"/>
                    <a:pt x="54" y="60"/>
                  </a:cubicBezTo>
                  <a:cubicBezTo>
                    <a:pt x="37" y="57"/>
                    <a:pt x="43" y="60"/>
                    <a:pt x="35" y="54"/>
                  </a:cubicBezTo>
                  <a:cubicBezTo>
                    <a:pt x="31" y="45"/>
                    <a:pt x="28" y="39"/>
                    <a:pt x="41" y="36"/>
                  </a:cubicBezTo>
                  <a:cubicBezTo>
                    <a:pt x="49" y="32"/>
                    <a:pt x="53" y="33"/>
                    <a:pt x="62" y="34"/>
                  </a:cubicBezTo>
                  <a:cubicBezTo>
                    <a:pt x="67" y="36"/>
                    <a:pt x="73" y="36"/>
                    <a:pt x="78" y="39"/>
                  </a:cubicBezTo>
                  <a:cubicBezTo>
                    <a:pt x="85" y="36"/>
                    <a:pt x="90" y="31"/>
                    <a:pt x="98" y="30"/>
                  </a:cubicBezTo>
                  <a:cubicBezTo>
                    <a:pt x="104" y="26"/>
                    <a:pt x="107" y="19"/>
                    <a:pt x="111" y="13"/>
                  </a:cubicBezTo>
                  <a:cubicBezTo>
                    <a:pt x="107" y="8"/>
                    <a:pt x="102" y="4"/>
                    <a:pt x="9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9" name="Freeform 63"/>
            <p:cNvSpPr>
              <a:spLocks/>
            </p:cNvSpPr>
            <p:nvPr/>
          </p:nvSpPr>
          <p:spPr bwMode="invGray">
            <a:xfrm>
              <a:off x="4064" y="2777"/>
              <a:ext cx="22" cy="71"/>
            </a:xfrm>
            <a:custGeom>
              <a:avLst/>
              <a:gdLst>
                <a:gd name="T0" fmla="*/ 12 w 30"/>
                <a:gd name="T1" fmla="*/ 0 h 94"/>
                <a:gd name="T2" fmla="*/ 0 w 30"/>
                <a:gd name="T3" fmla="*/ 16 h 94"/>
                <a:gd name="T4" fmla="*/ 6 w 30"/>
                <a:gd name="T5" fmla="*/ 37 h 94"/>
                <a:gd name="T6" fmla="*/ 1 w 30"/>
                <a:gd name="T7" fmla="*/ 61 h 94"/>
                <a:gd name="T8" fmla="*/ 16 w 30"/>
                <a:gd name="T9" fmla="*/ 94 h 94"/>
                <a:gd name="T10" fmla="*/ 30 w 30"/>
                <a:gd name="T11" fmla="*/ 82 h 94"/>
                <a:gd name="T12" fmla="*/ 22 w 30"/>
                <a:gd name="T13" fmla="*/ 61 h 94"/>
                <a:gd name="T14" fmla="*/ 12 w 30"/>
                <a:gd name="T15" fmla="*/ 0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94">
                  <a:moveTo>
                    <a:pt x="12" y="0"/>
                  </a:moveTo>
                  <a:cubicBezTo>
                    <a:pt x="9" y="6"/>
                    <a:pt x="4" y="11"/>
                    <a:pt x="0" y="16"/>
                  </a:cubicBezTo>
                  <a:cubicBezTo>
                    <a:pt x="1" y="23"/>
                    <a:pt x="3" y="30"/>
                    <a:pt x="6" y="37"/>
                  </a:cubicBezTo>
                  <a:cubicBezTo>
                    <a:pt x="3" y="45"/>
                    <a:pt x="4" y="53"/>
                    <a:pt x="1" y="61"/>
                  </a:cubicBezTo>
                  <a:cubicBezTo>
                    <a:pt x="3" y="81"/>
                    <a:pt x="2" y="83"/>
                    <a:pt x="16" y="94"/>
                  </a:cubicBezTo>
                  <a:cubicBezTo>
                    <a:pt x="24" y="92"/>
                    <a:pt x="27" y="90"/>
                    <a:pt x="30" y="82"/>
                  </a:cubicBezTo>
                  <a:cubicBezTo>
                    <a:pt x="28" y="73"/>
                    <a:pt x="26" y="69"/>
                    <a:pt x="22" y="61"/>
                  </a:cubicBezTo>
                  <a:cubicBezTo>
                    <a:pt x="19" y="40"/>
                    <a:pt x="18" y="20"/>
                    <a:pt x="1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0" name="Freeform 64"/>
            <p:cNvSpPr>
              <a:spLocks/>
            </p:cNvSpPr>
            <p:nvPr/>
          </p:nvSpPr>
          <p:spPr bwMode="invGray">
            <a:xfrm>
              <a:off x="4078" y="2896"/>
              <a:ext cx="61" cy="118"/>
            </a:xfrm>
            <a:custGeom>
              <a:avLst/>
              <a:gdLst>
                <a:gd name="T0" fmla="*/ 12 w 81"/>
                <a:gd name="T1" fmla="*/ 2 h 158"/>
                <a:gd name="T2" fmla="*/ 0 w 81"/>
                <a:gd name="T3" fmla="*/ 20 h 158"/>
                <a:gd name="T4" fmla="*/ 8 w 81"/>
                <a:gd name="T5" fmla="*/ 49 h 158"/>
                <a:gd name="T6" fmla="*/ 6 w 81"/>
                <a:gd name="T7" fmla="*/ 107 h 158"/>
                <a:gd name="T8" fmla="*/ 17 w 81"/>
                <a:gd name="T9" fmla="*/ 103 h 158"/>
                <a:gd name="T10" fmla="*/ 20 w 81"/>
                <a:gd name="T11" fmla="*/ 115 h 158"/>
                <a:gd name="T12" fmla="*/ 29 w 81"/>
                <a:gd name="T13" fmla="*/ 122 h 158"/>
                <a:gd name="T14" fmla="*/ 38 w 81"/>
                <a:gd name="T15" fmla="*/ 140 h 158"/>
                <a:gd name="T16" fmla="*/ 48 w 81"/>
                <a:gd name="T17" fmla="*/ 128 h 158"/>
                <a:gd name="T18" fmla="*/ 65 w 81"/>
                <a:gd name="T19" fmla="*/ 134 h 158"/>
                <a:gd name="T20" fmla="*/ 63 w 81"/>
                <a:gd name="T21" fmla="*/ 109 h 158"/>
                <a:gd name="T22" fmla="*/ 48 w 81"/>
                <a:gd name="T23" fmla="*/ 104 h 158"/>
                <a:gd name="T24" fmla="*/ 39 w 81"/>
                <a:gd name="T25" fmla="*/ 91 h 158"/>
                <a:gd name="T26" fmla="*/ 33 w 81"/>
                <a:gd name="T27" fmla="*/ 73 h 158"/>
                <a:gd name="T28" fmla="*/ 41 w 81"/>
                <a:gd name="T29" fmla="*/ 53 h 158"/>
                <a:gd name="T30" fmla="*/ 35 w 81"/>
                <a:gd name="T31" fmla="*/ 35 h 158"/>
                <a:gd name="T32" fmla="*/ 42 w 81"/>
                <a:gd name="T33" fmla="*/ 20 h 158"/>
                <a:gd name="T34" fmla="*/ 29 w 81"/>
                <a:gd name="T35" fmla="*/ 4 h 158"/>
                <a:gd name="T36" fmla="*/ 18 w 81"/>
                <a:gd name="T37" fmla="*/ 7 h 158"/>
                <a:gd name="T38" fmla="*/ 12 w 81"/>
                <a:gd name="T39" fmla="*/ 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158">
                  <a:moveTo>
                    <a:pt x="12" y="2"/>
                  </a:moveTo>
                  <a:cubicBezTo>
                    <a:pt x="8" y="8"/>
                    <a:pt x="3" y="13"/>
                    <a:pt x="0" y="20"/>
                  </a:cubicBezTo>
                  <a:cubicBezTo>
                    <a:pt x="5" y="31"/>
                    <a:pt x="6" y="35"/>
                    <a:pt x="8" y="49"/>
                  </a:cubicBezTo>
                  <a:cubicBezTo>
                    <a:pt x="7" y="69"/>
                    <a:pt x="4" y="87"/>
                    <a:pt x="6" y="107"/>
                  </a:cubicBezTo>
                  <a:cubicBezTo>
                    <a:pt x="8" y="106"/>
                    <a:pt x="14" y="101"/>
                    <a:pt x="17" y="103"/>
                  </a:cubicBezTo>
                  <a:cubicBezTo>
                    <a:pt x="20" y="105"/>
                    <a:pt x="17" y="112"/>
                    <a:pt x="20" y="115"/>
                  </a:cubicBezTo>
                  <a:cubicBezTo>
                    <a:pt x="22" y="118"/>
                    <a:pt x="29" y="122"/>
                    <a:pt x="29" y="122"/>
                  </a:cubicBezTo>
                  <a:cubicBezTo>
                    <a:pt x="29" y="133"/>
                    <a:pt x="27" y="158"/>
                    <a:pt x="38" y="140"/>
                  </a:cubicBezTo>
                  <a:cubicBezTo>
                    <a:pt x="39" y="133"/>
                    <a:pt x="41" y="131"/>
                    <a:pt x="48" y="128"/>
                  </a:cubicBezTo>
                  <a:cubicBezTo>
                    <a:pt x="55" y="130"/>
                    <a:pt x="59" y="133"/>
                    <a:pt x="65" y="134"/>
                  </a:cubicBezTo>
                  <a:cubicBezTo>
                    <a:pt x="81" y="131"/>
                    <a:pt x="76" y="112"/>
                    <a:pt x="63" y="109"/>
                  </a:cubicBezTo>
                  <a:cubicBezTo>
                    <a:pt x="58" y="107"/>
                    <a:pt x="53" y="106"/>
                    <a:pt x="48" y="104"/>
                  </a:cubicBezTo>
                  <a:cubicBezTo>
                    <a:pt x="45" y="100"/>
                    <a:pt x="42" y="95"/>
                    <a:pt x="39" y="91"/>
                  </a:cubicBezTo>
                  <a:cubicBezTo>
                    <a:pt x="38" y="85"/>
                    <a:pt x="36" y="79"/>
                    <a:pt x="33" y="73"/>
                  </a:cubicBezTo>
                  <a:cubicBezTo>
                    <a:pt x="31" y="64"/>
                    <a:pt x="33" y="58"/>
                    <a:pt x="41" y="53"/>
                  </a:cubicBezTo>
                  <a:cubicBezTo>
                    <a:pt x="48" y="44"/>
                    <a:pt x="47" y="38"/>
                    <a:pt x="35" y="35"/>
                  </a:cubicBezTo>
                  <a:cubicBezTo>
                    <a:pt x="36" y="28"/>
                    <a:pt x="39" y="26"/>
                    <a:pt x="42" y="20"/>
                  </a:cubicBezTo>
                  <a:cubicBezTo>
                    <a:pt x="41" y="13"/>
                    <a:pt x="35" y="8"/>
                    <a:pt x="29" y="4"/>
                  </a:cubicBezTo>
                  <a:cubicBezTo>
                    <a:pt x="25" y="9"/>
                    <a:pt x="23" y="13"/>
                    <a:pt x="18" y="7"/>
                  </a:cubicBezTo>
                  <a:cubicBezTo>
                    <a:pt x="17" y="0"/>
                    <a:pt x="19" y="2"/>
                    <a:pt x="12"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1" name="Freeform 65"/>
            <p:cNvSpPr>
              <a:spLocks/>
            </p:cNvSpPr>
            <p:nvPr/>
          </p:nvSpPr>
          <p:spPr bwMode="invGray">
            <a:xfrm>
              <a:off x="4121" y="3052"/>
              <a:ext cx="64" cy="79"/>
            </a:xfrm>
            <a:custGeom>
              <a:avLst/>
              <a:gdLst>
                <a:gd name="T0" fmla="*/ 52 w 85"/>
                <a:gd name="T1" fmla="*/ 0 h 105"/>
                <a:gd name="T2" fmla="*/ 44 w 85"/>
                <a:gd name="T3" fmla="*/ 18 h 105"/>
                <a:gd name="T4" fmla="*/ 32 w 85"/>
                <a:gd name="T5" fmla="*/ 30 h 105"/>
                <a:gd name="T6" fmla="*/ 16 w 85"/>
                <a:gd name="T7" fmla="*/ 35 h 105"/>
                <a:gd name="T8" fmla="*/ 8 w 85"/>
                <a:gd name="T9" fmla="*/ 48 h 105"/>
                <a:gd name="T10" fmla="*/ 4 w 85"/>
                <a:gd name="T11" fmla="*/ 74 h 105"/>
                <a:gd name="T12" fmla="*/ 13 w 85"/>
                <a:gd name="T13" fmla="*/ 71 h 105"/>
                <a:gd name="T14" fmla="*/ 25 w 85"/>
                <a:gd name="T15" fmla="*/ 62 h 105"/>
                <a:gd name="T16" fmla="*/ 34 w 85"/>
                <a:gd name="T17" fmla="*/ 69 h 105"/>
                <a:gd name="T18" fmla="*/ 58 w 85"/>
                <a:gd name="T19" fmla="*/ 99 h 105"/>
                <a:gd name="T20" fmla="*/ 71 w 85"/>
                <a:gd name="T21" fmla="*/ 72 h 105"/>
                <a:gd name="T22" fmla="*/ 85 w 85"/>
                <a:gd name="T23" fmla="*/ 68 h 105"/>
                <a:gd name="T24" fmla="*/ 74 w 85"/>
                <a:gd name="T25" fmla="*/ 39 h 105"/>
                <a:gd name="T26" fmla="*/ 52 w 85"/>
                <a:gd name="T2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105">
                  <a:moveTo>
                    <a:pt x="52" y="0"/>
                  </a:moveTo>
                  <a:cubicBezTo>
                    <a:pt x="50" y="6"/>
                    <a:pt x="47" y="12"/>
                    <a:pt x="44" y="18"/>
                  </a:cubicBezTo>
                  <a:cubicBezTo>
                    <a:pt x="43" y="28"/>
                    <a:pt x="42" y="28"/>
                    <a:pt x="32" y="30"/>
                  </a:cubicBezTo>
                  <a:cubicBezTo>
                    <a:pt x="27" y="33"/>
                    <a:pt x="21" y="33"/>
                    <a:pt x="16" y="35"/>
                  </a:cubicBezTo>
                  <a:cubicBezTo>
                    <a:pt x="13" y="39"/>
                    <a:pt x="11" y="44"/>
                    <a:pt x="8" y="48"/>
                  </a:cubicBezTo>
                  <a:cubicBezTo>
                    <a:pt x="4" y="66"/>
                    <a:pt x="0" y="42"/>
                    <a:pt x="4" y="74"/>
                  </a:cubicBezTo>
                  <a:cubicBezTo>
                    <a:pt x="7" y="73"/>
                    <a:pt x="10" y="73"/>
                    <a:pt x="13" y="71"/>
                  </a:cubicBezTo>
                  <a:cubicBezTo>
                    <a:pt x="19" y="67"/>
                    <a:pt x="17" y="64"/>
                    <a:pt x="25" y="62"/>
                  </a:cubicBezTo>
                  <a:cubicBezTo>
                    <a:pt x="32" y="59"/>
                    <a:pt x="31" y="64"/>
                    <a:pt x="34" y="69"/>
                  </a:cubicBezTo>
                  <a:cubicBezTo>
                    <a:pt x="37" y="82"/>
                    <a:pt x="44" y="96"/>
                    <a:pt x="58" y="99"/>
                  </a:cubicBezTo>
                  <a:cubicBezTo>
                    <a:pt x="70" y="105"/>
                    <a:pt x="60" y="78"/>
                    <a:pt x="71" y="72"/>
                  </a:cubicBezTo>
                  <a:cubicBezTo>
                    <a:pt x="78" y="74"/>
                    <a:pt x="80" y="74"/>
                    <a:pt x="85" y="68"/>
                  </a:cubicBezTo>
                  <a:cubicBezTo>
                    <a:pt x="82" y="56"/>
                    <a:pt x="80" y="49"/>
                    <a:pt x="74" y="39"/>
                  </a:cubicBezTo>
                  <a:cubicBezTo>
                    <a:pt x="73" y="6"/>
                    <a:pt x="80" y="6"/>
                    <a:pt x="5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2" name="Freeform 66"/>
            <p:cNvSpPr>
              <a:spLocks/>
            </p:cNvSpPr>
            <p:nvPr/>
          </p:nvSpPr>
          <p:spPr bwMode="invGray">
            <a:xfrm>
              <a:off x="4197" y="3193"/>
              <a:ext cx="29" cy="49"/>
            </a:xfrm>
            <a:custGeom>
              <a:avLst/>
              <a:gdLst>
                <a:gd name="T0" fmla="*/ 6 w 38"/>
                <a:gd name="T1" fmla="*/ 27 h 66"/>
                <a:gd name="T2" fmla="*/ 26 w 38"/>
                <a:gd name="T3" fmla="*/ 66 h 66"/>
                <a:gd name="T4" fmla="*/ 30 w 38"/>
                <a:gd name="T5" fmla="*/ 52 h 66"/>
                <a:gd name="T6" fmla="*/ 38 w 38"/>
                <a:gd name="T7" fmla="*/ 40 h 66"/>
                <a:gd name="T8" fmla="*/ 30 w 38"/>
                <a:gd name="T9" fmla="*/ 25 h 66"/>
                <a:gd name="T10" fmla="*/ 20 w 38"/>
                <a:gd name="T11" fmla="*/ 13 h 66"/>
                <a:gd name="T12" fmla="*/ 11 w 38"/>
                <a:gd name="T13" fmla="*/ 1 h 66"/>
                <a:gd name="T14" fmla="*/ 2 w 38"/>
                <a:gd name="T15" fmla="*/ 12 h 66"/>
                <a:gd name="T16" fmla="*/ 6 w 38"/>
                <a:gd name="T17" fmla="*/ 2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6">
                  <a:moveTo>
                    <a:pt x="6" y="27"/>
                  </a:moveTo>
                  <a:cubicBezTo>
                    <a:pt x="8" y="52"/>
                    <a:pt x="5" y="58"/>
                    <a:pt x="26" y="66"/>
                  </a:cubicBezTo>
                  <a:cubicBezTo>
                    <a:pt x="36" y="63"/>
                    <a:pt x="33" y="61"/>
                    <a:pt x="30" y="52"/>
                  </a:cubicBezTo>
                  <a:cubicBezTo>
                    <a:pt x="28" y="41"/>
                    <a:pt x="34" y="49"/>
                    <a:pt x="38" y="40"/>
                  </a:cubicBezTo>
                  <a:cubicBezTo>
                    <a:pt x="34" y="35"/>
                    <a:pt x="33" y="30"/>
                    <a:pt x="30" y="25"/>
                  </a:cubicBezTo>
                  <a:cubicBezTo>
                    <a:pt x="29" y="14"/>
                    <a:pt x="30" y="0"/>
                    <a:pt x="20" y="13"/>
                  </a:cubicBezTo>
                  <a:cubicBezTo>
                    <a:pt x="14" y="9"/>
                    <a:pt x="12" y="8"/>
                    <a:pt x="11" y="1"/>
                  </a:cubicBezTo>
                  <a:cubicBezTo>
                    <a:pt x="5" y="4"/>
                    <a:pt x="3" y="5"/>
                    <a:pt x="2" y="12"/>
                  </a:cubicBezTo>
                  <a:cubicBezTo>
                    <a:pt x="3" y="25"/>
                    <a:pt x="0" y="21"/>
                    <a:pt x="6" y="2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3" name="Freeform 67"/>
            <p:cNvSpPr>
              <a:spLocks/>
            </p:cNvSpPr>
            <p:nvPr/>
          </p:nvSpPr>
          <p:spPr bwMode="invGray">
            <a:xfrm>
              <a:off x="4181" y="3275"/>
              <a:ext cx="18" cy="17"/>
            </a:xfrm>
            <a:custGeom>
              <a:avLst/>
              <a:gdLst>
                <a:gd name="T0" fmla="*/ 0 w 24"/>
                <a:gd name="T1" fmla="*/ 0 h 23"/>
                <a:gd name="T2" fmla="*/ 6 w 24"/>
                <a:gd name="T3" fmla="*/ 23 h 23"/>
                <a:gd name="T4" fmla="*/ 24 w 24"/>
                <a:gd name="T5" fmla="*/ 11 h 23"/>
                <a:gd name="T6" fmla="*/ 0 w 24"/>
                <a:gd name="T7" fmla="*/ 0 h 23"/>
              </a:gdLst>
              <a:ahLst/>
              <a:cxnLst>
                <a:cxn ang="0">
                  <a:pos x="T0" y="T1"/>
                </a:cxn>
                <a:cxn ang="0">
                  <a:pos x="T2" y="T3"/>
                </a:cxn>
                <a:cxn ang="0">
                  <a:pos x="T4" y="T5"/>
                </a:cxn>
                <a:cxn ang="0">
                  <a:pos x="T6" y="T7"/>
                </a:cxn>
              </a:cxnLst>
              <a:rect l="0" t="0" r="r" b="b"/>
              <a:pathLst>
                <a:path w="24" h="23">
                  <a:moveTo>
                    <a:pt x="0" y="0"/>
                  </a:moveTo>
                  <a:cubicBezTo>
                    <a:pt x="1" y="8"/>
                    <a:pt x="3" y="16"/>
                    <a:pt x="6" y="23"/>
                  </a:cubicBezTo>
                  <a:cubicBezTo>
                    <a:pt x="19" y="20"/>
                    <a:pt x="19" y="22"/>
                    <a:pt x="24" y="11"/>
                  </a:cubicBezTo>
                  <a:cubicBezTo>
                    <a:pt x="20" y="0"/>
                    <a:pt x="4" y="8"/>
                    <a:pt x="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4" name="Freeform 68"/>
            <p:cNvSpPr>
              <a:spLocks/>
            </p:cNvSpPr>
            <p:nvPr/>
          </p:nvSpPr>
          <p:spPr bwMode="invGray">
            <a:xfrm>
              <a:off x="4208" y="3265"/>
              <a:ext cx="45" cy="37"/>
            </a:xfrm>
            <a:custGeom>
              <a:avLst/>
              <a:gdLst>
                <a:gd name="T0" fmla="*/ 9 w 60"/>
                <a:gd name="T1" fmla="*/ 0 h 49"/>
                <a:gd name="T2" fmla="*/ 0 w 60"/>
                <a:gd name="T3" fmla="*/ 18 h 49"/>
                <a:gd name="T4" fmla="*/ 28 w 60"/>
                <a:gd name="T5" fmla="*/ 33 h 49"/>
                <a:gd name="T6" fmla="*/ 42 w 60"/>
                <a:gd name="T7" fmla="*/ 46 h 49"/>
                <a:gd name="T8" fmla="*/ 60 w 60"/>
                <a:gd name="T9" fmla="*/ 42 h 49"/>
                <a:gd name="T10" fmla="*/ 49 w 60"/>
                <a:gd name="T11" fmla="*/ 24 h 49"/>
                <a:gd name="T12" fmla="*/ 28 w 60"/>
                <a:gd name="T13" fmla="*/ 3 h 49"/>
                <a:gd name="T14" fmla="*/ 19 w 60"/>
                <a:gd name="T15" fmla="*/ 16 h 49"/>
                <a:gd name="T16" fmla="*/ 9 w 60"/>
                <a:gd name="T1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49">
                  <a:moveTo>
                    <a:pt x="9" y="0"/>
                  </a:moveTo>
                  <a:cubicBezTo>
                    <a:pt x="8" y="7"/>
                    <a:pt x="0" y="18"/>
                    <a:pt x="0" y="18"/>
                  </a:cubicBezTo>
                  <a:cubicBezTo>
                    <a:pt x="2" y="36"/>
                    <a:pt x="9" y="31"/>
                    <a:pt x="28" y="33"/>
                  </a:cubicBezTo>
                  <a:cubicBezTo>
                    <a:pt x="33" y="40"/>
                    <a:pt x="33" y="44"/>
                    <a:pt x="42" y="46"/>
                  </a:cubicBezTo>
                  <a:cubicBezTo>
                    <a:pt x="49" y="49"/>
                    <a:pt x="56" y="49"/>
                    <a:pt x="60" y="42"/>
                  </a:cubicBezTo>
                  <a:cubicBezTo>
                    <a:pt x="58" y="32"/>
                    <a:pt x="59" y="26"/>
                    <a:pt x="49" y="24"/>
                  </a:cubicBezTo>
                  <a:cubicBezTo>
                    <a:pt x="47" y="12"/>
                    <a:pt x="41" y="5"/>
                    <a:pt x="28" y="3"/>
                  </a:cubicBezTo>
                  <a:cubicBezTo>
                    <a:pt x="23" y="10"/>
                    <a:pt x="30" y="23"/>
                    <a:pt x="19" y="16"/>
                  </a:cubicBezTo>
                  <a:cubicBezTo>
                    <a:pt x="17" y="6"/>
                    <a:pt x="20" y="0"/>
                    <a:pt x="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5" name="Freeform 69"/>
            <p:cNvSpPr>
              <a:spLocks/>
            </p:cNvSpPr>
            <p:nvPr/>
          </p:nvSpPr>
          <p:spPr bwMode="invGray">
            <a:xfrm>
              <a:off x="4277" y="3335"/>
              <a:ext cx="24" cy="33"/>
            </a:xfrm>
            <a:custGeom>
              <a:avLst/>
              <a:gdLst>
                <a:gd name="T0" fmla="*/ 28 w 32"/>
                <a:gd name="T1" fmla="*/ 0 h 44"/>
                <a:gd name="T2" fmla="*/ 10 w 32"/>
                <a:gd name="T3" fmla="*/ 11 h 44"/>
                <a:gd name="T4" fmla="*/ 12 w 32"/>
                <a:gd name="T5" fmla="*/ 32 h 44"/>
                <a:gd name="T6" fmla="*/ 24 w 32"/>
                <a:gd name="T7" fmla="*/ 36 h 44"/>
                <a:gd name="T8" fmla="*/ 28 w 32"/>
                <a:gd name="T9" fmla="*/ 0 h 44"/>
              </a:gdLst>
              <a:ahLst/>
              <a:cxnLst>
                <a:cxn ang="0">
                  <a:pos x="T0" y="T1"/>
                </a:cxn>
                <a:cxn ang="0">
                  <a:pos x="T2" y="T3"/>
                </a:cxn>
                <a:cxn ang="0">
                  <a:pos x="T4" y="T5"/>
                </a:cxn>
                <a:cxn ang="0">
                  <a:pos x="T6" y="T7"/>
                </a:cxn>
                <a:cxn ang="0">
                  <a:pos x="T8" y="T9"/>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6" name="Freeform 70"/>
            <p:cNvSpPr>
              <a:spLocks/>
            </p:cNvSpPr>
            <p:nvPr/>
          </p:nvSpPr>
          <p:spPr bwMode="invGray">
            <a:xfrm>
              <a:off x="4544" y="3293"/>
              <a:ext cx="46" cy="47"/>
            </a:xfrm>
            <a:custGeom>
              <a:avLst/>
              <a:gdLst>
                <a:gd name="T0" fmla="*/ 7 w 61"/>
                <a:gd name="T1" fmla="*/ 0 h 63"/>
                <a:gd name="T2" fmla="*/ 0 w 61"/>
                <a:gd name="T3" fmla="*/ 14 h 63"/>
                <a:gd name="T4" fmla="*/ 24 w 61"/>
                <a:gd name="T5" fmla="*/ 35 h 63"/>
                <a:gd name="T6" fmla="*/ 36 w 61"/>
                <a:gd name="T7" fmla="*/ 54 h 63"/>
                <a:gd name="T8" fmla="*/ 46 w 61"/>
                <a:gd name="T9" fmla="*/ 63 h 63"/>
                <a:gd name="T10" fmla="*/ 61 w 61"/>
                <a:gd name="T11" fmla="*/ 56 h 63"/>
                <a:gd name="T12" fmla="*/ 33 w 61"/>
                <a:gd name="T13" fmla="*/ 17 h 63"/>
                <a:gd name="T14" fmla="*/ 7 w 61"/>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3">
                  <a:moveTo>
                    <a:pt x="7" y="0"/>
                  </a:moveTo>
                  <a:cubicBezTo>
                    <a:pt x="6" y="6"/>
                    <a:pt x="3" y="9"/>
                    <a:pt x="0" y="14"/>
                  </a:cubicBezTo>
                  <a:cubicBezTo>
                    <a:pt x="7" y="23"/>
                    <a:pt x="13" y="31"/>
                    <a:pt x="24" y="35"/>
                  </a:cubicBezTo>
                  <a:cubicBezTo>
                    <a:pt x="27" y="42"/>
                    <a:pt x="31" y="48"/>
                    <a:pt x="36" y="54"/>
                  </a:cubicBezTo>
                  <a:cubicBezTo>
                    <a:pt x="37" y="61"/>
                    <a:pt x="40" y="59"/>
                    <a:pt x="46" y="63"/>
                  </a:cubicBezTo>
                  <a:cubicBezTo>
                    <a:pt x="54" y="62"/>
                    <a:pt x="56" y="62"/>
                    <a:pt x="61" y="56"/>
                  </a:cubicBezTo>
                  <a:cubicBezTo>
                    <a:pt x="59" y="46"/>
                    <a:pt x="42" y="23"/>
                    <a:pt x="33" y="17"/>
                  </a:cubicBezTo>
                  <a:cubicBezTo>
                    <a:pt x="23" y="10"/>
                    <a:pt x="14" y="9"/>
                    <a:pt x="7"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7" name="Freeform 71"/>
            <p:cNvSpPr>
              <a:spLocks/>
            </p:cNvSpPr>
            <p:nvPr/>
          </p:nvSpPr>
          <p:spPr bwMode="invGray">
            <a:xfrm>
              <a:off x="4147" y="3352"/>
              <a:ext cx="46" cy="50"/>
            </a:xfrm>
            <a:custGeom>
              <a:avLst/>
              <a:gdLst>
                <a:gd name="T0" fmla="*/ 28 w 61"/>
                <a:gd name="T1" fmla="*/ 7 h 67"/>
                <a:gd name="T2" fmla="*/ 30 w 61"/>
                <a:gd name="T3" fmla="*/ 34 h 67"/>
                <a:gd name="T4" fmla="*/ 16 w 61"/>
                <a:gd name="T5" fmla="*/ 43 h 67"/>
                <a:gd name="T6" fmla="*/ 22 w 61"/>
                <a:gd name="T7" fmla="*/ 67 h 67"/>
                <a:gd name="T8" fmla="*/ 48 w 61"/>
                <a:gd name="T9" fmla="*/ 58 h 67"/>
                <a:gd name="T10" fmla="*/ 60 w 61"/>
                <a:gd name="T11" fmla="*/ 47 h 67"/>
                <a:gd name="T12" fmla="*/ 51 w 61"/>
                <a:gd name="T13" fmla="*/ 28 h 67"/>
                <a:gd name="T14" fmla="*/ 57 w 61"/>
                <a:gd name="T15" fmla="*/ 14 h 67"/>
                <a:gd name="T16" fmla="*/ 55 w 61"/>
                <a:gd name="T17" fmla="*/ 2 h 67"/>
                <a:gd name="T18" fmla="*/ 46 w 61"/>
                <a:gd name="T19" fmla="*/ 4 h 67"/>
                <a:gd name="T20" fmla="*/ 51 w 61"/>
                <a:gd name="T21" fmla="*/ 5 h 67"/>
                <a:gd name="T22" fmla="*/ 49 w 61"/>
                <a:gd name="T23" fmla="*/ 16 h 67"/>
                <a:gd name="T24" fmla="*/ 43 w 61"/>
                <a:gd name="T25" fmla="*/ 23 h 67"/>
                <a:gd name="T26" fmla="*/ 28 w 61"/>
                <a:gd name="T27"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67">
                  <a:moveTo>
                    <a:pt x="28" y="7"/>
                  </a:moveTo>
                  <a:cubicBezTo>
                    <a:pt x="17" y="15"/>
                    <a:pt x="24" y="25"/>
                    <a:pt x="30" y="34"/>
                  </a:cubicBezTo>
                  <a:cubicBezTo>
                    <a:pt x="27" y="44"/>
                    <a:pt x="26" y="44"/>
                    <a:pt x="16" y="43"/>
                  </a:cubicBezTo>
                  <a:cubicBezTo>
                    <a:pt x="0" y="46"/>
                    <a:pt x="13" y="63"/>
                    <a:pt x="22" y="67"/>
                  </a:cubicBezTo>
                  <a:cubicBezTo>
                    <a:pt x="31" y="65"/>
                    <a:pt x="39" y="60"/>
                    <a:pt x="48" y="58"/>
                  </a:cubicBezTo>
                  <a:cubicBezTo>
                    <a:pt x="51" y="52"/>
                    <a:pt x="54" y="50"/>
                    <a:pt x="60" y="47"/>
                  </a:cubicBezTo>
                  <a:cubicBezTo>
                    <a:pt x="61" y="40"/>
                    <a:pt x="51" y="28"/>
                    <a:pt x="51" y="28"/>
                  </a:cubicBezTo>
                  <a:cubicBezTo>
                    <a:pt x="52" y="22"/>
                    <a:pt x="55" y="19"/>
                    <a:pt x="57" y="14"/>
                  </a:cubicBezTo>
                  <a:cubicBezTo>
                    <a:pt x="56" y="10"/>
                    <a:pt x="58" y="5"/>
                    <a:pt x="55" y="2"/>
                  </a:cubicBezTo>
                  <a:cubicBezTo>
                    <a:pt x="53" y="0"/>
                    <a:pt x="48" y="2"/>
                    <a:pt x="46" y="4"/>
                  </a:cubicBezTo>
                  <a:cubicBezTo>
                    <a:pt x="45" y="5"/>
                    <a:pt x="49" y="5"/>
                    <a:pt x="51" y="5"/>
                  </a:cubicBezTo>
                  <a:cubicBezTo>
                    <a:pt x="57" y="10"/>
                    <a:pt x="52" y="9"/>
                    <a:pt x="49" y="16"/>
                  </a:cubicBezTo>
                  <a:cubicBezTo>
                    <a:pt x="58" y="23"/>
                    <a:pt x="50" y="22"/>
                    <a:pt x="43" y="23"/>
                  </a:cubicBezTo>
                  <a:cubicBezTo>
                    <a:pt x="34" y="22"/>
                    <a:pt x="31" y="16"/>
                    <a:pt x="28"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8" name="Freeform 72"/>
            <p:cNvSpPr>
              <a:spLocks/>
            </p:cNvSpPr>
            <p:nvPr/>
          </p:nvSpPr>
          <p:spPr bwMode="invGray">
            <a:xfrm>
              <a:off x="4098" y="3371"/>
              <a:ext cx="32" cy="27"/>
            </a:xfrm>
            <a:custGeom>
              <a:avLst/>
              <a:gdLst>
                <a:gd name="T0" fmla="*/ 21 w 43"/>
                <a:gd name="T1" fmla="*/ 3 h 36"/>
                <a:gd name="T2" fmla="*/ 6 w 43"/>
                <a:gd name="T3" fmla="*/ 6 h 36"/>
                <a:gd name="T4" fmla="*/ 33 w 43"/>
                <a:gd name="T5" fmla="*/ 36 h 36"/>
                <a:gd name="T6" fmla="*/ 42 w 43"/>
                <a:gd name="T7" fmla="*/ 30 h 36"/>
                <a:gd name="T8" fmla="*/ 21 w 43"/>
                <a:gd name="T9" fmla="*/ 3 h 36"/>
              </a:gdLst>
              <a:ahLst/>
              <a:cxnLst>
                <a:cxn ang="0">
                  <a:pos x="T0" y="T1"/>
                </a:cxn>
                <a:cxn ang="0">
                  <a:pos x="T2" y="T3"/>
                </a:cxn>
                <a:cxn ang="0">
                  <a:pos x="T4" y="T5"/>
                </a:cxn>
                <a:cxn ang="0">
                  <a:pos x="T6" y="T7"/>
                </a:cxn>
                <a:cxn ang="0">
                  <a:pos x="T8" y="T9"/>
                </a:cxn>
              </a:cxnLst>
              <a:rect l="0" t="0" r="r" b="b"/>
              <a:pathLst>
                <a:path w="43" h="36">
                  <a:moveTo>
                    <a:pt x="21" y="3"/>
                  </a:moveTo>
                  <a:cubicBezTo>
                    <a:pt x="14" y="0"/>
                    <a:pt x="12" y="2"/>
                    <a:pt x="6" y="6"/>
                  </a:cubicBezTo>
                  <a:cubicBezTo>
                    <a:pt x="0" y="17"/>
                    <a:pt x="23" y="32"/>
                    <a:pt x="33" y="36"/>
                  </a:cubicBezTo>
                  <a:cubicBezTo>
                    <a:pt x="36" y="35"/>
                    <a:pt x="42" y="34"/>
                    <a:pt x="42" y="30"/>
                  </a:cubicBezTo>
                  <a:cubicBezTo>
                    <a:pt x="43" y="24"/>
                    <a:pt x="27" y="3"/>
                    <a:pt x="21" y="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9" name="Freeform 73"/>
            <p:cNvSpPr>
              <a:spLocks/>
            </p:cNvSpPr>
            <p:nvPr/>
          </p:nvSpPr>
          <p:spPr bwMode="invGray">
            <a:xfrm>
              <a:off x="4077" y="3342"/>
              <a:ext cx="24" cy="31"/>
            </a:xfrm>
            <a:custGeom>
              <a:avLst/>
              <a:gdLst>
                <a:gd name="T0" fmla="*/ 21 w 32"/>
                <a:gd name="T1" fmla="*/ 0 h 41"/>
                <a:gd name="T2" fmla="*/ 0 w 32"/>
                <a:gd name="T3" fmla="*/ 26 h 41"/>
                <a:gd name="T4" fmla="*/ 16 w 32"/>
                <a:gd name="T5" fmla="*/ 24 h 41"/>
                <a:gd name="T6" fmla="*/ 19 w 32"/>
                <a:gd name="T7" fmla="*/ 29 h 41"/>
                <a:gd name="T8" fmla="*/ 16 w 32"/>
                <a:gd name="T9" fmla="*/ 35 h 41"/>
                <a:gd name="T10" fmla="*/ 30 w 32"/>
                <a:gd name="T11" fmla="*/ 21 h 41"/>
                <a:gd name="T12" fmla="*/ 24 w 32"/>
                <a:gd name="T13" fmla="*/ 9 h 41"/>
                <a:gd name="T14" fmla="*/ 21 w 32"/>
                <a:gd name="T15" fmla="*/ 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1">
                  <a:moveTo>
                    <a:pt x="21" y="0"/>
                  </a:moveTo>
                  <a:cubicBezTo>
                    <a:pt x="15" y="10"/>
                    <a:pt x="6" y="16"/>
                    <a:pt x="0" y="26"/>
                  </a:cubicBezTo>
                  <a:cubicBezTo>
                    <a:pt x="7" y="27"/>
                    <a:pt x="10" y="27"/>
                    <a:pt x="16" y="24"/>
                  </a:cubicBezTo>
                  <a:cubicBezTo>
                    <a:pt x="17" y="26"/>
                    <a:pt x="19" y="27"/>
                    <a:pt x="19" y="29"/>
                  </a:cubicBezTo>
                  <a:cubicBezTo>
                    <a:pt x="19" y="31"/>
                    <a:pt x="15" y="33"/>
                    <a:pt x="16" y="35"/>
                  </a:cubicBezTo>
                  <a:cubicBezTo>
                    <a:pt x="19" y="41"/>
                    <a:pt x="29" y="23"/>
                    <a:pt x="30" y="21"/>
                  </a:cubicBezTo>
                  <a:cubicBezTo>
                    <a:pt x="32" y="9"/>
                    <a:pt x="26" y="19"/>
                    <a:pt x="24" y="9"/>
                  </a:cubicBezTo>
                  <a:cubicBezTo>
                    <a:pt x="25" y="1"/>
                    <a:pt x="27" y="4"/>
                    <a:pt x="2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0" name="Freeform 74"/>
            <p:cNvSpPr>
              <a:spLocks/>
            </p:cNvSpPr>
            <p:nvPr/>
          </p:nvSpPr>
          <p:spPr bwMode="invGray">
            <a:xfrm>
              <a:off x="4111" y="3353"/>
              <a:ext cx="34" cy="24"/>
            </a:xfrm>
            <a:custGeom>
              <a:avLst/>
              <a:gdLst>
                <a:gd name="T0" fmla="*/ 21 w 45"/>
                <a:gd name="T1" fmla="*/ 0 h 32"/>
                <a:gd name="T2" fmla="*/ 0 w 45"/>
                <a:gd name="T3" fmla="*/ 7 h 32"/>
                <a:gd name="T4" fmla="*/ 27 w 45"/>
                <a:gd name="T5" fmla="*/ 31 h 32"/>
                <a:gd name="T6" fmla="*/ 45 w 45"/>
                <a:gd name="T7" fmla="*/ 24 h 32"/>
                <a:gd name="T8" fmla="*/ 22 w 45"/>
                <a:gd name="T9" fmla="*/ 10 h 32"/>
                <a:gd name="T10" fmla="*/ 21 w 45"/>
                <a:gd name="T11" fmla="*/ 0 h 32"/>
              </a:gdLst>
              <a:ahLst/>
              <a:cxnLst>
                <a:cxn ang="0">
                  <a:pos x="T0" y="T1"/>
                </a:cxn>
                <a:cxn ang="0">
                  <a:pos x="T2" y="T3"/>
                </a:cxn>
                <a:cxn ang="0">
                  <a:pos x="T4" y="T5"/>
                </a:cxn>
                <a:cxn ang="0">
                  <a:pos x="T6" y="T7"/>
                </a:cxn>
                <a:cxn ang="0">
                  <a:pos x="T8" y="T9"/>
                </a:cxn>
                <a:cxn ang="0">
                  <a:pos x="T10" y="T11"/>
                </a:cxn>
              </a:cxnLst>
              <a:rect l="0" t="0" r="r" b="b"/>
              <a:pathLst>
                <a:path w="45" h="32">
                  <a:moveTo>
                    <a:pt x="21" y="0"/>
                  </a:moveTo>
                  <a:cubicBezTo>
                    <a:pt x="10" y="1"/>
                    <a:pt x="8" y="1"/>
                    <a:pt x="0" y="7"/>
                  </a:cubicBezTo>
                  <a:cubicBezTo>
                    <a:pt x="3" y="20"/>
                    <a:pt x="15" y="29"/>
                    <a:pt x="27" y="31"/>
                  </a:cubicBezTo>
                  <a:cubicBezTo>
                    <a:pt x="36" y="30"/>
                    <a:pt x="41" y="32"/>
                    <a:pt x="45" y="24"/>
                  </a:cubicBezTo>
                  <a:cubicBezTo>
                    <a:pt x="32" y="16"/>
                    <a:pt x="30" y="23"/>
                    <a:pt x="22" y="10"/>
                  </a:cubicBezTo>
                  <a:cubicBezTo>
                    <a:pt x="21" y="2"/>
                    <a:pt x="21" y="5"/>
                    <a:pt x="2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1" name="Freeform 75"/>
            <p:cNvSpPr>
              <a:spLocks/>
            </p:cNvSpPr>
            <p:nvPr/>
          </p:nvSpPr>
          <p:spPr bwMode="invGray">
            <a:xfrm>
              <a:off x="4062" y="3021"/>
              <a:ext cx="27" cy="55"/>
            </a:xfrm>
            <a:custGeom>
              <a:avLst/>
              <a:gdLst>
                <a:gd name="T0" fmla="*/ 30 w 35"/>
                <a:gd name="T1" fmla="*/ 0 h 74"/>
                <a:gd name="T2" fmla="*/ 21 w 35"/>
                <a:gd name="T3" fmla="*/ 15 h 74"/>
                <a:gd name="T4" fmla="*/ 9 w 35"/>
                <a:gd name="T5" fmla="*/ 36 h 74"/>
                <a:gd name="T6" fmla="*/ 0 w 35"/>
                <a:gd name="T7" fmla="*/ 59 h 74"/>
                <a:gd name="T8" fmla="*/ 8 w 35"/>
                <a:gd name="T9" fmla="*/ 74 h 74"/>
                <a:gd name="T10" fmla="*/ 20 w 35"/>
                <a:gd name="T11" fmla="*/ 59 h 74"/>
                <a:gd name="T12" fmla="*/ 35 w 35"/>
                <a:gd name="T13" fmla="*/ 32 h 74"/>
                <a:gd name="T14" fmla="*/ 30 w 3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74">
                  <a:moveTo>
                    <a:pt x="30" y="0"/>
                  </a:moveTo>
                  <a:cubicBezTo>
                    <a:pt x="33" y="8"/>
                    <a:pt x="29" y="14"/>
                    <a:pt x="21" y="15"/>
                  </a:cubicBezTo>
                  <a:cubicBezTo>
                    <a:pt x="19" y="27"/>
                    <a:pt x="24" y="33"/>
                    <a:pt x="9" y="36"/>
                  </a:cubicBezTo>
                  <a:cubicBezTo>
                    <a:pt x="13" y="50"/>
                    <a:pt x="12" y="52"/>
                    <a:pt x="0" y="59"/>
                  </a:cubicBezTo>
                  <a:cubicBezTo>
                    <a:pt x="3" y="64"/>
                    <a:pt x="5" y="69"/>
                    <a:pt x="8" y="74"/>
                  </a:cubicBezTo>
                  <a:cubicBezTo>
                    <a:pt x="15" y="71"/>
                    <a:pt x="16" y="65"/>
                    <a:pt x="20" y="59"/>
                  </a:cubicBezTo>
                  <a:cubicBezTo>
                    <a:pt x="22" y="47"/>
                    <a:pt x="28" y="41"/>
                    <a:pt x="35" y="32"/>
                  </a:cubicBezTo>
                  <a:cubicBezTo>
                    <a:pt x="34" y="26"/>
                    <a:pt x="30" y="8"/>
                    <a:pt x="3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2" name="Freeform 76"/>
            <p:cNvSpPr>
              <a:spLocks/>
            </p:cNvSpPr>
            <p:nvPr/>
          </p:nvSpPr>
          <p:spPr bwMode="invGray">
            <a:xfrm>
              <a:off x="4113" y="3012"/>
              <a:ext cx="19" cy="55"/>
            </a:xfrm>
            <a:custGeom>
              <a:avLst/>
              <a:gdLst>
                <a:gd name="T0" fmla="*/ 13 w 25"/>
                <a:gd name="T1" fmla="*/ 7 h 73"/>
                <a:gd name="T2" fmla="*/ 4 w 25"/>
                <a:gd name="T3" fmla="*/ 8 h 73"/>
                <a:gd name="T4" fmla="*/ 0 w 25"/>
                <a:gd name="T5" fmla="*/ 22 h 73"/>
                <a:gd name="T6" fmla="*/ 15 w 25"/>
                <a:gd name="T7" fmla="*/ 41 h 73"/>
                <a:gd name="T8" fmla="*/ 25 w 25"/>
                <a:gd name="T9" fmla="*/ 56 h 73"/>
                <a:gd name="T10" fmla="*/ 16 w 25"/>
                <a:gd name="T11" fmla="*/ 20 h 73"/>
                <a:gd name="T12" fmla="*/ 13 w 25"/>
                <a:gd name="T13" fmla="*/ 7 h 73"/>
              </a:gdLst>
              <a:ahLst/>
              <a:cxnLst>
                <a:cxn ang="0">
                  <a:pos x="T0" y="T1"/>
                </a:cxn>
                <a:cxn ang="0">
                  <a:pos x="T2" y="T3"/>
                </a:cxn>
                <a:cxn ang="0">
                  <a:pos x="T4" y="T5"/>
                </a:cxn>
                <a:cxn ang="0">
                  <a:pos x="T6" y="T7"/>
                </a:cxn>
                <a:cxn ang="0">
                  <a:pos x="T8" y="T9"/>
                </a:cxn>
                <a:cxn ang="0">
                  <a:pos x="T10" y="T11"/>
                </a:cxn>
                <a:cxn ang="0">
                  <a:pos x="T12" y="T13"/>
                </a:cxn>
              </a:cxnLst>
              <a:rect l="0" t="0" r="r" b="b"/>
              <a:pathLst>
                <a:path w="25" h="73">
                  <a:moveTo>
                    <a:pt x="13" y="7"/>
                  </a:moveTo>
                  <a:cubicBezTo>
                    <a:pt x="9" y="0"/>
                    <a:pt x="7" y="2"/>
                    <a:pt x="4" y="8"/>
                  </a:cubicBezTo>
                  <a:cubicBezTo>
                    <a:pt x="3" y="13"/>
                    <a:pt x="1" y="17"/>
                    <a:pt x="0" y="22"/>
                  </a:cubicBezTo>
                  <a:cubicBezTo>
                    <a:pt x="1" y="35"/>
                    <a:pt x="6" y="33"/>
                    <a:pt x="15" y="41"/>
                  </a:cubicBezTo>
                  <a:cubicBezTo>
                    <a:pt x="16" y="52"/>
                    <a:pt x="15" y="73"/>
                    <a:pt x="25" y="56"/>
                  </a:cubicBezTo>
                  <a:cubicBezTo>
                    <a:pt x="24" y="33"/>
                    <a:pt x="23" y="36"/>
                    <a:pt x="16" y="20"/>
                  </a:cubicBezTo>
                  <a:cubicBezTo>
                    <a:pt x="15" y="11"/>
                    <a:pt x="16" y="15"/>
                    <a:pt x="13"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3" name="Freeform 77"/>
            <p:cNvSpPr>
              <a:spLocks/>
            </p:cNvSpPr>
            <p:nvPr/>
          </p:nvSpPr>
          <p:spPr bwMode="invGray">
            <a:xfrm>
              <a:off x="4135" y="2995"/>
              <a:ext cx="10" cy="25"/>
            </a:xfrm>
            <a:custGeom>
              <a:avLst/>
              <a:gdLst>
                <a:gd name="T0" fmla="*/ 11 w 14"/>
                <a:gd name="T1" fmla="*/ 0 h 33"/>
                <a:gd name="T2" fmla="*/ 1 w 14"/>
                <a:gd name="T3" fmla="*/ 10 h 33"/>
                <a:gd name="T4" fmla="*/ 11 w 14"/>
                <a:gd name="T5" fmla="*/ 25 h 33"/>
                <a:gd name="T6" fmla="*/ 11 w 14"/>
                <a:gd name="T7" fmla="*/ 0 h 33"/>
              </a:gdLst>
              <a:ahLst/>
              <a:cxnLst>
                <a:cxn ang="0">
                  <a:pos x="T0" y="T1"/>
                </a:cxn>
                <a:cxn ang="0">
                  <a:pos x="T2" y="T3"/>
                </a:cxn>
                <a:cxn ang="0">
                  <a:pos x="T4" y="T5"/>
                </a:cxn>
                <a:cxn ang="0">
                  <a:pos x="T6" y="T7"/>
                </a:cxn>
              </a:cxnLst>
              <a:rect l="0" t="0" r="r" b="b"/>
              <a:pathLst>
                <a:path w="14" h="33">
                  <a:moveTo>
                    <a:pt x="11" y="0"/>
                  </a:moveTo>
                  <a:cubicBezTo>
                    <a:pt x="7" y="3"/>
                    <a:pt x="5" y="7"/>
                    <a:pt x="1" y="10"/>
                  </a:cubicBezTo>
                  <a:cubicBezTo>
                    <a:pt x="2" y="18"/>
                    <a:pt x="0" y="33"/>
                    <a:pt x="11" y="25"/>
                  </a:cubicBezTo>
                  <a:cubicBezTo>
                    <a:pt x="14" y="15"/>
                    <a:pt x="5" y="4"/>
                    <a:pt x="1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4" name="Freeform 78"/>
            <p:cNvSpPr>
              <a:spLocks/>
            </p:cNvSpPr>
            <p:nvPr/>
          </p:nvSpPr>
          <p:spPr bwMode="invGray">
            <a:xfrm>
              <a:off x="4145" y="3007"/>
              <a:ext cx="21" cy="48"/>
            </a:xfrm>
            <a:custGeom>
              <a:avLst/>
              <a:gdLst>
                <a:gd name="T0" fmla="*/ 5 w 28"/>
                <a:gd name="T1" fmla="*/ 0 h 64"/>
                <a:gd name="T2" fmla="*/ 11 w 28"/>
                <a:gd name="T3" fmla="*/ 14 h 64"/>
                <a:gd name="T4" fmla="*/ 20 w 28"/>
                <a:gd name="T5" fmla="*/ 21 h 64"/>
                <a:gd name="T6" fmla="*/ 8 w 28"/>
                <a:gd name="T7" fmla="*/ 39 h 64"/>
                <a:gd name="T8" fmla="*/ 0 w 28"/>
                <a:gd name="T9" fmla="*/ 56 h 64"/>
                <a:gd name="T10" fmla="*/ 11 w 28"/>
                <a:gd name="T11" fmla="*/ 57 h 64"/>
                <a:gd name="T12" fmla="*/ 26 w 28"/>
                <a:gd name="T13" fmla="*/ 26 h 64"/>
                <a:gd name="T14" fmla="*/ 5 w 28"/>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4">
                  <a:moveTo>
                    <a:pt x="5" y="0"/>
                  </a:moveTo>
                  <a:cubicBezTo>
                    <a:pt x="6" y="5"/>
                    <a:pt x="7" y="10"/>
                    <a:pt x="11" y="14"/>
                  </a:cubicBezTo>
                  <a:cubicBezTo>
                    <a:pt x="14" y="17"/>
                    <a:pt x="20" y="21"/>
                    <a:pt x="20" y="21"/>
                  </a:cubicBezTo>
                  <a:cubicBezTo>
                    <a:pt x="9" y="27"/>
                    <a:pt x="0" y="23"/>
                    <a:pt x="8" y="39"/>
                  </a:cubicBezTo>
                  <a:cubicBezTo>
                    <a:pt x="6" y="47"/>
                    <a:pt x="4" y="50"/>
                    <a:pt x="0" y="56"/>
                  </a:cubicBezTo>
                  <a:cubicBezTo>
                    <a:pt x="4" y="62"/>
                    <a:pt x="7" y="64"/>
                    <a:pt x="11" y="57"/>
                  </a:cubicBezTo>
                  <a:cubicBezTo>
                    <a:pt x="13" y="43"/>
                    <a:pt x="10" y="29"/>
                    <a:pt x="26" y="26"/>
                  </a:cubicBezTo>
                  <a:cubicBezTo>
                    <a:pt x="28" y="15"/>
                    <a:pt x="14" y="4"/>
                    <a:pt x="5"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5" name="Freeform 79"/>
            <p:cNvSpPr>
              <a:spLocks/>
            </p:cNvSpPr>
            <p:nvPr/>
          </p:nvSpPr>
          <p:spPr bwMode="invGray">
            <a:xfrm>
              <a:off x="3876" y="3076"/>
              <a:ext cx="12" cy="27"/>
            </a:xfrm>
            <a:custGeom>
              <a:avLst/>
              <a:gdLst>
                <a:gd name="T0" fmla="*/ 14 w 16"/>
                <a:gd name="T1" fmla="*/ 3 h 36"/>
                <a:gd name="T2" fmla="*/ 0 w 16"/>
                <a:gd name="T3" fmla="*/ 7 h 36"/>
                <a:gd name="T4" fmla="*/ 8 w 16"/>
                <a:gd name="T5" fmla="*/ 22 h 36"/>
                <a:gd name="T6" fmla="*/ 14 w 16"/>
                <a:gd name="T7" fmla="*/ 3 h 36"/>
              </a:gdLst>
              <a:ahLst/>
              <a:cxnLst>
                <a:cxn ang="0">
                  <a:pos x="T0" y="T1"/>
                </a:cxn>
                <a:cxn ang="0">
                  <a:pos x="T2" y="T3"/>
                </a:cxn>
                <a:cxn ang="0">
                  <a:pos x="T4" y="T5"/>
                </a:cxn>
                <a:cxn ang="0">
                  <a:pos x="T6" y="T7"/>
                </a:cxn>
              </a:cxnLst>
              <a:rect l="0" t="0" r="r" b="b"/>
              <a:pathLst>
                <a:path w="16" h="36">
                  <a:moveTo>
                    <a:pt x="14" y="3"/>
                  </a:moveTo>
                  <a:cubicBezTo>
                    <a:pt x="7" y="0"/>
                    <a:pt x="4" y="1"/>
                    <a:pt x="0" y="7"/>
                  </a:cubicBezTo>
                  <a:cubicBezTo>
                    <a:pt x="3" y="14"/>
                    <a:pt x="2" y="17"/>
                    <a:pt x="8" y="22"/>
                  </a:cubicBezTo>
                  <a:cubicBezTo>
                    <a:pt x="16" y="36"/>
                    <a:pt x="11" y="7"/>
                    <a:pt x="14" y="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6" name="Freeform 80"/>
            <p:cNvSpPr>
              <a:spLocks/>
            </p:cNvSpPr>
            <p:nvPr/>
          </p:nvSpPr>
          <p:spPr bwMode="invGray">
            <a:xfrm>
              <a:off x="3866" y="3053"/>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7" name="Freeform 81"/>
            <p:cNvSpPr>
              <a:spLocks/>
            </p:cNvSpPr>
            <p:nvPr/>
          </p:nvSpPr>
          <p:spPr bwMode="invGray">
            <a:xfrm>
              <a:off x="3862" y="3035"/>
              <a:ext cx="12" cy="14"/>
            </a:xfrm>
            <a:custGeom>
              <a:avLst/>
              <a:gdLst>
                <a:gd name="T0" fmla="*/ 10 w 16"/>
                <a:gd name="T1" fmla="*/ 5 h 19"/>
                <a:gd name="T2" fmla="*/ 0 w 16"/>
                <a:gd name="T3" fmla="*/ 10 h 19"/>
                <a:gd name="T4" fmla="*/ 12 w 16"/>
                <a:gd name="T5" fmla="*/ 19 h 19"/>
                <a:gd name="T6" fmla="*/ 10 w 16"/>
                <a:gd name="T7" fmla="*/ 5 h 19"/>
              </a:gdLst>
              <a:ahLst/>
              <a:cxnLst>
                <a:cxn ang="0">
                  <a:pos x="T0" y="T1"/>
                </a:cxn>
                <a:cxn ang="0">
                  <a:pos x="T2" y="T3"/>
                </a:cxn>
                <a:cxn ang="0">
                  <a:pos x="T4" y="T5"/>
                </a:cxn>
                <a:cxn ang="0">
                  <a:pos x="T6" y="T7"/>
                </a:cxn>
              </a:cxnLst>
              <a:rect l="0" t="0" r="r" b="b"/>
              <a:pathLst>
                <a:path w="16" h="19">
                  <a:moveTo>
                    <a:pt x="10" y="5"/>
                  </a:moveTo>
                  <a:cubicBezTo>
                    <a:pt x="4" y="0"/>
                    <a:pt x="1" y="3"/>
                    <a:pt x="0" y="10"/>
                  </a:cubicBezTo>
                  <a:cubicBezTo>
                    <a:pt x="4" y="15"/>
                    <a:pt x="7" y="16"/>
                    <a:pt x="12" y="19"/>
                  </a:cubicBezTo>
                  <a:cubicBezTo>
                    <a:pt x="16" y="12"/>
                    <a:pt x="14"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8" name="Freeform 82"/>
            <p:cNvSpPr>
              <a:spLocks/>
            </p:cNvSpPr>
            <p:nvPr/>
          </p:nvSpPr>
          <p:spPr bwMode="invGray">
            <a:xfrm>
              <a:off x="3850" y="2995"/>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9" name="Freeform 83"/>
            <p:cNvSpPr>
              <a:spLocks/>
            </p:cNvSpPr>
            <p:nvPr/>
          </p:nvSpPr>
          <p:spPr bwMode="invGray">
            <a:xfrm>
              <a:off x="3852" y="3020"/>
              <a:ext cx="16" cy="13"/>
            </a:xfrm>
            <a:custGeom>
              <a:avLst/>
              <a:gdLst>
                <a:gd name="T0" fmla="*/ 13 w 22"/>
                <a:gd name="T1" fmla="*/ 0 h 18"/>
                <a:gd name="T2" fmla="*/ 19 w 22"/>
                <a:gd name="T3" fmla="*/ 18 h 18"/>
                <a:gd name="T4" fmla="*/ 14 w 22"/>
                <a:gd name="T5" fmla="*/ 6 h 18"/>
                <a:gd name="T6" fmla="*/ 13 w 22"/>
                <a:gd name="T7" fmla="*/ 0 h 18"/>
              </a:gdLst>
              <a:ahLst/>
              <a:cxnLst>
                <a:cxn ang="0">
                  <a:pos x="T0" y="T1"/>
                </a:cxn>
                <a:cxn ang="0">
                  <a:pos x="T2" y="T3"/>
                </a:cxn>
                <a:cxn ang="0">
                  <a:pos x="T4" y="T5"/>
                </a:cxn>
                <a:cxn ang="0">
                  <a:pos x="T6" y="T7"/>
                </a:cxn>
              </a:cxnLst>
              <a:rect l="0" t="0" r="r" b="b"/>
              <a:pathLst>
                <a:path w="22" h="18">
                  <a:moveTo>
                    <a:pt x="13" y="0"/>
                  </a:moveTo>
                  <a:cubicBezTo>
                    <a:pt x="0" y="8"/>
                    <a:pt x="9" y="12"/>
                    <a:pt x="19" y="18"/>
                  </a:cubicBezTo>
                  <a:cubicBezTo>
                    <a:pt x="20" y="11"/>
                    <a:pt x="22" y="8"/>
                    <a:pt x="14" y="6"/>
                  </a:cubicBezTo>
                  <a:cubicBezTo>
                    <a:pt x="9" y="3"/>
                    <a:pt x="9" y="5"/>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0" name="Freeform 84"/>
            <p:cNvSpPr>
              <a:spLocks/>
            </p:cNvSpPr>
            <p:nvPr/>
          </p:nvSpPr>
          <p:spPr bwMode="invGray">
            <a:xfrm>
              <a:off x="4688" y="3643"/>
              <a:ext cx="45" cy="60"/>
            </a:xfrm>
            <a:custGeom>
              <a:avLst/>
              <a:gdLst>
                <a:gd name="T0" fmla="*/ 10 w 60"/>
                <a:gd name="T1" fmla="*/ 7 h 81"/>
                <a:gd name="T2" fmla="*/ 3 w 60"/>
                <a:gd name="T3" fmla="*/ 18 h 81"/>
                <a:gd name="T4" fmla="*/ 15 w 60"/>
                <a:gd name="T5" fmla="*/ 39 h 81"/>
                <a:gd name="T6" fmla="*/ 27 w 60"/>
                <a:gd name="T7" fmla="*/ 54 h 81"/>
                <a:gd name="T8" fmla="*/ 40 w 60"/>
                <a:gd name="T9" fmla="*/ 63 h 81"/>
                <a:gd name="T10" fmla="*/ 51 w 60"/>
                <a:gd name="T11" fmla="*/ 81 h 81"/>
                <a:gd name="T12" fmla="*/ 52 w 60"/>
                <a:gd name="T13" fmla="*/ 57 h 81"/>
                <a:gd name="T14" fmla="*/ 43 w 60"/>
                <a:gd name="T15" fmla="*/ 37 h 81"/>
                <a:gd name="T16" fmla="*/ 25 w 60"/>
                <a:gd name="T17" fmla="*/ 18 h 81"/>
                <a:gd name="T18" fmla="*/ 10 w 60"/>
                <a:gd name="T19" fmla="*/ 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1">
                  <a:moveTo>
                    <a:pt x="10" y="7"/>
                  </a:moveTo>
                  <a:cubicBezTo>
                    <a:pt x="0" y="0"/>
                    <a:pt x="0" y="9"/>
                    <a:pt x="3" y="18"/>
                  </a:cubicBezTo>
                  <a:cubicBezTo>
                    <a:pt x="5" y="25"/>
                    <a:pt x="12" y="32"/>
                    <a:pt x="15" y="39"/>
                  </a:cubicBezTo>
                  <a:cubicBezTo>
                    <a:pt x="16" y="51"/>
                    <a:pt x="17" y="51"/>
                    <a:pt x="27" y="54"/>
                  </a:cubicBezTo>
                  <a:cubicBezTo>
                    <a:pt x="31" y="57"/>
                    <a:pt x="36" y="60"/>
                    <a:pt x="40" y="63"/>
                  </a:cubicBezTo>
                  <a:cubicBezTo>
                    <a:pt x="43" y="70"/>
                    <a:pt x="45" y="77"/>
                    <a:pt x="51" y="81"/>
                  </a:cubicBezTo>
                  <a:cubicBezTo>
                    <a:pt x="60" y="75"/>
                    <a:pt x="56" y="66"/>
                    <a:pt x="52" y="57"/>
                  </a:cubicBezTo>
                  <a:cubicBezTo>
                    <a:pt x="51" y="49"/>
                    <a:pt x="50" y="41"/>
                    <a:pt x="43" y="37"/>
                  </a:cubicBezTo>
                  <a:cubicBezTo>
                    <a:pt x="37" y="30"/>
                    <a:pt x="33" y="23"/>
                    <a:pt x="25" y="18"/>
                  </a:cubicBezTo>
                  <a:cubicBezTo>
                    <a:pt x="20" y="12"/>
                    <a:pt x="17" y="9"/>
                    <a:pt x="10"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1" name="Freeform 85"/>
            <p:cNvSpPr>
              <a:spLocks/>
            </p:cNvSpPr>
            <p:nvPr/>
          </p:nvSpPr>
          <p:spPr bwMode="invGray">
            <a:xfrm>
              <a:off x="4919" y="3594"/>
              <a:ext cx="53" cy="46"/>
            </a:xfrm>
            <a:custGeom>
              <a:avLst/>
              <a:gdLst>
                <a:gd name="T0" fmla="*/ 28 w 71"/>
                <a:gd name="T1" fmla="*/ 23 h 61"/>
                <a:gd name="T2" fmla="*/ 13 w 71"/>
                <a:gd name="T3" fmla="*/ 32 h 61"/>
                <a:gd name="T4" fmla="*/ 1 w 71"/>
                <a:gd name="T5" fmla="*/ 44 h 61"/>
                <a:gd name="T6" fmla="*/ 13 w 71"/>
                <a:gd name="T7" fmla="*/ 59 h 61"/>
                <a:gd name="T8" fmla="*/ 28 w 71"/>
                <a:gd name="T9" fmla="*/ 44 h 61"/>
                <a:gd name="T10" fmla="*/ 40 w 71"/>
                <a:gd name="T11" fmla="*/ 23 h 61"/>
                <a:gd name="T12" fmla="*/ 55 w 71"/>
                <a:gd name="T13" fmla="*/ 0 h 61"/>
                <a:gd name="T14" fmla="*/ 71 w 71"/>
                <a:gd name="T15" fmla="*/ 11 h 61"/>
                <a:gd name="T16" fmla="*/ 35 w 71"/>
                <a:gd name="T17" fmla="*/ 23 h 61"/>
                <a:gd name="T18" fmla="*/ 28 w 71"/>
                <a:gd name="T19" fmla="*/ 2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61">
                  <a:moveTo>
                    <a:pt x="28" y="23"/>
                  </a:moveTo>
                  <a:cubicBezTo>
                    <a:pt x="25" y="33"/>
                    <a:pt x="25" y="33"/>
                    <a:pt x="13" y="32"/>
                  </a:cubicBezTo>
                  <a:cubicBezTo>
                    <a:pt x="2" y="33"/>
                    <a:pt x="3" y="34"/>
                    <a:pt x="1" y="44"/>
                  </a:cubicBezTo>
                  <a:cubicBezTo>
                    <a:pt x="2" y="60"/>
                    <a:pt x="0" y="61"/>
                    <a:pt x="13" y="59"/>
                  </a:cubicBezTo>
                  <a:cubicBezTo>
                    <a:pt x="19" y="54"/>
                    <a:pt x="21" y="48"/>
                    <a:pt x="28" y="44"/>
                  </a:cubicBezTo>
                  <a:cubicBezTo>
                    <a:pt x="30" y="33"/>
                    <a:pt x="28" y="25"/>
                    <a:pt x="40" y="23"/>
                  </a:cubicBezTo>
                  <a:cubicBezTo>
                    <a:pt x="42" y="12"/>
                    <a:pt x="44" y="4"/>
                    <a:pt x="55" y="0"/>
                  </a:cubicBezTo>
                  <a:cubicBezTo>
                    <a:pt x="65" y="2"/>
                    <a:pt x="69" y="1"/>
                    <a:pt x="71" y="11"/>
                  </a:cubicBezTo>
                  <a:cubicBezTo>
                    <a:pt x="63" y="22"/>
                    <a:pt x="48" y="21"/>
                    <a:pt x="35" y="23"/>
                  </a:cubicBezTo>
                  <a:cubicBezTo>
                    <a:pt x="30" y="27"/>
                    <a:pt x="32" y="27"/>
                    <a:pt x="28" y="2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2" name="Freeform 86"/>
            <p:cNvSpPr>
              <a:spLocks/>
            </p:cNvSpPr>
            <p:nvPr/>
          </p:nvSpPr>
          <p:spPr bwMode="invGray">
            <a:xfrm>
              <a:off x="4759" y="3569"/>
              <a:ext cx="17" cy="23"/>
            </a:xfrm>
            <a:custGeom>
              <a:avLst/>
              <a:gdLst>
                <a:gd name="T0" fmla="*/ 9 w 23"/>
                <a:gd name="T1" fmla="*/ 0 h 30"/>
                <a:gd name="T2" fmla="*/ 0 w 23"/>
                <a:gd name="T3" fmla="*/ 14 h 30"/>
                <a:gd name="T4" fmla="*/ 12 w 23"/>
                <a:gd name="T5" fmla="*/ 30 h 30"/>
                <a:gd name="T6" fmla="*/ 9 w 23"/>
                <a:gd name="T7" fmla="*/ 0 h 30"/>
              </a:gdLst>
              <a:ahLst/>
              <a:cxnLst>
                <a:cxn ang="0">
                  <a:pos x="T0" y="T1"/>
                </a:cxn>
                <a:cxn ang="0">
                  <a:pos x="T2" y="T3"/>
                </a:cxn>
                <a:cxn ang="0">
                  <a:pos x="T4" y="T5"/>
                </a:cxn>
                <a:cxn ang="0">
                  <a:pos x="T6" y="T7"/>
                </a:cxn>
              </a:cxnLst>
              <a:rect l="0" t="0" r="r" b="b"/>
              <a:pathLst>
                <a:path w="23" h="30">
                  <a:moveTo>
                    <a:pt x="9" y="0"/>
                  </a:moveTo>
                  <a:cubicBezTo>
                    <a:pt x="8" y="7"/>
                    <a:pt x="3" y="8"/>
                    <a:pt x="0" y="14"/>
                  </a:cubicBezTo>
                  <a:cubicBezTo>
                    <a:pt x="3" y="21"/>
                    <a:pt x="8" y="24"/>
                    <a:pt x="12" y="30"/>
                  </a:cubicBezTo>
                  <a:cubicBezTo>
                    <a:pt x="23" y="15"/>
                    <a:pt x="4" y="9"/>
                    <a:pt x="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3" name="Freeform 87"/>
            <p:cNvSpPr>
              <a:spLocks/>
            </p:cNvSpPr>
            <p:nvPr/>
          </p:nvSpPr>
          <p:spPr bwMode="invGray">
            <a:xfrm>
              <a:off x="4751" y="3547"/>
              <a:ext cx="20" cy="17"/>
            </a:xfrm>
            <a:custGeom>
              <a:avLst/>
              <a:gdLst>
                <a:gd name="T0" fmla="*/ 19 w 26"/>
                <a:gd name="T1" fmla="*/ 0 h 23"/>
                <a:gd name="T2" fmla="*/ 0 w 26"/>
                <a:gd name="T3" fmla="*/ 14 h 23"/>
                <a:gd name="T4" fmla="*/ 21 w 26"/>
                <a:gd name="T5" fmla="*/ 20 h 23"/>
                <a:gd name="T6" fmla="*/ 19 w 26"/>
                <a:gd name="T7" fmla="*/ 0 h 23"/>
              </a:gdLst>
              <a:ahLst/>
              <a:cxnLst>
                <a:cxn ang="0">
                  <a:pos x="T0" y="T1"/>
                </a:cxn>
                <a:cxn ang="0">
                  <a:pos x="T2" y="T3"/>
                </a:cxn>
                <a:cxn ang="0">
                  <a:pos x="T4" y="T5"/>
                </a:cxn>
                <a:cxn ang="0">
                  <a:pos x="T6" y="T7"/>
                </a:cxn>
              </a:cxnLst>
              <a:rect l="0" t="0" r="r" b="b"/>
              <a:pathLst>
                <a:path w="26" h="23">
                  <a:moveTo>
                    <a:pt x="19" y="0"/>
                  </a:moveTo>
                  <a:cubicBezTo>
                    <a:pt x="17" y="12"/>
                    <a:pt x="10" y="11"/>
                    <a:pt x="0" y="14"/>
                  </a:cubicBezTo>
                  <a:cubicBezTo>
                    <a:pt x="5" y="23"/>
                    <a:pt x="11" y="22"/>
                    <a:pt x="21" y="20"/>
                  </a:cubicBezTo>
                  <a:cubicBezTo>
                    <a:pt x="26" y="12"/>
                    <a:pt x="23" y="7"/>
                    <a:pt x="1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4" name="Freeform 88"/>
            <p:cNvSpPr>
              <a:spLocks/>
            </p:cNvSpPr>
            <p:nvPr/>
          </p:nvSpPr>
          <p:spPr bwMode="invGray">
            <a:xfrm>
              <a:off x="4598" y="3353"/>
              <a:ext cx="24" cy="33"/>
            </a:xfrm>
            <a:custGeom>
              <a:avLst/>
              <a:gdLst>
                <a:gd name="T0" fmla="*/ 28 w 32"/>
                <a:gd name="T1" fmla="*/ 0 h 44"/>
                <a:gd name="T2" fmla="*/ 10 w 32"/>
                <a:gd name="T3" fmla="*/ 11 h 44"/>
                <a:gd name="T4" fmla="*/ 12 w 32"/>
                <a:gd name="T5" fmla="*/ 32 h 44"/>
                <a:gd name="T6" fmla="*/ 24 w 32"/>
                <a:gd name="T7" fmla="*/ 36 h 44"/>
                <a:gd name="T8" fmla="*/ 28 w 32"/>
                <a:gd name="T9" fmla="*/ 0 h 44"/>
              </a:gdLst>
              <a:ahLst/>
              <a:cxnLst>
                <a:cxn ang="0">
                  <a:pos x="T0" y="T1"/>
                </a:cxn>
                <a:cxn ang="0">
                  <a:pos x="T2" y="T3"/>
                </a:cxn>
                <a:cxn ang="0">
                  <a:pos x="T4" y="T5"/>
                </a:cxn>
                <a:cxn ang="0">
                  <a:pos x="T6" y="T7"/>
                </a:cxn>
                <a:cxn ang="0">
                  <a:pos x="T8" y="T9"/>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5" name="Freeform 89"/>
            <p:cNvSpPr>
              <a:spLocks/>
            </p:cNvSpPr>
            <p:nvPr/>
          </p:nvSpPr>
          <p:spPr bwMode="invGray">
            <a:xfrm>
              <a:off x="4632" y="3396"/>
              <a:ext cx="26" cy="33"/>
            </a:xfrm>
            <a:custGeom>
              <a:avLst/>
              <a:gdLst>
                <a:gd name="T0" fmla="*/ 30 w 34"/>
                <a:gd name="T1" fmla="*/ 0 h 44"/>
                <a:gd name="T2" fmla="*/ 10 w 34"/>
                <a:gd name="T3" fmla="*/ 9 h 44"/>
                <a:gd name="T4" fmla="*/ 14 w 34"/>
                <a:gd name="T5" fmla="*/ 32 h 44"/>
                <a:gd name="T6" fmla="*/ 26 w 34"/>
                <a:gd name="T7" fmla="*/ 36 h 44"/>
                <a:gd name="T8" fmla="*/ 30 w 34"/>
                <a:gd name="T9" fmla="*/ 0 h 44"/>
              </a:gdLst>
              <a:ahLst/>
              <a:cxnLst>
                <a:cxn ang="0">
                  <a:pos x="T0" y="T1"/>
                </a:cxn>
                <a:cxn ang="0">
                  <a:pos x="T2" y="T3"/>
                </a:cxn>
                <a:cxn ang="0">
                  <a:pos x="T4" y="T5"/>
                </a:cxn>
                <a:cxn ang="0">
                  <a:pos x="T6" y="T7"/>
                </a:cxn>
                <a:cxn ang="0">
                  <a:pos x="T8" y="T9"/>
                </a:cxn>
              </a:cxnLst>
              <a:rect l="0" t="0" r="r" b="b"/>
              <a:pathLst>
                <a:path w="34" h="44">
                  <a:moveTo>
                    <a:pt x="30" y="0"/>
                  </a:moveTo>
                  <a:cubicBezTo>
                    <a:pt x="34" y="10"/>
                    <a:pt x="18" y="7"/>
                    <a:pt x="10" y="9"/>
                  </a:cubicBezTo>
                  <a:cubicBezTo>
                    <a:pt x="0" y="16"/>
                    <a:pt x="9" y="24"/>
                    <a:pt x="14" y="32"/>
                  </a:cubicBezTo>
                  <a:cubicBezTo>
                    <a:pt x="16" y="44"/>
                    <a:pt x="17" y="41"/>
                    <a:pt x="26" y="36"/>
                  </a:cubicBezTo>
                  <a:cubicBezTo>
                    <a:pt x="34" y="25"/>
                    <a:pt x="31" y="14"/>
                    <a:pt x="3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6" name="Freeform 90"/>
            <p:cNvSpPr>
              <a:spLocks/>
            </p:cNvSpPr>
            <p:nvPr/>
          </p:nvSpPr>
          <p:spPr bwMode="invGray">
            <a:xfrm>
              <a:off x="4659" y="3459"/>
              <a:ext cx="28" cy="28"/>
            </a:xfrm>
            <a:custGeom>
              <a:avLst/>
              <a:gdLst>
                <a:gd name="T0" fmla="*/ 34 w 38"/>
                <a:gd name="T1" fmla="*/ 2 h 37"/>
                <a:gd name="T2" fmla="*/ 10 w 38"/>
                <a:gd name="T3" fmla="*/ 2 h 37"/>
                <a:gd name="T4" fmla="*/ 14 w 38"/>
                <a:gd name="T5" fmla="*/ 25 h 37"/>
                <a:gd name="T6" fmla="*/ 26 w 38"/>
                <a:gd name="T7" fmla="*/ 29 h 37"/>
                <a:gd name="T8" fmla="*/ 34 w 38"/>
                <a:gd name="T9" fmla="*/ 2 h 37"/>
              </a:gdLst>
              <a:ahLst/>
              <a:cxnLst>
                <a:cxn ang="0">
                  <a:pos x="T0" y="T1"/>
                </a:cxn>
                <a:cxn ang="0">
                  <a:pos x="T2" y="T3"/>
                </a:cxn>
                <a:cxn ang="0">
                  <a:pos x="T4" y="T5"/>
                </a:cxn>
                <a:cxn ang="0">
                  <a:pos x="T6" y="T7"/>
                </a:cxn>
                <a:cxn ang="0">
                  <a:pos x="T8" y="T9"/>
                </a:cxn>
              </a:cxnLst>
              <a:rect l="0" t="0" r="r" b="b"/>
              <a:pathLst>
                <a:path w="38" h="37">
                  <a:moveTo>
                    <a:pt x="34" y="2"/>
                  </a:moveTo>
                  <a:cubicBezTo>
                    <a:pt x="38" y="12"/>
                    <a:pt x="18" y="0"/>
                    <a:pt x="10" y="2"/>
                  </a:cubicBezTo>
                  <a:cubicBezTo>
                    <a:pt x="0" y="9"/>
                    <a:pt x="9" y="17"/>
                    <a:pt x="14" y="25"/>
                  </a:cubicBezTo>
                  <a:cubicBezTo>
                    <a:pt x="16" y="37"/>
                    <a:pt x="17" y="34"/>
                    <a:pt x="26" y="29"/>
                  </a:cubicBezTo>
                  <a:cubicBezTo>
                    <a:pt x="34" y="18"/>
                    <a:pt x="35" y="16"/>
                    <a:pt x="34"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7" name="Freeform 91"/>
            <p:cNvSpPr>
              <a:spLocks/>
            </p:cNvSpPr>
            <p:nvPr/>
          </p:nvSpPr>
          <p:spPr bwMode="invGray">
            <a:xfrm>
              <a:off x="4693" y="3449"/>
              <a:ext cx="28" cy="26"/>
            </a:xfrm>
            <a:custGeom>
              <a:avLst/>
              <a:gdLst>
                <a:gd name="T0" fmla="*/ 34 w 38"/>
                <a:gd name="T1" fmla="*/ 2 h 34"/>
                <a:gd name="T2" fmla="*/ 10 w 38"/>
                <a:gd name="T3" fmla="*/ 2 h 34"/>
                <a:gd name="T4" fmla="*/ 16 w 38"/>
                <a:gd name="T5" fmla="*/ 22 h 34"/>
                <a:gd name="T6" fmla="*/ 27 w 38"/>
                <a:gd name="T7" fmla="*/ 22 h 34"/>
                <a:gd name="T8" fmla="*/ 34 w 38"/>
                <a:gd name="T9" fmla="*/ 2 h 34"/>
              </a:gdLst>
              <a:ahLst/>
              <a:cxnLst>
                <a:cxn ang="0">
                  <a:pos x="T0" y="T1"/>
                </a:cxn>
                <a:cxn ang="0">
                  <a:pos x="T2" y="T3"/>
                </a:cxn>
                <a:cxn ang="0">
                  <a:pos x="T4" y="T5"/>
                </a:cxn>
                <a:cxn ang="0">
                  <a:pos x="T6" y="T7"/>
                </a:cxn>
                <a:cxn ang="0">
                  <a:pos x="T8" y="T9"/>
                </a:cxn>
              </a:cxnLst>
              <a:rect l="0" t="0" r="r" b="b"/>
              <a:pathLst>
                <a:path w="38" h="34">
                  <a:moveTo>
                    <a:pt x="34" y="2"/>
                  </a:moveTo>
                  <a:cubicBezTo>
                    <a:pt x="38" y="12"/>
                    <a:pt x="18" y="0"/>
                    <a:pt x="10" y="2"/>
                  </a:cubicBezTo>
                  <a:cubicBezTo>
                    <a:pt x="0" y="9"/>
                    <a:pt x="11" y="14"/>
                    <a:pt x="16" y="22"/>
                  </a:cubicBezTo>
                  <a:cubicBezTo>
                    <a:pt x="18" y="34"/>
                    <a:pt x="18" y="27"/>
                    <a:pt x="27" y="22"/>
                  </a:cubicBezTo>
                  <a:cubicBezTo>
                    <a:pt x="35" y="11"/>
                    <a:pt x="35" y="16"/>
                    <a:pt x="34"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8" name="Freeform 92"/>
            <p:cNvSpPr>
              <a:spLocks/>
            </p:cNvSpPr>
            <p:nvPr/>
          </p:nvSpPr>
          <p:spPr bwMode="invGray">
            <a:xfrm>
              <a:off x="4683" y="3413"/>
              <a:ext cx="26" cy="20"/>
            </a:xfrm>
            <a:custGeom>
              <a:avLst/>
              <a:gdLst>
                <a:gd name="T0" fmla="*/ 31 w 35"/>
                <a:gd name="T1" fmla="*/ 1 h 27"/>
                <a:gd name="T2" fmla="*/ 10 w 35"/>
                <a:gd name="T3" fmla="*/ 2 h 27"/>
                <a:gd name="T4" fmla="*/ 13 w 35"/>
                <a:gd name="T5" fmla="*/ 15 h 27"/>
                <a:gd name="T6" fmla="*/ 25 w 35"/>
                <a:gd name="T7" fmla="*/ 19 h 27"/>
                <a:gd name="T8" fmla="*/ 31 w 35"/>
                <a:gd name="T9" fmla="*/ 1 h 27"/>
              </a:gdLst>
              <a:ahLst/>
              <a:cxnLst>
                <a:cxn ang="0">
                  <a:pos x="T0" y="T1"/>
                </a:cxn>
                <a:cxn ang="0">
                  <a:pos x="T2" y="T3"/>
                </a:cxn>
                <a:cxn ang="0">
                  <a:pos x="T4" y="T5"/>
                </a:cxn>
                <a:cxn ang="0">
                  <a:pos x="T6" y="T7"/>
                </a:cxn>
                <a:cxn ang="0">
                  <a:pos x="T8" y="T9"/>
                </a:cxn>
              </a:cxnLst>
              <a:rect l="0" t="0" r="r" b="b"/>
              <a:pathLst>
                <a:path w="35" h="27">
                  <a:moveTo>
                    <a:pt x="31" y="1"/>
                  </a:moveTo>
                  <a:cubicBezTo>
                    <a:pt x="35" y="11"/>
                    <a:pt x="18" y="0"/>
                    <a:pt x="10" y="2"/>
                  </a:cubicBezTo>
                  <a:cubicBezTo>
                    <a:pt x="0" y="9"/>
                    <a:pt x="8" y="7"/>
                    <a:pt x="13" y="15"/>
                  </a:cubicBezTo>
                  <a:cubicBezTo>
                    <a:pt x="15" y="27"/>
                    <a:pt x="16" y="24"/>
                    <a:pt x="25" y="19"/>
                  </a:cubicBezTo>
                  <a:cubicBezTo>
                    <a:pt x="33" y="8"/>
                    <a:pt x="32" y="15"/>
                    <a:pt x="31"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9" name="Freeform 93"/>
            <p:cNvSpPr>
              <a:spLocks/>
            </p:cNvSpPr>
            <p:nvPr/>
          </p:nvSpPr>
          <p:spPr bwMode="invGray">
            <a:xfrm>
              <a:off x="4657" y="3388"/>
              <a:ext cx="26" cy="35"/>
            </a:xfrm>
            <a:custGeom>
              <a:avLst/>
              <a:gdLst>
                <a:gd name="T0" fmla="*/ 28 w 35"/>
                <a:gd name="T1" fmla="*/ 16 h 47"/>
                <a:gd name="T2" fmla="*/ 19 w 35"/>
                <a:gd name="T3" fmla="*/ 2 h 47"/>
                <a:gd name="T4" fmla="*/ 10 w 35"/>
                <a:gd name="T5" fmla="*/ 25 h 47"/>
                <a:gd name="T6" fmla="*/ 19 w 35"/>
                <a:gd name="T7" fmla="*/ 35 h 47"/>
                <a:gd name="T8" fmla="*/ 27 w 35"/>
                <a:gd name="T9" fmla="*/ 29 h 47"/>
                <a:gd name="T10" fmla="*/ 28 w 35"/>
                <a:gd name="T11" fmla="*/ 16 h 47"/>
              </a:gdLst>
              <a:ahLst/>
              <a:cxnLst>
                <a:cxn ang="0">
                  <a:pos x="T0" y="T1"/>
                </a:cxn>
                <a:cxn ang="0">
                  <a:pos x="T2" y="T3"/>
                </a:cxn>
                <a:cxn ang="0">
                  <a:pos x="T4" y="T5"/>
                </a:cxn>
                <a:cxn ang="0">
                  <a:pos x="T6" y="T7"/>
                </a:cxn>
                <a:cxn ang="0">
                  <a:pos x="T8" y="T9"/>
                </a:cxn>
                <a:cxn ang="0">
                  <a:pos x="T10" y="T11"/>
                </a:cxn>
              </a:cxnLst>
              <a:rect l="0" t="0" r="r" b="b"/>
              <a:pathLst>
                <a:path w="35" h="47">
                  <a:moveTo>
                    <a:pt x="28" y="16"/>
                  </a:moveTo>
                  <a:cubicBezTo>
                    <a:pt x="27" y="13"/>
                    <a:pt x="22" y="0"/>
                    <a:pt x="19" y="2"/>
                  </a:cubicBezTo>
                  <a:cubicBezTo>
                    <a:pt x="16" y="4"/>
                    <a:pt x="10" y="20"/>
                    <a:pt x="10" y="25"/>
                  </a:cubicBezTo>
                  <a:cubicBezTo>
                    <a:pt x="0" y="32"/>
                    <a:pt x="14" y="27"/>
                    <a:pt x="19" y="35"/>
                  </a:cubicBezTo>
                  <a:cubicBezTo>
                    <a:pt x="21" y="47"/>
                    <a:pt x="18" y="34"/>
                    <a:pt x="27" y="29"/>
                  </a:cubicBezTo>
                  <a:cubicBezTo>
                    <a:pt x="35" y="18"/>
                    <a:pt x="29" y="30"/>
                    <a:pt x="28" y="1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0" name="Freeform 94"/>
            <p:cNvSpPr>
              <a:spLocks/>
            </p:cNvSpPr>
            <p:nvPr/>
          </p:nvSpPr>
          <p:spPr bwMode="invGray">
            <a:xfrm>
              <a:off x="4625" y="3372"/>
              <a:ext cx="24" cy="26"/>
            </a:xfrm>
            <a:custGeom>
              <a:avLst/>
              <a:gdLst>
                <a:gd name="T0" fmla="*/ 22 w 32"/>
                <a:gd name="T1" fmla="*/ 10 h 35"/>
                <a:gd name="T2" fmla="*/ 10 w 32"/>
                <a:gd name="T3" fmla="*/ 2 h 35"/>
                <a:gd name="T4" fmla="*/ 12 w 32"/>
                <a:gd name="T5" fmla="*/ 23 h 35"/>
                <a:gd name="T6" fmla="*/ 24 w 32"/>
                <a:gd name="T7" fmla="*/ 27 h 35"/>
                <a:gd name="T8" fmla="*/ 22 w 32"/>
                <a:gd name="T9" fmla="*/ 10 h 35"/>
              </a:gdLst>
              <a:ahLst/>
              <a:cxnLst>
                <a:cxn ang="0">
                  <a:pos x="T0" y="T1"/>
                </a:cxn>
                <a:cxn ang="0">
                  <a:pos x="T2" y="T3"/>
                </a:cxn>
                <a:cxn ang="0">
                  <a:pos x="T4" y="T5"/>
                </a:cxn>
                <a:cxn ang="0">
                  <a:pos x="T6" y="T7"/>
                </a:cxn>
                <a:cxn ang="0">
                  <a:pos x="T8" y="T9"/>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1" name="Freeform 95"/>
            <p:cNvSpPr>
              <a:spLocks/>
            </p:cNvSpPr>
            <p:nvPr/>
          </p:nvSpPr>
          <p:spPr bwMode="invGray">
            <a:xfrm>
              <a:off x="4665" y="3425"/>
              <a:ext cx="24" cy="26"/>
            </a:xfrm>
            <a:custGeom>
              <a:avLst/>
              <a:gdLst>
                <a:gd name="T0" fmla="*/ 22 w 32"/>
                <a:gd name="T1" fmla="*/ 10 h 35"/>
                <a:gd name="T2" fmla="*/ 10 w 32"/>
                <a:gd name="T3" fmla="*/ 2 h 35"/>
                <a:gd name="T4" fmla="*/ 12 w 32"/>
                <a:gd name="T5" fmla="*/ 23 h 35"/>
                <a:gd name="T6" fmla="*/ 24 w 32"/>
                <a:gd name="T7" fmla="*/ 27 h 35"/>
                <a:gd name="T8" fmla="*/ 22 w 32"/>
                <a:gd name="T9" fmla="*/ 10 h 35"/>
              </a:gdLst>
              <a:ahLst/>
              <a:cxnLst>
                <a:cxn ang="0">
                  <a:pos x="T0" y="T1"/>
                </a:cxn>
                <a:cxn ang="0">
                  <a:pos x="T2" y="T3"/>
                </a:cxn>
                <a:cxn ang="0">
                  <a:pos x="T4" y="T5"/>
                </a:cxn>
                <a:cxn ang="0">
                  <a:pos x="T6" y="T7"/>
                </a:cxn>
                <a:cxn ang="0">
                  <a:pos x="T8" y="T9"/>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2" name="Freeform 96"/>
            <p:cNvSpPr>
              <a:spLocks/>
            </p:cNvSpPr>
            <p:nvPr/>
          </p:nvSpPr>
          <p:spPr bwMode="invGray">
            <a:xfrm>
              <a:off x="3055" y="2051"/>
              <a:ext cx="141" cy="108"/>
            </a:xfrm>
            <a:custGeom>
              <a:avLst/>
              <a:gdLst>
                <a:gd name="T0" fmla="*/ 171 w 189"/>
                <a:gd name="T1" fmla="*/ 4 h 144"/>
                <a:gd name="T2" fmla="*/ 185 w 189"/>
                <a:gd name="T3" fmla="*/ 4 h 144"/>
                <a:gd name="T4" fmla="*/ 189 w 189"/>
                <a:gd name="T5" fmla="*/ 16 h 144"/>
                <a:gd name="T6" fmla="*/ 187 w 189"/>
                <a:gd name="T7" fmla="*/ 24 h 144"/>
                <a:gd name="T8" fmla="*/ 131 w 189"/>
                <a:gd name="T9" fmla="*/ 44 h 144"/>
                <a:gd name="T10" fmla="*/ 109 w 189"/>
                <a:gd name="T11" fmla="*/ 58 h 144"/>
                <a:gd name="T12" fmla="*/ 97 w 189"/>
                <a:gd name="T13" fmla="*/ 62 h 144"/>
                <a:gd name="T14" fmla="*/ 71 w 189"/>
                <a:gd name="T15" fmla="*/ 82 h 144"/>
                <a:gd name="T16" fmla="*/ 75 w 189"/>
                <a:gd name="T17" fmla="*/ 92 h 144"/>
                <a:gd name="T18" fmla="*/ 83 w 189"/>
                <a:gd name="T19" fmla="*/ 116 h 144"/>
                <a:gd name="T20" fmla="*/ 107 w 189"/>
                <a:gd name="T21" fmla="*/ 126 h 144"/>
                <a:gd name="T22" fmla="*/ 93 w 189"/>
                <a:gd name="T23" fmla="*/ 140 h 144"/>
                <a:gd name="T24" fmla="*/ 83 w 189"/>
                <a:gd name="T25" fmla="*/ 130 h 144"/>
                <a:gd name="T26" fmla="*/ 71 w 189"/>
                <a:gd name="T27" fmla="*/ 134 h 144"/>
                <a:gd name="T28" fmla="*/ 21 w 189"/>
                <a:gd name="T29" fmla="*/ 122 h 144"/>
                <a:gd name="T30" fmla="*/ 19 w 189"/>
                <a:gd name="T31" fmla="*/ 106 h 144"/>
                <a:gd name="T32" fmla="*/ 47 w 189"/>
                <a:gd name="T33" fmla="*/ 90 h 144"/>
                <a:gd name="T34" fmla="*/ 51 w 189"/>
                <a:gd name="T35" fmla="*/ 76 h 144"/>
                <a:gd name="T36" fmla="*/ 47 w 189"/>
                <a:gd name="T37" fmla="*/ 64 h 144"/>
                <a:gd name="T38" fmla="*/ 73 w 189"/>
                <a:gd name="T39" fmla="*/ 46 h 144"/>
                <a:gd name="T40" fmla="*/ 97 w 189"/>
                <a:gd name="T41" fmla="*/ 36 h 144"/>
                <a:gd name="T42" fmla="*/ 113 w 189"/>
                <a:gd name="T43" fmla="*/ 24 h 144"/>
                <a:gd name="T44" fmla="*/ 171 w 189"/>
                <a:gd name="T45" fmla="*/ 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9" h="144">
                  <a:moveTo>
                    <a:pt x="171" y="4"/>
                  </a:moveTo>
                  <a:cubicBezTo>
                    <a:pt x="174" y="3"/>
                    <a:pt x="182" y="0"/>
                    <a:pt x="185" y="4"/>
                  </a:cubicBezTo>
                  <a:cubicBezTo>
                    <a:pt x="187" y="7"/>
                    <a:pt x="189" y="16"/>
                    <a:pt x="189" y="16"/>
                  </a:cubicBezTo>
                  <a:cubicBezTo>
                    <a:pt x="188" y="19"/>
                    <a:pt x="189" y="22"/>
                    <a:pt x="187" y="24"/>
                  </a:cubicBezTo>
                  <a:cubicBezTo>
                    <a:pt x="175" y="34"/>
                    <a:pt x="146" y="34"/>
                    <a:pt x="131" y="44"/>
                  </a:cubicBezTo>
                  <a:cubicBezTo>
                    <a:pt x="125" y="53"/>
                    <a:pt x="120" y="54"/>
                    <a:pt x="109" y="58"/>
                  </a:cubicBezTo>
                  <a:cubicBezTo>
                    <a:pt x="105" y="59"/>
                    <a:pt x="97" y="62"/>
                    <a:pt x="97" y="62"/>
                  </a:cubicBezTo>
                  <a:cubicBezTo>
                    <a:pt x="88" y="76"/>
                    <a:pt x="83" y="74"/>
                    <a:pt x="71" y="82"/>
                  </a:cubicBezTo>
                  <a:cubicBezTo>
                    <a:pt x="66" y="98"/>
                    <a:pt x="70" y="78"/>
                    <a:pt x="75" y="92"/>
                  </a:cubicBezTo>
                  <a:cubicBezTo>
                    <a:pt x="81" y="108"/>
                    <a:pt x="71" y="108"/>
                    <a:pt x="83" y="116"/>
                  </a:cubicBezTo>
                  <a:cubicBezTo>
                    <a:pt x="90" y="121"/>
                    <a:pt x="107" y="126"/>
                    <a:pt x="107" y="126"/>
                  </a:cubicBezTo>
                  <a:cubicBezTo>
                    <a:pt x="105" y="139"/>
                    <a:pt x="106" y="144"/>
                    <a:pt x="93" y="140"/>
                  </a:cubicBezTo>
                  <a:cubicBezTo>
                    <a:pt x="91" y="137"/>
                    <a:pt x="87" y="130"/>
                    <a:pt x="83" y="130"/>
                  </a:cubicBezTo>
                  <a:cubicBezTo>
                    <a:pt x="79" y="130"/>
                    <a:pt x="71" y="134"/>
                    <a:pt x="71" y="134"/>
                  </a:cubicBezTo>
                  <a:cubicBezTo>
                    <a:pt x="52" y="129"/>
                    <a:pt x="42" y="124"/>
                    <a:pt x="21" y="122"/>
                  </a:cubicBezTo>
                  <a:cubicBezTo>
                    <a:pt x="14" y="115"/>
                    <a:pt x="0" y="102"/>
                    <a:pt x="19" y="106"/>
                  </a:cubicBezTo>
                  <a:cubicBezTo>
                    <a:pt x="29" y="91"/>
                    <a:pt x="26" y="93"/>
                    <a:pt x="47" y="90"/>
                  </a:cubicBezTo>
                  <a:cubicBezTo>
                    <a:pt x="55" y="84"/>
                    <a:pt x="54" y="88"/>
                    <a:pt x="51" y="76"/>
                  </a:cubicBezTo>
                  <a:cubicBezTo>
                    <a:pt x="50" y="72"/>
                    <a:pt x="47" y="64"/>
                    <a:pt x="47" y="64"/>
                  </a:cubicBezTo>
                  <a:cubicBezTo>
                    <a:pt x="50" y="41"/>
                    <a:pt x="50" y="43"/>
                    <a:pt x="73" y="46"/>
                  </a:cubicBezTo>
                  <a:cubicBezTo>
                    <a:pt x="82" y="45"/>
                    <a:pt x="97" y="36"/>
                    <a:pt x="97" y="36"/>
                  </a:cubicBezTo>
                  <a:cubicBezTo>
                    <a:pt x="102" y="29"/>
                    <a:pt x="105" y="27"/>
                    <a:pt x="113" y="24"/>
                  </a:cubicBezTo>
                  <a:cubicBezTo>
                    <a:pt x="134" y="27"/>
                    <a:pt x="161" y="25"/>
                    <a:pt x="171"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3" name="Freeform 97"/>
            <p:cNvSpPr>
              <a:spLocks/>
            </p:cNvSpPr>
            <p:nvPr/>
          </p:nvSpPr>
          <p:spPr bwMode="invGray">
            <a:xfrm>
              <a:off x="3139" y="2155"/>
              <a:ext cx="40" cy="12"/>
            </a:xfrm>
            <a:custGeom>
              <a:avLst/>
              <a:gdLst>
                <a:gd name="T0" fmla="*/ 24 w 53"/>
                <a:gd name="T1" fmla="*/ 0 h 17"/>
                <a:gd name="T2" fmla="*/ 12 w 53"/>
                <a:gd name="T3" fmla="*/ 2 h 17"/>
                <a:gd name="T4" fmla="*/ 32 w 53"/>
                <a:gd name="T5" fmla="*/ 16 h 17"/>
                <a:gd name="T6" fmla="*/ 44 w 53"/>
                <a:gd name="T7" fmla="*/ 14 h 17"/>
                <a:gd name="T8" fmla="*/ 24 w 53"/>
                <a:gd name="T9" fmla="*/ 0 h 17"/>
              </a:gdLst>
              <a:ahLst/>
              <a:cxnLst>
                <a:cxn ang="0">
                  <a:pos x="T0" y="T1"/>
                </a:cxn>
                <a:cxn ang="0">
                  <a:pos x="T2" y="T3"/>
                </a:cxn>
                <a:cxn ang="0">
                  <a:pos x="T4" y="T5"/>
                </a:cxn>
                <a:cxn ang="0">
                  <a:pos x="T6" y="T7"/>
                </a:cxn>
                <a:cxn ang="0">
                  <a:pos x="T8" y="T9"/>
                </a:cxn>
              </a:cxnLst>
              <a:rect l="0" t="0" r="r" b="b"/>
              <a:pathLst>
                <a:path w="53" h="17">
                  <a:moveTo>
                    <a:pt x="24" y="0"/>
                  </a:moveTo>
                  <a:cubicBezTo>
                    <a:pt x="20" y="1"/>
                    <a:pt x="16" y="0"/>
                    <a:pt x="12" y="2"/>
                  </a:cubicBezTo>
                  <a:cubicBezTo>
                    <a:pt x="0" y="9"/>
                    <a:pt x="30" y="15"/>
                    <a:pt x="32" y="16"/>
                  </a:cubicBezTo>
                  <a:cubicBezTo>
                    <a:pt x="36" y="15"/>
                    <a:pt x="41" y="17"/>
                    <a:pt x="44" y="14"/>
                  </a:cubicBezTo>
                  <a:cubicBezTo>
                    <a:pt x="53" y="3"/>
                    <a:pt x="30" y="0"/>
                    <a:pt x="2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4" name="Freeform 98"/>
            <p:cNvSpPr>
              <a:spLocks/>
            </p:cNvSpPr>
            <p:nvPr/>
          </p:nvSpPr>
          <p:spPr bwMode="invGray">
            <a:xfrm>
              <a:off x="3344" y="1999"/>
              <a:ext cx="42" cy="28"/>
            </a:xfrm>
            <a:custGeom>
              <a:avLst/>
              <a:gdLst>
                <a:gd name="T0" fmla="*/ 57 w 57"/>
                <a:gd name="T1" fmla="*/ 4 h 37"/>
                <a:gd name="T2" fmla="*/ 25 w 57"/>
                <a:gd name="T3" fmla="*/ 24 h 37"/>
                <a:gd name="T4" fmla="*/ 11 w 57"/>
                <a:gd name="T5" fmla="*/ 34 h 37"/>
                <a:gd name="T6" fmla="*/ 9 w 57"/>
                <a:gd name="T7" fmla="*/ 4 h 37"/>
                <a:gd name="T8" fmla="*/ 21 w 57"/>
                <a:gd name="T9" fmla="*/ 0 h 37"/>
                <a:gd name="T10" fmla="*/ 57 w 57"/>
                <a:gd name="T11" fmla="*/ 4 h 37"/>
              </a:gdLst>
              <a:ahLst/>
              <a:cxnLst>
                <a:cxn ang="0">
                  <a:pos x="T0" y="T1"/>
                </a:cxn>
                <a:cxn ang="0">
                  <a:pos x="T2" y="T3"/>
                </a:cxn>
                <a:cxn ang="0">
                  <a:pos x="T4" y="T5"/>
                </a:cxn>
                <a:cxn ang="0">
                  <a:pos x="T6" y="T7"/>
                </a:cxn>
                <a:cxn ang="0">
                  <a:pos x="T8" y="T9"/>
                </a:cxn>
                <a:cxn ang="0">
                  <a:pos x="T10" y="T11"/>
                </a:cxn>
              </a:cxnLst>
              <a:rect l="0" t="0" r="r" b="b"/>
              <a:pathLst>
                <a:path w="57" h="37">
                  <a:moveTo>
                    <a:pt x="57" y="4"/>
                  </a:moveTo>
                  <a:cubicBezTo>
                    <a:pt x="53" y="16"/>
                    <a:pt x="35" y="17"/>
                    <a:pt x="25" y="24"/>
                  </a:cubicBezTo>
                  <a:cubicBezTo>
                    <a:pt x="22" y="34"/>
                    <a:pt x="22" y="37"/>
                    <a:pt x="11" y="34"/>
                  </a:cubicBezTo>
                  <a:cubicBezTo>
                    <a:pt x="6" y="27"/>
                    <a:pt x="0" y="10"/>
                    <a:pt x="9" y="4"/>
                  </a:cubicBezTo>
                  <a:cubicBezTo>
                    <a:pt x="12" y="2"/>
                    <a:pt x="21" y="0"/>
                    <a:pt x="21" y="0"/>
                  </a:cubicBezTo>
                  <a:cubicBezTo>
                    <a:pt x="33" y="2"/>
                    <a:pt x="45" y="4"/>
                    <a:pt x="57"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5" name="Freeform 99"/>
            <p:cNvSpPr>
              <a:spLocks/>
            </p:cNvSpPr>
            <p:nvPr/>
          </p:nvSpPr>
          <p:spPr bwMode="invGray">
            <a:xfrm>
              <a:off x="3374" y="2012"/>
              <a:ext cx="50" cy="20"/>
            </a:xfrm>
            <a:custGeom>
              <a:avLst/>
              <a:gdLst>
                <a:gd name="T0" fmla="*/ 29 w 68"/>
                <a:gd name="T1" fmla="*/ 0 h 26"/>
                <a:gd name="T2" fmla="*/ 11 w 68"/>
                <a:gd name="T3" fmla="*/ 6 h 26"/>
                <a:gd name="T4" fmla="*/ 57 w 68"/>
                <a:gd name="T5" fmla="*/ 26 h 26"/>
                <a:gd name="T6" fmla="*/ 63 w 68"/>
                <a:gd name="T7" fmla="*/ 24 h 26"/>
                <a:gd name="T8" fmla="*/ 29 w 68"/>
                <a:gd name="T9" fmla="*/ 0 h 26"/>
              </a:gdLst>
              <a:ahLst/>
              <a:cxnLst>
                <a:cxn ang="0">
                  <a:pos x="T0" y="T1"/>
                </a:cxn>
                <a:cxn ang="0">
                  <a:pos x="T2" y="T3"/>
                </a:cxn>
                <a:cxn ang="0">
                  <a:pos x="T4" y="T5"/>
                </a:cxn>
                <a:cxn ang="0">
                  <a:pos x="T6" y="T7"/>
                </a:cxn>
                <a:cxn ang="0">
                  <a:pos x="T8" y="T9"/>
                </a:cxn>
              </a:cxnLst>
              <a:rect l="0" t="0" r="r" b="b"/>
              <a:pathLst>
                <a:path w="68" h="26">
                  <a:moveTo>
                    <a:pt x="29" y="0"/>
                  </a:moveTo>
                  <a:cubicBezTo>
                    <a:pt x="23" y="2"/>
                    <a:pt x="11" y="6"/>
                    <a:pt x="11" y="6"/>
                  </a:cubicBezTo>
                  <a:cubicBezTo>
                    <a:pt x="0" y="23"/>
                    <a:pt x="47" y="24"/>
                    <a:pt x="57" y="26"/>
                  </a:cubicBezTo>
                  <a:cubicBezTo>
                    <a:pt x="59" y="25"/>
                    <a:pt x="62" y="26"/>
                    <a:pt x="63" y="24"/>
                  </a:cubicBezTo>
                  <a:cubicBezTo>
                    <a:pt x="68" y="3"/>
                    <a:pt x="42" y="3"/>
                    <a:pt x="2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6" name="Freeform 100"/>
            <p:cNvSpPr>
              <a:spLocks/>
            </p:cNvSpPr>
            <p:nvPr/>
          </p:nvSpPr>
          <p:spPr bwMode="invGray">
            <a:xfrm>
              <a:off x="3428" y="2015"/>
              <a:ext cx="50" cy="32"/>
            </a:xfrm>
            <a:custGeom>
              <a:avLst/>
              <a:gdLst>
                <a:gd name="T0" fmla="*/ 50 w 66"/>
                <a:gd name="T1" fmla="*/ 9 h 43"/>
                <a:gd name="T2" fmla="*/ 26 w 66"/>
                <a:gd name="T3" fmla="*/ 9 h 43"/>
                <a:gd name="T4" fmla="*/ 10 w 66"/>
                <a:gd name="T5" fmla="*/ 9 h 43"/>
                <a:gd name="T6" fmla="*/ 8 w 66"/>
                <a:gd name="T7" fmla="*/ 35 h 43"/>
                <a:gd name="T8" fmla="*/ 32 w 66"/>
                <a:gd name="T9" fmla="*/ 43 h 43"/>
                <a:gd name="T10" fmla="*/ 62 w 66"/>
                <a:gd name="T11" fmla="*/ 27 h 43"/>
                <a:gd name="T12" fmla="*/ 50 w 66"/>
                <a:gd name="T13" fmla="*/ 9 h 43"/>
              </a:gdLst>
              <a:ahLst/>
              <a:cxnLst>
                <a:cxn ang="0">
                  <a:pos x="T0" y="T1"/>
                </a:cxn>
                <a:cxn ang="0">
                  <a:pos x="T2" y="T3"/>
                </a:cxn>
                <a:cxn ang="0">
                  <a:pos x="T4" y="T5"/>
                </a:cxn>
                <a:cxn ang="0">
                  <a:pos x="T6" y="T7"/>
                </a:cxn>
                <a:cxn ang="0">
                  <a:pos x="T8" y="T9"/>
                </a:cxn>
                <a:cxn ang="0">
                  <a:pos x="T10" y="T11"/>
                </a:cxn>
                <a:cxn ang="0">
                  <a:pos x="T12" y="T13"/>
                </a:cxn>
              </a:cxnLst>
              <a:rect l="0" t="0" r="r" b="b"/>
              <a:pathLst>
                <a:path w="66" h="43">
                  <a:moveTo>
                    <a:pt x="50" y="9"/>
                  </a:moveTo>
                  <a:cubicBezTo>
                    <a:pt x="40" y="16"/>
                    <a:pt x="36" y="16"/>
                    <a:pt x="26" y="9"/>
                  </a:cubicBezTo>
                  <a:cubicBezTo>
                    <a:pt x="20" y="0"/>
                    <a:pt x="18" y="4"/>
                    <a:pt x="10" y="9"/>
                  </a:cubicBezTo>
                  <a:cubicBezTo>
                    <a:pt x="4" y="17"/>
                    <a:pt x="0" y="21"/>
                    <a:pt x="8" y="35"/>
                  </a:cubicBezTo>
                  <a:cubicBezTo>
                    <a:pt x="12" y="42"/>
                    <a:pt x="32" y="43"/>
                    <a:pt x="32" y="43"/>
                  </a:cubicBezTo>
                  <a:cubicBezTo>
                    <a:pt x="41" y="40"/>
                    <a:pt x="54" y="33"/>
                    <a:pt x="62" y="27"/>
                  </a:cubicBezTo>
                  <a:cubicBezTo>
                    <a:pt x="66" y="15"/>
                    <a:pt x="61" y="15"/>
                    <a:pt x="50" y="9"/>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7" name="Freeform 101"/>
            <p:cNvSpPr>
              <a:spLocks/>
            </p:cNvSpPr>
            <p:nvPr/>
          </p:nvSpPr>
          <p:spPr bwMode="invGray">
            <a:xfrm>
              <a:off x="3777" y="2042"/>
              <a:ext cx="88" cy="31"/>
            </a:xfrm>
            <a:custGeom>
              <a:avLst/>
              <a:gdLst>
                <a:gd name="T0" fmla="*/ 14 w 117"/>
                <a:gd name="T1" fmla="*/ 0 h 41"/>
                <a:gd name="T2" fmla="*/ 8 w 117"/>
                <a:gd name="T3" fmla="*/ 16 h 41"/>
                <a:gd name="T4" fmla="*/ 50 w 117"/>
                <a:gd name="T5" fmla="*/ 30 h 41"/>
                <a:gd name="T6" fmla="*/ 76 w 117"/>
                <a:gd name="T7" fmla="*/ 36 h 41"/>
                <a:gd name="T8" fmla="*/ 112 w 117"/>
                <a:gd name="T9" fmla="*/ 22 h 41"/>
                <a:gd name="T10" fmla="*/ 78 w 117"/>
                <a:gd name="T11" fmla="*/ 4 h 41"/>
                <a:gd name="T12" fmla="*/ 14 w 117"/>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117" h="41">
                  <a:moveTo>
                    <a:pt x="14" y="0"/>
                  </a:moveTo>
                  <a:cubicBezTo>
                    <a:pt x="8" y="4"/>
                    <a:pt x="0" y="9"/>
                    <a:pt x="8" y="16"/>
                  </a:cubicBezTo>
                  <a:cubicBezTo>
                    <a:pt x="21" y="27"/>
                    <a:pt x="34" y="28"/>
                    <a:pt x="50" y="30"/>
                  </a:cubicBezTo>
                  <a:cubicBezTo>
                    <a:pt x="66" y="41"/>
                    <a:pt x="57" y="39"/>
                    <a:pt x="76" y="36"/>
                  </a:cubicBezTo>
                  <a:cubicBezTo>
                    <a:pt x="88" y="32"/>
                    <a:pt x="101" y="29"/>
                    <a:pt x="112" y="22"/>
                  </a:cubicBezTo>
                  <a:cubicBezTo>
                    <a:pt x="117" y="6"/>
                    <a:pt x="87" y="5"/>
                    <a:pt x="78" y="4"/>
                  </a:cubicBezTo>
                  <a:cubicBezTo>
                    <a:pt x="17" y="6"/>
                    <a:pt x="34" y="20"/>
                    <a:pt x="1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8" name="Freeform 102"/>
            <p:cNvSpPr>
              <a:spLocks/>
            </p:cNvSpPr>
            <p:nvPr/>
          </p:nvSpPr>
          <p:spPr bwMode="invGray">
            <a:xfrm>
              <a:off x="3867" y="2041"/>
              <a:ext cx="46" cy="24"/>
            </a:xfrm>
            <a:custGeom>
              <a:avLst/>
              <a:gdLst>
                <a:gd name="T0" fmla="*/ 32 w 62"/>
                <a:gd name="T1" fmla="*/ 4 h 32"/>
                <a:gd name="T2" fmla="*/ 62 w 62"/>
                <a:gd name="T3" fmla="*/ 10 h 32"/>
                <a:gd name="T4" fmla="*/ 30 w 62"/>
                <a:gd name="T5" fmla="*/ 32 h 32"/>
                <a:gd name="T6" fmla="*/ 6 w 62"/>
                <a:gd name="T7" fmla="*/ 22 h 32"/>
                <a:gd name="T8" fmla="*/ 32 w 62"/>
                <a:gd name="T9" fmla="*/ 4 h 32"/>
              </a:gdLst>
              <a:ahLst/>
              <a:cxnLst>
                <a:cxn ang="0">
                  <a:pos x="T0" y="T1"/>
                </a:cxn>
                <a:cxn ang="0">
                  <a:pos x="T2" y="T3"/>
                </a:cxn>
                <a:cxn ang="0">
                  <a:pos x="T4" y="T5"/>
                </a:cxn>
                <a:cxn ang="0">
                  <a:pos x="T6" y="T7"/>
                </a:cxn>
                <a:cxn ang="0">
                  <a:pos x="T8" y="T9"/>
                </a:cxn>
              </a:cxnLst>
              <a:rect l="0" t="0" r="r" b="b"/>
              <a:pathLst>
                <a:path w="62" h="32">
                  <a:moveTo>
                    <a:pt x="32" y="4"/>
                  </a:moveTo>
                  <a:cubicBezTo>
                    <a:pt x="44" y="0"/>
                    <a:pt x="53" y="1"/>
                    <a:pt x="62" y="10"/>
                  </a:cubicBezTo>
                  <a:cubicBezTo>
                    <a:pt x="59" y="23"/>
                    <a:pt x="42" y="28"/>
                    <a:pt x="30" y="32"/>
                  </a:cubicBezTo>
                  <a:cubicBezTo>
                    <a:pt x="15" y="22"/>
                    <a:pt x="23" y="25"/>
                    <a:pt x="6" y="22"/>
                  </a:cubicBezTo>
                  <a:cubicBezTo>
                    <a:pt x="0" y="4"/>
                    <a:pt x="14" y="8"/>
                    <a:pt x="32"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9" name="Freeform 103"/>
            <p:cNvSpPr>
              <a:spLocks/>
            </p:cNvSpPr>
            <p:nvPr/>
          </p:nvSpPr>
          <p:spPr bwMode="invGray">
            <a:xfrm>
              <a:off x="3846" y="2070"/>
              <a:ext cx="37" cy="17"/>
            </a:xfrm>
            <a:custGeom>
              <a:avLst/>
              <a:gdLst>
                <a:gd name="T0" fmla="*/ 20 w 49"/>
                <a:gd name="T1" fmla="*/ 1 h 23"/>
                <a:gd name="T2" fmla="*/ 6 w 49"/>
                <a:gd name="T3" fmla="*/ 5 h 23"/>
                <a:gd name="T4" fmla="*/ 38 w 49"/>
                <a:gd name="T5" fmla="*/ 23 h 23"/>
                <a:gd name="T6" fmla="*/ 20 w 49"/>
                <a:gd name="T7" fmla="*/ 1 h 23"/>
              </a:gdLst>
              <a:ahLst/>
              <a:cxnLst>
                <a:cxn ang="0">
                  <a:pos x="T0" y="T1"/>
                </a:cxn>
                <a:cxn ang="0">
                  <a:pos x="T2" y="T3"/>
                </a:cxn>
                <a:cxn ang="0">
                  <a:pos x="T4" y="T5"/>
                </a:cxn>
                <a:cxn ang="0">
                  <a:pos x="T6" y="T7"/>
                </a:cxn>
              </a:cxnLst>
              <a:rect l="0" t="0" r="r" b="b"/>
              <a:pathLst>
                <a:path w="49" h="23">
                  <a:moveTo>
                    <a:pt x="20" y="1"/>
                  </a:moveTo>
                  <a:cubicBezTo>
                    <a:pt x="15" y="2"/>
                    <a:pt x="8" y="0"/>
                    <a:pt x="6" y="5"/>
                  </a:cubicBezTo>
                  <a:cubicBezTo>
                    <a:pt x="0" y="19"/>
                    <a:pt x="32" y="21"/>
                    <a:pt x="38" y="23"/>
                  </a:cubicBezTo>
                  <a:cubicBezTo>
                    <a:pt x="49" y="6"/>
                    <a:pt x="35" y="3"/>
                    <a:pt x="20"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0" name="Freeform 104"/>
            <p:cNvSpPr>
              <a:spLocks/>
            </p:cNvSpPr>
            <p:nvPr/>
          </p:nvSpPr>
          <p:spPr bwMode="invGray">
            <a:xfrm>
              <a:off x="4098" y="2294"/>
              <a:ext cx="76" cy="114"/>
            </a:xfrm>
            <a:custGeom>
              <a:avLst/>
              <a:gdLst>
                <a:gd name="T0" fmla="*/ 6 w 102"/>
                <a:gd name="T1" fmla="*/ 0 h 152"/>
                <a:gd name="T2" fmla="*/ 0 w 102"/>
                <a:gd name="T3" fmla="*/ 18 h 152"/>
                <a:gd name="T4" fmla="*/ 14 w 102"/>
                <a:gd name="T5" fmla="*/ 42 h 152"/>
                <a:gd name="T6" fmla="*/ 32 w 102"/>
                <a:gd name="T7" fmla="*/ 72 h 152"/>
                <a:gd name="T8" fmla="*/ 36 w 102"/>
                <a:gd name="T9" fmla="*/ 104 h 152"/>
                <a:gd name="T10" fmla="*/ 80 w 102"/>
                <a:gd name="T11" fmla="*/ 152 h 152"/>
                <a:gd name="T12" fmla="*/ 86 w 102"/>
                <a:gd name="T13" fmla="*/ 124 h 152"/>
                <a:gd name="T14" fmla="*/ 74 w 102"/>
                <a:gd name="T15" fmla="*/ 102 h 152"/>
                <a:gd name="T16" fmla="*/ 62 w 102"/>
                <a:gd name="T17" fmla="*/ 92 h 152"/>
                <a:gd name="T18" fmla="*/ 52 w 102"/>
                <a:gd name="T19" fmla="*/ 74 h 152"/>
                <a:gd name="T20" fmla="*/ 42 w 102"/>
                <a:gd name="T21" fmla="*/ 44 h 152"/>
                <a:gd name="T22" fmla="*/ 4 w 102"/>
                <a:gd name="T23" fmla="*/ 12 h 152"/>
                <a:gd name="T24" fmla="*/ 6 w 102"/>
                <a:gd name="T2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52">
                  <a:moveTo>
                    <a:pt x="6" y="0"/>
                  </a:moveTo>
                  <a:cubicBezTo>
                    <a:pt x="4" y="6"/>
                    <a:pt x="0" y="18"/>
                    <a:pt x="0" y="18"/>
                  </a:cubicBezTo>
                  <a:cubicBezTo>
                    <a:pt x="3" y="26"/>
                    <a:pt x="9" y="35"/>
                    <a:pt x="14" y="42"/>
                  </a:cubicBezTo>
                  <a:cubicBezTo>
                    <a:pt x="17" y="58"/>
                    <a:pt x="16" y="69"/>
                    <a:pt x="32" y="72"/>
                  </a:cubicBezTo>
                  <a:cubicBezTo>
                    <a:pt x="44" y="80"/>
                    <a:pt x="40" y="91"/>
                    <a:pt x="36" y="104"/>
                  </a:cubicBezTo>
                  <a:cubicBezTo>
                    <a:pt x="57" y="118"/>
                    <a:pt x="60" y="139"/>
                    <a:pt x="80" y="152"/>
                  </a:cubicBezTo>
                  <a:cubicBezTo>
                    <a:pt x="95" y="148"/>
                    <a:pt x="102" y="135"/>
                    <a:pt x="86" y="124"/>
                  </a:cubicBezTo>
                  <a:cubicBezTo>
                    <a:pt x="72" y="129"/>
                    <a:pt x="78" y="110"/>
                    <a:pt x="74" y="102"/>
                  </a:cubicBezTo>
                  <a:cubicBezTo>
                    <a:pt x="72" y="98"/>
                    <a:pt x="65" y="94"/>
                    <a:pt x="62" y="92"/>
                  </a:cubicBezTo>
                  <a:cubicBezTo>
                    <a:pt x="59" y="82"/>
                    <a:pt x="65" y="65"/>
                    <a:pt x="52" y="74"/>
                  </a:cubicBezTo>
                  <a:cubicBezTo>
                    <a:pt x="46" y="65"/>
                    <a:pt x="47" y="54"/>
                    <a:pt x="42" y="44"/>
                  </a:cubicBezTo>
                  <a:cubicBezTo>
                    <a:pt x="36" y="32"/>
                    <a:pt x="16" y="18"/>
                    <a:pt x="4" y="12"/>
                  </a:cubicBezTo>
                  <a:lnTo>
                    <a:pt x="6" y="0"/>
                  </a:ln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1" name="Freeform 105"/>
            <p:cNvSpPr>
              <a:spLocks/>
            </p:cNvSpPr>
            <p:nvPr/>
          </p:nvSpPr>
          <p:spPr bwMode="invGray">
            <a:xfrm>
              <a:off x="4159" y="2412"/>
              <a:ext cx="55" cy="78"/>
            </a:xfrm>
            <a:custGeom>
              <a:avLst/>
              <a:gdLst>
                <a:gd name="T0" fmla="*/ 64 w 74"/>
                <a:gd name="T1" fmla="*/ 22 h 103"/>
                <a:gd name="T2" fmla="*/ 74 w 74"/>
                <a:gd name="T3" fmla="*/ 40 h 103"/>
                <a:gd name="T4" fmla="*/ 30 w 74"/>
                <a:gd name="T5" fmla="*/ 84 h 103"/>
                <a:gd name="T6" fmla="*/ 32 w 74"/>
                <a:gd name="T7" fmla="*/ 100 h 103"/>
                <a:gd name="T8" fmla="*/ 20 w 74"/>
                <a:gd name="T9" fmla="*/ 94 h 103"/>
                <a:gd name="T10" fmla="*/ 6 w 74"/>
                <a:gd name="T11" fmla="*/ 84 h 103"/>
                <a:gd name="T12" fmla="*/ 0 w 74"/>
                <a:gd name="T13" fmla="*/ 82 h 103"/>
                <a:gd name="T14" fmla="*/ 10 w 74"/>
                <a:gd name="T15" fmla="*/ 58 h 103"/>
                <a:gd name="T16" fmla="*/ 12 w 74"/>
                <a:gd name="T17" fmla="*/ 52 h 103"/>
                <a:gd name="T18" fmla="*/ 2 w 74"/>
                <a:gd name="T19" fmla="*/ 24 h 103"/>
                <a:gd name="T20" fmla="*/ 4 w 74"/>
                <a:gd name="T21" fmla="*/ 14 h 103"/>
                <a:gd name="T22" fmla="*/ 26 w 74"/>
                <a:gd name="T23" fmla="*/ 22 h 103"/>
                <a:gd name="T24" fmla="*/ 36 w 74"/>
                <a:gd name="T25" fmla="*/ 36 h 103"/>
                <a:gd name="T26" fmla="*/ 64 w 74"/>
                <a:gd name="T27" fmla="*/ 2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103">
                  <a:moveTo>
                    <a:pt x="64" y="22"/>
                  </a:moveTo>
                  <a:cubicBezTo>
                    <a:pt x="73" y="36"/>
                    <a:pt x="70" y="29"/>
                    <a:pt x="74" y="40"/>
                  </a:cubicBezTo>
                  <a:cubicBezTo>
                    <a:pt x="70" y="77"/>
                    <a:pt x="68" y="81"/>
                    <a:pt x="30" y="84"/>
                  </a:cubicBezTo>
                  <a:cubicBezTo>
                    <a:pt x="33" y="88"/>
                    <a:pt x="39" y="95"/>
                    <a:pt x="32" y="100"/>
                  </a:cubicBezTo>
                  <a:cubicBezTo>
                    <a:pt x="28" y="103"/>
                    <a:pt x="24" y="95"/>
                    <a:pt x="20" y="94"/>
                  </a:cubicBezTo>
                  <a:cubicBezTo>
                    <a:pt x="17" y="84"/>
                    <a:pt x="20" y="89"/>
                    <a:pt x="6" y="84"/>
                  </a:cubicBezTo>
                  <a:cubicBezTo>
                    <a:pt x="4" y="83"/>
                    <a:pt x="0" y="82"/>
                    <a:pt x="0" y="82"/>
                  </a:cubicBezTo>
                  <a:cubicBezTo>
                    <a:pt x="3" y="73"/>
                    <a:pt x="7" y="67"/>
                    <a:pt x="10" y="58"/>
                  </a:cubicBezTo>
                  <a:cubicBezTo>
                    <a:pt x="11" y="56"/>
                    <a:pt x="12" y="52"/>
                    <a:pt x="12" y="52"/>
                  </a:cubicBezTo>
                  <a:cubicBezTo>
                    <a:pt x="10" y="42"/>
                    <a:pt x="8" y="33"/>
                    <a:pt x="2" y="24"/>
                  </a:cubicBezTo>
                  <a:cubicBezTo>
                    <a:pt x="3" y="21"/>
                    <a:pt x="2" y="17"/>
                    <a:pt x="4" y="14"/>
                  </a:cubicBezTo>
                  <a:cubicBezTo>
                    <a:pt x="11" y="0"/>
                    <a:pt x="18" y="19"/>
                    <a:pt x="26" y="22"/>
                  </a:cubicBezTo>
                  <a:cubicBezTo>
                    <a:pt x="31" y="36"/>
                    <a:pt x="26" y="33"/>
                    <a:pt x="36" y="36"/>
                  </a:cubicBezTo>
                  <a:cubicBezTo>
                    <a:pt x="45" y="30"/>
                    <a:pt x="55" y="28"/>
                    <a:pt x="64" y="2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2" name="Freeform 106"/>
            <p:cNvSpPr>
              <a:spLocks/>
            </p:cNvSpPr>
            <p:nvPr/>
          </p:nvSpPr>
          <p:spPr bwMode="invGray">
            <a:xfrm>
              <a:off x="4123" y="2492"/>
              <a:ext cx="109" cy="189"/>
            </a:xfrm>
            <a:custGeom>
              <a:avLst/>
              <a:gdLst>
                <a:gd name="T0" fmla="*/ 82 w 146"/>
                <a:gd name="T1" fmla="*/ 100 h 252"/>
                <a:gd name="T2" fmla="*/ 66 w 146"/>
                <a:gd name="T3" fmla="*/ 106 h 252"/>
                <a:gd name="T4" fmla="*/ 64 w 146"/>
                <a:gd name="T5" fmla="*/ 132 h 252"/>
                <a:gd name="T6" fmla="*/ 22 w 146"/>
                <a:gd name="T7" fmla="*/ 146 h 252"/>
                <a:gd name="T8" fmla="*/ 8 w 146"/>
                <a:gd name="T9" fmla="*/ 168 h 252"/>
                <a:gd name="T10" fmla="*/ 20 w 146"/>
                <a:gd name="T11" fmla="*/ 182 h 252"/>
                <a:gd name="T12" fmla="*/ 8 w 146"/>
                <a:gd name="T13" fmla="*/ 198 h 252"/>
                <a:gd name="T14" fmla="*/ 24 w 146"/>
                <a:gd name="T15" fmla="*/ 252 h 252"/>
                <a:gd name="T16" fmla="*/ 28 w 146"/>
                <a:gd name="T17" fmla="*/ 214 h 252"/>
                <a:gd name="T18" fmla="*/ 22 w 146"/>
                <a:gd name="T19" fmla="*/ 192 h 252"/>
                <a:gd name="T20" fmla="*/ 42 w 146"/>
                <a:gd name="T21" fmla="*/ 176 h 252"/>
                <a:gd name="T22" fmla="*/ 52 w 146"/>
                <a:gd name="T23" fmla="*/ 158 h 252"/>
                <a:gd name="T24" fmla="*/ 66 w 146"/>
                <a:gd name="T25" fmla="*/ 174 h 252"/>
                <a:gd name="T26" fmla="*/ 44 w 146"/>
                <a:gd name="T27" fmla="*/ 190 h 252"/>
                <a:gd name="T28" fmla="*/ 56 w 146"/>
                <a:gd name="T29" fmla="*/ 200 h 252"/>
                <a:gd name="T30" fmla="*/ 68 w 146"/>
                <a:gd name="T31" fmla="*/ 178 h 252"/>
                <a:gd name="T32" fmla="*/ 84 w 146"/>
                <a:gd name="T33" fmla="*/ 184 h 252"/>
                <a:gd name="T34" fmla="*/ 104 w 146"/>
                <a:gd name="T35" fmla="*/ 148 h 252"/>
                <a:gd name="T36" fmla="*/ 114 w 146"/>
                <a:gd name="T37" fmla="*/ 156 h 252"/>
                <a:gd name="T38" fmla="*/ 136 w 146"/>
                <a:gd name="T39" fmla="*/ 148 h 252"/>
                <a:gd name="T40" fmla="*/ 146 w 146"/>
                <a:gd name="T41" fmla="*/ 130 h 252"/>
                <a:gd name="T42" fmla="*/ 142 w 146"/>
                <a:gd name="T43" fmla="*/ 110 h 252"/>
                <a:gd name="T44" fmla="*/ 134 w 146"/>
                <a:gd name="T45" fmla="*/ 98 h 252"/>
                <a:gd name="T46" fmla="*/ 122 w 146"/>
                <a:gd name="T47" fmla="*/ 40 h 252"/>
                <a:gd name="T48" fmla="*/ 94 w 146"/>
                <a:gd name="T49" fmla="*/ 0 h 252"/>
                <a:gd name="T50" fmla="*/ 78 w 146"/>
                <a:gd name="T51" fmla="*/ 12 h 252"/>
                <a:gd name="T52" fmla="*/ 96 w 146"/>
                <a:gd name="T53" fmla="*/ 34 h 252"/>
                <a:gd name="T54" fmla="*/ 96 w 146"/>
                <a:gd name="T55" fmla="*/ 64 h 252"/>
                <a:gd name="T56" fmla="*/ 82 w 146"/>
                <a:gd name="T57" fmla="*/ 10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252">
                  <a:moveTo>
                    <a:pt x="82" y="100"/>
                  </a:moveTo>
                  <a:cubicBezTo>
                    <a:pt x="70" y="88"/>
                    <a:pt x="69" y="92"/>
                    <a:pt x="66" y="106"/>
                  </a:cubicBezTo>
                  <a:cubicBezTo>
                    <a:pt x="65" y="115"/>
                    <a:pt x="68" y="124"/>
                    <a:pt x="64" y="132"/>
                  </a:cubicBezTo>
                  <a:cubicBezTo>
                    <a:pt x="63" y="133"/>
                    <a:pt x="28" y="142"/>
                    <a:pt x="22" y="146"/>
                  </a:cubicBezTo>
                  <a:cubicBezTo>
                    <a:pt x="18" y="157"/>
                    <a:pt x="18" y="162"/>
                    <a:pt x="8" y="168"/>
                  </a:cubicBezTo>
                  <a:cubicBezTo>
                    <a:pt x="0" y="180"/>
                    <a:pt x="7" y="180"/>
                    <a:pt x="20" y="182"/>
                  </a:cubicBezTo>
                  <a:cubicBezTo>
                    <a:pt x="17" y="190"/>
                    <a:pt x="15" y="193"/>
                    <a:pt x="8" y="198"/>
                  </a:cubicBezTo>
                  <a:cubicBezTo>
                    <a:pt x="10" y="214"/>
                    <a:pt x="9" y="242"/>
                    <a:pt x="24" y="252"/>
                  </a:cubicBezTo>
                  <a:cubicBezTo>
                    <a:pt x="42" y="246"/>
                    <a:pt x="31" y="227"/>
                    <a:pt x="28" y="214"/>
                  </a:cubicBezTo>
                  <a:cubicBezTo>
                    <a:pt x="26" y="207"/>
                    <a:pt x="22" y="192"/>
                    <a:pt x="22" y="192"/>
                  </a:cubicBezTo>
                  <a:cubicBezTo>
                    <a:pt x="25" y="180"/>
                    <a:pt x="33" y="182"/>
                    <a:pt x="42" y="176"/>
                  </a:cubicBezTo>
                  <a:cubicBezTo>
                    <a:pt x="44" y="169"/>
                    <a:pt x="52" y="158"/>
                    <a:pt x="52" y="158"/>
                  </a:cubicBezTo>
                  <a:cubicBezTo>
                    <a:pt x="58" y="164"/>
                    <a:pt x="63" y="166"/>
                    <a:pt x="66" y="174"/>
                  </a:cubicBezTo>
                  <a:cubicBezTo>
                    <a:pt x="59" y="178"/>
                    <a:pt x="51" y="188"/>
                    <a:pt x="44" y="190"/>
                  </a:cubicBezTo>
                  <a:cubicBezTo>
                    <a:pt x="36" y="202"/>
                    <a:pt x="46" y="202"/>
                    <a:pt x="56" y="200"/>
                  </a:cubicBezTo>
                  <a:cubicBezTo>
                    <a:pt x="60" y="189"/>
                    <a:pt x="59" y="184"/>
                    <a:pt x="68" y="178"/>
                  </a:cubicBezTo>
                  <a:cubicBezTo>
                    <a:pt x="77" y="181"/>
                    <a:pt x="75" y="187"/>
                    <a:pt x="84" y="184"/>
                  </a:cubicBezTo>
                  <a:cubicBezTo>
                    <a:pt x="92" y="171"/>
                    <a:pt x="91" y="157"/>
                    <a:pt x="104" y="148"/>
                  </a:cubicBezTo>
                  <a:cubicBezTo>
                    <a:pt x="108" y="149"/>
                    <a:pt x="110" y="155"/>
                    <a:pt x="114" y="156"/>
                  </a:cubicBezTo>
                  <a:cubicBezTo>
                    <a:pt x="120" y="158"/>
                    <a:pt x="131" y="151"/>
                    <a:pt x="136" y="148"/>
                  </a:cubicBezTo>
                  <a:cubicBezTo>
                    <a:pt x="145" y="134"/>
                    <a:pt x="142" y="141"/>
                    <a:pt x="146" y="130"/>
                  </a:cubicBezTo>
                  <a:cubicBezTo>
                    <a:pt x="146" y="127"/>
                    <a:pt x="145" y="115"/>
                    <a:pt x="142" y="110"/>
                  </a:cubicBezTo>
                  <a:cubicBezTo>
                    <a:pt x="140" y="106"/>
                    <a:pt x="134" y="98"/>
                    <a:pt x="134" y="98"/>
                  </a:cubicBezTo>
                  <a:cubicBezTo>
                    <a:pt x="131" y="78"/>
                    <a:pt x="142" y="53"/>
                    <a:pt x="122" y="40"/>
                  </a:cubicBezTo>
                  <a:cubicBezTo>
                    <a:pt x="112" y="26"/>
                    <a:pt x="109" y="10"/>
                    <a:pt x="94" y="0"/>
                  </a:cubicBezTo>
                  <a:cubicBezTo>
                    <a:pt x="87" y="4"/>
                    <a:pt x="86" y="9"/>
                    <a:pt x="78" y="12"/>
                  </a:cubicBezTo>
                  <a:cubicBezTo>
                    <a:pt x="67" y="29"/>
                    <a:pt x="80" y="31"/>
                    <a:pt x="96" y="34"/>
                  </a:cubicBezTo>
                  <a:cubicBezTo>
                    <a:pt x="103" y="44"/>
                    <a:pt x="100" y="53"/>
                    <a:pt x="96" y="64"/>
                  </a:cubicBezTo>
                  <a:cubicBezTo>
                    <a:pt x="96" y="68"/>
                    <a:pt x="95" y="106"/>
                    <a:pt x="82" y="10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3" name="Freeform 107"/>
            <p:cNvSpPr>
              <a:spLocks/>
            </p:cNvSpPr>
            <p:nvPr/>
          </p:nvSpPr>
          <p:spPr bwMode="invGray">
            <a:xfrm>
              <a:off x="3062" y="1988"/>
              <a:ext cx="52" cy="30"/>
            </a:xfrm>
            <a:custGeom>
              <a:avLst/>
              <a:gdLst>
                <a:gd name="T0" fmla="*/ 59 w 70"/>
                <a:gd name="T1" fmla="*/ 0 h 40"/>
                <a:gd name="T2" fmla="*/ 65 w 70"/>
                <a:gd name="T3" fmla="*/ 20 h 40"/>
                <a:gd name="T4" fmla="*/ 41 w 70"/>
                <a:gd name="T5" fmla="*/ 24 h 40"/>
                <a:gd name="T6" fmla="*/ 31 w 70"/>
                <a:gd name="T7" fmla="*/ 40 h 40"/>
                <a:gd name="T8" fmla="*/ 7 w 70"/>
                <a:gd name="T9" fmla="*/ 38 h 40"/>
                <a:gd name="T10" fmla="*/ 1 w 70"/>
                <a:gd name="T11" fmla="*/ 36 h 40"/>
                <a:gd name="T12" fmla="*/ 33 w 70"/>
                <a:gd name="T13" fmla="*/ 20 h 40"/>
                <a:gd name="T14" fmla="*/ 59 w 7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40">
                  <a:moveTo>
                    <a:pt x="59" y="0"/>
                  </a:moveTo>
                  <a:cubicBezTo>
                    <a:pt x="68" y="3"/>
                    <a:pt x="70" y="10"/>
                    <a:pt x="65" y="20"/>
                  </a:cubicBezTo>
                  <a:cubicBezTo>
                    <a:pt x="61" y="27"/>
                    <a:pt x="49" y="23"/>
                    <a:pt x="41" y="24"/>
                  </a:cubicBezTo>
                  <a:cubicBezTo>
                    <a:pt x="36" y="38"/>
                    <a:pt x="41" y="34"/>
                    <a:pt x="31" y="40"/>
                  </a:cubicBezTo>
                  <a:cubicBezTo>
                    <a:pt x="23" y="39"/>
                    <a:pt x="15" y="39"/>
                    <a:pt x="7" y="38"/>
                  </a:cubicBezTo>
                  <a:cubicBezTo>
                    <a:pt x="5" y="38"/>
                    <a:pt x="0" y="38"/>
                    <a:pt x="1" y="36"/>
                  </a:cubicBezTo>
                  <a:cubicBezTo>
                    <a:pt x="7" y="26"/>
                    <a:pt x="23" y="23"/>
                    <a:pt x="33" y="20"/>
                  </a:cubicBezTo>
                  <a:cubicBezTo>
                    <a:pt x="39" y="11"/>
                    <a:pt x="51" y="8"/>
                    <a:pt x="5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4" name="Freeform 108"/>
            <p:cNvSpPr>
              <a:spLocks/>
            </p:cNvSpPr>
            <p:nvPr/>
          </p:nvSpPr>
          <p:spPr bwMode="invGray">
            <a:xfrm>
              <a:off x="2955" y="1997"/>
              <a:ext cx="19" cy="22"/>
            </a:xfrm>
            <a:custGeom>
              <a:avLst/>
              <a:gdLst>
                <a:gd name="T0" fmla="*/ 18 w 26"/>
                <a:gd name="T1" fmla="*/ 0 h 29"/>
                <a:gd name="T2" fmla="*/ 0 w 26"/>
                <a:gd name="T3" fmla="*/ 18 h 29"/>
                <a:gd name="T4" fmla="*/ 18 w 26"/>
                <a:gd name="T5" fmla="*/ 26 h 29"/>
                <a:gd name="T6" fmla="*/ 18 w 26"/>
                <a:gd name="T7" fmla="*/ 0 h 29"/>
              </a:gdLst>
              <a:ahLst/>
              <a:cxnLst>
                <a:cxn ang="0">
                  <a:pos x="T0" y="T1"/>
                </a:cxn>
                <a:cxn ang="0">
                  <a:pos x="T2" y="T3"/>
                </a:cxn>
                <a:cxn ang="0">
                  <a:pos x="T4" y="T5"/>
                </a:cxn>
                <a:cxn ang="0">
                  <a:pos x="T6" y="T7"/>
                </a:cxn>
              </a:cxnLst>
              <a:rect l="0" t="0" r="r" b="b"/>
              <a:pathLst>
                <a:path w="26" h="29">
                  <a:moveTo>
                    <a:pt x="18" y="0"/>
                  </a:moveTo>
                  <a:cubicBezTo>
                    <a:pt x="9" y="6"/>
                    <a:pt x="4" y="7"/>
                    <a:pt x="0" y="18"/>
                  </a:cubicBezTo>
                  <a:cubicBezTo>
                    <a:pt x="7" y="25"/>
                    <a:pt x="9" y="29"/>
                    <a:pt x="18" y="26"/>
                  </a:cubicBezTo>
                  <a:cubicBezTo>
                    <a:pt x="22" y="14"/>
                    <a:pt x="26" y="12"/>
                    <a:pt x="1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5" name="Freeform 109"/>
            <p:cNvSpPr>
              <a:spLocks/>
            </p:cNvSpPr>
            <p:nvPr/>
          </p:nvSpPr>
          <p:spPr bwMode="invGray">
            <a:xfrm>
              <a:off x="2979" y="1996"/>
              <a:ext cx="37" cy="27"/>
            </a:xfrm>
            <a:custGeom>
              <a:avLst/>
              <a:gdLst>
                <a:gd name="T0" fmla="*/ 14 w 49"/>
                <a:gd name="T1" fmla="*/ 6 h 36"/>
                <a:gd name="T2" fmla="*/ 0 w 49"/>
                <a:gd name="T3" fmla="*/ 18 h 36"/>
                <a:gd name="T4" fmla="*/ 6 w 49"/>
                <a:gd name="T5" fmla="*/ 32 h 36"/>
                <a:gd name="T6" fmla="*/ 18 w 49"/>
                <a:gd name="T7" fmla="*/ 36 h 36"/>
                <a:gd name="T8" fmla="*/ 40 w 49"/>
                <a:gd name="T9" fmla="*/ 26 h 36"/>
                <a:gd name="T10" fmla="*/ 14 w 49"/>
                <a:gd name="T11" fmla="*/ 6 h 36"/>
              </a:gdLst>
              <a:ahLst/>
              <a:cxnLst>
                <a:cxn ang="0">
                  <a:pos x="T0" y="T1"/>
                </a:cxn>
                <a:cxn ang="0">
                  <a:pos x="T2" y="T3"/>
                </a:cxn>
                <a:cxn ang="0">
                  <a:pos x="T4" y="T5"/>
                </a:cxn>
                <a:cxn ang="0">
                  <a:pos x="T6" y="T7"/>
                </a:cxn>
                <a:cxn ang="0">
                  <a:pos x="T8" y="T9"/>
                </a:cxn>
                <a:cxn ang="0">
                  <a:pos x="T10" y="T11"/>
                </a:cxn>
              </a:cxnLst>
              <a:rect l="0" t="0" r="r" b="b"/>
              <a:pathLst>
                <a:path w="49" h="36">
                  <a:moveTo>
                    <a:pt x="14" y="6"/>
                  </a:moveTo>
                  <a:cubicBezTo>
                    <a:pt x="11" y="14"/>
                    <a:pt x="7" y="13"/>
                    <a:pt x="0" y="18"/>
                  </a:cubicBezTo>
                  <a:cubicBezTo>
                    <a:pt x="1" y="22"/>
                    <a:pt x="2" y="29"/>
                    <a:pt x="6" y="32"/>
                  </a:cubicBezTo>
                  <a:cubicBezTo>
                    <a:pt x="10" y="34"/>
                    <a:pt x="18" y="36"/>
                    <a:pt x="18" y="36"/>
                  </a:cubicBezTo>
                  <a:cubicBezTo>
                    <a:pt x="24" y="27"/>
                    <a:pt x="30" y="28"/>
                    <a:pt x="40" y="26"/>
                  </a:cubicBezTo>
                  <a:cubicBezTo>
                    <a:pt x="49" y="0"/>
                    <a:pt x="26" y="18"/>
                    <a:pt x="14" y="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6" name="Freeform 110"/>
            <p:cNvSpPr>
              <a:spLocks/>
            </p:cNvSpPr>
            <p:nvPr/>
          </p:nvSpPr>
          <p:spPr bwMode="invGray">
            <a:xfrm>
              <a:off x="3040" y="1987"/>
              <a:ext cx="20" cy="16"/>
            </a:xfrm>
            <a:custGeom>
              <a:avLst/>
              <a:gdLst>
                <a:gd name="T0" fmla="*/ 11 w 27"/>
                <a:gd name="T1" fmla="*/ 0 h 22"/>
                <a:gd name="T2" fmla="*/ 3 w 27"/>
                <a:gd name="T3" fmla="*/ 12 h 22"/>
                <a:gd name="T4" fmla="*/ 19 w 27"/>
                <a:gd name="T5" fmla="*/ 22 h 22"/>
                <a:gd name="T6" fmla="*/ 11 w 27"/>
                <a:gd name="T7" fmla="*/ 0 h 22"/>
              </a:gdLst>
              <a:ahLst/>
              <a:cxnLst>
                <a:cxn ang="0">
                  <a:pos x="T0" y="T1"/>
                </a:cxn>
                <a:cxn ang="0">
                  <a:pos x="T2" y="T3"/>
                </a:cxn>
                <a:cxn ang="0">
                  <a:pos x="T4" y="T5"/>
                </a:cxn>
                <a:cxn ang="0">
                  <a:pos x="T6" y="T7"/>
                </a:cxn>
              </a:cxnLst>
              <a:rect l="0" t="0" r="r" b="b"/>
              <a:pathLst>
                <a:path w="27" h="22">
                  <a:moveTo>
                    <a:pt x="11" y="0"/>
                  </a:moveTo>
                  <a:cubicBezTo>
                    <a:pt x="8" y="4"/>
                    <a:pt x="0" y="8"/>
                    <a:pt x="3" y="12"/>
                  </a:cubicBezTo>
                  <a:cubicBezTo>
                    <a:pt x="6" y="17"/>
                    <a:pt x="19" y="22"/>
                    <a:pt x="19" y="22"/>
                  </a:cubicBezTo>
                  <a:cubicBezTo>
                    <a:pt x="27" y="10"/>
                    <a:pt x="15" y="11"/>
                    <a:pt x="1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7" name="Freeform 111"/>
            <p:cNvSpPr>
              <a:spLocks/>
            </p:cNvSpPr>
            <p:nvPr/>
          </p:nvSpPr>
          <p:spPr bwMode="invGray">
            <a:xfrm>
              <a:off x="3022" y="2005"/>
              <a:ext cx="15" cy="13"/>
            </a:xfrm>
            <a:custGeom>
              <a:avLst/>
              <a:gdLst>
                <a:gd name="T0" fmla="*/ 11 w 20"/>
                <a:gd name="T1" fmla="*/ 0 h 18"/>
                <a:gd name="T2" fmla="*/ 9 w 20"/>
                <a:gd name="T3" fmla="*/ 18 h 18"/>
                <a:gd name="T4" fmla="*/ 11 w 20"/>
                <a:gd name="T5" fmla="*/ 0 h 18"/>
              </a:gdLst>
              <a:ahLst/>
              <a:cxnLst>
                <a:cxn ang="0">
                  <a:pos x="T0" y="T1"/>
                </a:cxn>
                <a:cxn ang="0">
                  <a:pos x="T2" y="T3"/>
                </a:cxn>
                <a:cxn ang="0">
                  <a:pos x="T4" y="T5"/>
                </a:cxn>
              </a:cxnLst>
              <a:rect l="0" t="0" r="r" b="b"/>
              <a:pathLst>
                <a:path w="20" h="18">
                  <a:moveTo>
                    <a:pt x="11" y="0"/>
                  </a:moveTo>
                  <a:cubicBezTo>
                    <a:pt x="1" y="14"/>
                    <a:pt x="0" y="9"/>
                    <a:pt x="9" y="18"/>
                  </a:cubicBezTo>
                  <a:cubicBezTo>
                    <a:pt x="20" y="14"/>
                    <a:pt x="16" y="18"/>
                    <a:pt x="1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8" name="Freeform 112"/>
            <p:cNvSpPr>
              <a:spLocks/>
            </p:cNvSpPr>
            <p:nvPr/>
          </p:nvSpPr>
          <p:spPr bwMode="invGray">
            <a:xfrm>
              <a:off x="4162" y="2021"/>
              <a:ext cx="18" cy="33"/>
            </a:xfrm>
            <a:custGeom>
              <a:avLst/>
              <a:gdLst>
                <a:gd name="T0" fmla="*/ 24 w 24"/>
                <a:gd name="T1" fmla="*/ 0 h 44"/>
                <a:gd name="T2" fmla="*/ 8 w 24"/>
                <a:gd name="T3" fmla="*/ 16 h 44"/>
                <a:gd name="T4" fmla="*/ 0 w 24"/>
                <a:gd name="T5" fmla="*/ 34 h 44"/>
                <a:gd name="T6" fmla="*/ 16 w 24"/>
                <a:gd name="T7" fmla="*/ 40 h 44"/>
                <a:gd name="T8" fmla="*/ 24 w 24"/>
                <a:gd name="T9" fmla="*/ 0 h 44"/>
              </a:gdLst>
              <a:ahLst/>
              <a:cxnLst>
                <a:cxn ang="0">
                  <a:pos x="T0" y="T1"/>
                </a:cxn>
                <a:cxn ang="0">
                  <a:pos x="T2" y="T3"/>
                </a:cxn>
                <a:cxn ang="0">
                  <a:pos x="T4" y="T5"/>
                </a:cxn>
                <a:cxn ang="0">
                  <a:pos x="T6" y="T7"/>
                </a:cxn>
                <a:cxn ang="0">
                  <a:pos x="T8" y="T9"/>
                </a:cxn>
              </a:cxnLst>
              <a:rect l="0" t="0" r="r" b="b"/>
              <a:pathLst>
                <a:path w="24" h="44">
                  <a:moveTo>
                    <a:pt x="24" y="0"/>
                  </a:moveTo>
                  <a:cubicBezTo>
                    <a:pt x="19" y="7"/>
                    <a:pt x="15" y="11"/>
                    <a:pt x="8" y="16"/>
                  </a:cubicBezTo>
                  <a:cubicBezTo>
                    <a:pt x="4" y="21"/>
                    <a:pt x="0" y="34"/>
                    <a:pt x="0" y="34"/>
                  </a:cubicBezTo>
                  <a:cubicBezTo>
                    <a:pt x="3" y="44"/>
                    <a:pt x="7" y="42"/>
                    <a:pt x="16" y="40"/>
                  </a:cubicBezTo>
                  <a:cubicBezTo>
                    <a:pt x="20" y="27"/>
                    <a:pt x="24" y="14"/>
                    <a:pt x="2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9" name="Freeform 113"/>
            <p:cNvSpPr>
              <a:spLocks/>
            </p:cNvSpPr>
            <p:nvPr/>
          </p:nvSpPr>
          <p:spPr bwMode="invGray">
            <a:xfrm>
              <a:off x="3278" y="3473"/>
              <a:ext cx="31" cy="18"/>
            </a:xfrm>
            <a:custGeom>
              <a:avLst/>
              <a:gdLst>
                <a:gd name="T0" fmla="*/ 30 w 41"/>
                <a:gd name="T1" fmla="*/ 0 h 24"/>
                <a:gd name="T2" fmla="*/ 26 w 41"/>
                <a:gd name="T3" fmla="*/ 24 h 24"/>
                <a:gd name="T4" fmla="*/ 30 w 41"/>
                <a:gd name="T5" fmla="*/ 0 h 24"/>
              </a:gdLst>
              <a:ahLst/>
              <a:cxnLst>
                <a:cxn ang="0">
                  <a:pos x="T0" y="T1"/>
                </a:cxn>
                <a:cxn ang="0">
                  <a:pos x="T2" y="T3"/>
                </a:cxn>
                <a:cxn ang="0">
                  <a:pos x="T4" y="T5"/>
                </a:cxn>
              </a:cxnLst>
              <a:rect l="0" t="0" r="r" b="b"/>
              <a:pathLst>
                <a:path w="41" h="24">
                  <a:moveTo>
                    <a:pt x="30" y="0"/>
                  </a:moveTo>
                  <a:cubicBezTo>
                    <a:pt x="4" y="4"/>
                    <a:pt x="0" y="17"/>
                    <a:pt x="26" y="24"/>
                  </a:cubicBezTo>
                  <a:cubicBezTo>
                    <a:pt x="41" y="19"/>
                    <a:pt x="38" y="10"/>
                    <a:pt x="3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0" name="Freeform 114"/>
            <p:cNvSpPr>
              <a:spLocks/>
            </p:cNvSpPr>
            <p:nvPr/>
          </p:nvSpPr>
          <p:spPr bwMode="invGray">
            <a:xfrm>
              <a:off x="3318" y="3466"/>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1" name="Freeform 115"/>
            <p:cNvSpPr>
              <a:spLocks/>
            </p:cNvSpPr>
            <p:nvPr/>
          </p:nvSpPr>
          <p:spPr bwMode="invGray">
            <a:xfrm>
              <a:off x="3251" y="3312"/>
              <a:ext cx="9"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2" name="Freeform 116"/>
            <p:cNvSpPr>
              <a:spLocks/>
            </p:cNvSpPr>
            <p:nvPr/>
          </p:nvSpPr>
          <p:spPr bwMode="invGray">
            <a:xfrm>
              <a:off x="3311" y="3239"/>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3" name="Freeform 117"/>
            <p:cNvSpPr>
              <a:spLocks/>
            </p:cNvSpPr>
            <p:nvPr/>
          </p:nvSpPr>
          <p:spPr bwMode="invGray">
            <a:xfrm>
              <a:off x="3287" y="3238"/>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4" name="Freeform 118"/>
            <p:cNvSpPr>
              <a:spLocks/>
            </p:cNvSpPr>
            <p:nvPr/>
          </p:nvSpPr>
          <p:spPr bwMode="invGray">
            <a:xfrm>
              <a:off x="3276" y="3260"/>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5" name="Freeform 119"/>
            <p:cNvSpPr>
              <a:spLocks/>
            </p:cNvSpPr>
            <p:nvPr/>
          </p:nvSpPr>
          <p:spPr bwMode="invGray">
            <a:xfrm>
              <a:off x="3251" y="3294"/>
              <a:ext cx="9"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6" name="Freeform 120"/>
            <p:cNvSpPr>
              <a:spLocks/>
            </p:cNvSpPr>
            <p:nvPr/>
          </p:nvSpPr>
          <p:spPr bwMode="invGray">
            <a:xfrm>
              <a:off x="3270" y="3281"/>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7" name="Freeform 121"/>
            <p:cNvSpPr>
              <a:spLocks/>
            </p:cNvSpPr>
            <p:nvPr/>
          </p:nvSpPr>
          <p:spPr bwMode="invGray">
            <a:xfrm>
              <a:off x="2537" y="2293"/>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8" name="Freeform 122"/>
            <p:cNvSpPr>
              <a:spLocks/>
            </p:cNvSpPr>
            <p:nvPr/>
          </p:nvSpPr>
          <p:spPr bwMode="invGray">
            <a:xfrm>
              <a:off x="2476" y="2259"/>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9" name="Freeform 123"/>
            <p:cNvSpPr>
              <a:spLocks/>
            </p:cNvSpPr>
            <p:nvPr/>
          </p:nvSpPr>
          <p:spPr bwMode="invGray">
            <a:xfrm>
              <a:off x="2238" y="2042"/>
              <a:ext cx="2060" cy="1644"/>
            </a:xfrm>
            <a:custGeom>
              <a:avLst/>
              <a:gdLst>
                <a:gd name="T0" fmla="*/ 452 w 2060"/>
                <a:gd name="T1" fmla="*/ 653 h 1644"/>
                <a:gd name="T2" fmla="*/ 333 w 2060"/>
                <a:gd name="T3" fmla="*/ 595 h 1644"/>
                <a:gd name="T4" fmla="*/ 158 w 2060"/>
                <a:gd name="T5" fmla="*/ 645 h 1644"/>
                <a:gd name="T6" fmla="*/ 46 w 2060"/>
                <a:gd name="T7" fmla="*/ 759 h 1644"/>
                <a:gd name="T8" fmla="*/ 12 w 2060"/>
                <a:gd name="T9" fmla="*/ 941 h 1644"/>
                <a:gd name="T10" fmla="*/ 146 w 2060"/>
                <a:gd name="T11" fmla="*/ 1059 h 1644"/>
                <a:gd name="T12" fmla="*/ 308 w 2060"/>
                <a:gd name="T13" fmla="*/ 1041 h 1644"/>
                <a:gd name="T14" fmla="*/ 396 w 2060"/>
                <a:gd name="T15" fmla="*/ 1138 h 1644"/>
                <a:gd name="T16" fmla="*/ 452 w 2060"/>
                <a:gd name="T17" fmla="*/ 1447 h 1644"/>
                <a:gd name="T18" fmla="*/ 497 w 2060"/>
                <a:gd name="T19" fmla="*/ 1628 h 1644"/>
                <a:gd name="T20" fmla="*/ 704 w 2060"/>
                <a:gd name="T21" fmla="*/ 1574 h 1644"/>
                <a:gd name="T22" fmla="*/ 817 w 2060"/>
                <a:gd name="T23" fmla="*/ 1380 h 1644"/>
                <a:gd name="T24" fmla="*/ 885 w 2060"/>
                <a:gd name="T25" fmla="*/ 1153 h 1644"/>
                <a:gd name="T26" fmla="*/ 998 w 2060"/>
                <a:gd name="T27" fmla="*/ 999 h 1644"/>
                <a:gd name="T28" fmla="*/ 796 w 2060"/>
                <a:gd name="T29" fmla="*/ 856 h 1644"/>
                <a:gd name="T30" fmla="*/ 817 w 2060"/>
                <a:gd name="T31" fmla="*/ 819 h 1644"/>
                <a:gd name="T32" fmla="*/ 1003 w 2060"/>
                <a:gd name="T33" fmla="*/ 916 h 1644"/>
                <a:gd name="T34" fmla="*/ 1098 w 2060"/>
                <a:gd name="T35" fmla="*/ 792 h 1644"/>
                <a:gd name="T36" fmla="*/ 1046 w 2060"/>
                <a:gd name="T37" fmla="*/ 763 h 1644"/>
                <a:gd name="T38" fmla="*/ 929 w 2060"/>
                <a:gd name="T39" fmla="*/ 716 h 1644"/>
                <a:gd name="T40" fmla="*/ 1141 w 2060"/>
                <a:gd name="T41" fmla="*/ 761 h 1644"/>
                <a:gd name="T42" fmla="*/ 1296 w 2060"/>
                <a:gd name="T43" fmla="*/ 852 h 1644"/>
                <a:gd name="T44" fmla="*/ 1373 w 2060"/>
                <a:gd name="T45" fmla="*/ 1033 h 1644"/>
                <a:gd name="T46" fmla="*/ 1608 w 2060"/>
                <a:gd name="T47" fmla="*/ 847 h 1644"/>
                <a:gd name="T48" fmla="*/ 1704 w 2060"/>
                <a:gd name="T49" fmla="*/ 1030 h 1644"/>
                <a:gd name="T50" fmla="*/ 1707 w 2060"/>
                <a:gd name="T51" fmla="*/ 874 h 1644"/>
                <a:gd name="T52" fmla="*/ 1759 w 2060"/>
                <a:gd name="T53" fmla="*/ 800 h 1644"/>
                <a:gd name="T54" fmla="*/ 1783 w 2060"/>
                <a:gd name="T55" fmla="*/ 544 h 1644"/>
                <a:gd name="T56" fmla="*/ 1824 w 2060"/>
                <a:gd name="T57" fmla="*/ 528 h 1644"/>
                <a:gd name="T58" fmla="*/ 1844 w 2060"/>
                <a:gd name="T59" fmla="*/ 427 h 1644"/>
                <a:gd name="T60" fmla="*/ 1805 w 2060"/>
                <a:gd name="T61" fmla="*/ 226 h 1644"/>
                <a:gd name="T62" fmla="*/ 1899 w 2060"/>
                <a:gd name="T63" fmla="*/ 108 h 1644"/>
                <a:gd name="T64" fmla="*/ 1947 w 2060"/>
                <a:gd name="T65" fmla="*/ 209 h 1644"/>
                <a:gd name="T66" fmla="*/ 1943 w 2060"/>
                <a:gd name="T67" fmla="*/ 123 h 1644"/>
                <a:gd name="T68" fmla="*/ 1975 w 2060"/>
                <a:gd name="T69" fmla="*/ 51 h 1644"/>
                <a:gd name="T70" fmla="*/ 2038 w 2060"/>
                <a:gd name="T71" fmla="*/ 0 h 1644"/>
                <a:gd name="T72" fmla="*/ 1820 w 2060"/>
                <a:gd name="T73" fmla="*/ 63 h 1644"/>
                <a:gd name="T74" fmla="*/ 1583 w 2060"/>
                <a:gd name="T75" fmla="*/ 83 h 1644"/>
                <a:gd name="T76" fmla="*/ 1349 w 2060"/>
                <a:gd name="T77" fmla="*/ 30 h 1644"/>
                <a:gd name="T78" fmla="*/ 1132 w 2060"/>
                <a:gd name="T79" fmla="*/ 65 h 1644"/>
                <a:gd name="T80" fmla="*/ 1040 w 2060"/>
                <a:gd name="T81" fmla="*/ 170 h 1644"/>
                <a:gd name="T82" fmla="*/ 926 w 2060"/>
                <a:gd name="T83" fmla="*/ 137 h 1644"/>
                <a:gd name="T84" fmla="*/ 758 w 2060"/>
                <a:gd name="T85" fmla="*/ 183 h 1644"/>
                <a:gd name="T86" fmla="*/ 667 w 2060"/>
                <a:gd name="T87" fmla="*/ 140 h 1644"/>
                <a:gd name="T88" fmla="*/ 364 w 2060"/>
                <a:gd name="T89" fmla="*/ 248 h 1644"/>
                <a:gd name="T90" fmla="*/ 535 w 2060"/>
                <a:gd name="T91" fmla="*/ 213 h 1644"/>
                <a:gd name="T92" fmla="*/ 638 w 2060"/>
                <a:gd name="T93" fmla="*/ 276 h 1644"/>
                <a:gd name="T94" fmla="*/ 443 w 2060"/>
                <a:gd name="T95" fmla="*/ 357 h 1644"/>
                <a:gd name="T96" fmla="*/ 275 w 2060"/>
                <a:gd name="T97" fmla="*/ 416 h 1644"/>
                <a:gd name="T98" fmla="*/ 167 w 2060"/>
                <a:gd name="T99" fmla="*/ 537 h 1644"/>
                <a:gd name="T100" fmla="*/ 283 w 2060"/>
                <a:gd name="T101" fmla="*/ 552 h 1644"/>
                <a:gd name="T102" fmla="*/ 381 w 2060"/>
                <a:gd name="T103" fmla="*/ 573 h 1644"/>
                <a:gd name="T104" fmla="*/ 493 w 2060"/>
                <a:gd name="T105" fmla="*/ 590 h 1644"/>
                <a:gd name="T106" fmla="*/ 487 w 2060"/>
                <a:gd name="T107" fmla="*/ 512 h 1644"/>
                <a:gd name="T108" fmla="*/ 592 w 2060"/>
                <a:gd name="T109" fmla="*/ 548 h 1644"/>
                <a:gd name="T110" fmla="*/ 686 w 2060"/>
                <a:gd name="T111" fmla="*/ 470 h 1644"/>
                <a:gd name="T112" fmla="*/ 772 w 2060"/>
                <a:gd name="T113" fmla="*/ 480 h 1644"/>
                <a:gd name="T114" fmla="*/ 639 w 2060"/>
                <a:gd name="T115" fmla="*/ 598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60" h="1644">
                  <a:moveTo>
                    <a:pt x="697" y="677"/>
                  </a:moveTo>
                  <a:cubicBezTo>
                    <a:pt x="659" y="675"/>
                    <a:pt x="652" y="669"/>
                    <a:pt x="618" y="667"/>
                  </a:cubicBezTo>
                  <a:cubicBezTo>
                    <a:pt x="607" y="666"/>
                    <a:pt x="594" y="661"/>
                    <a:pt x="582" y="658"/>
                  </a:cubicBezTo>
                  <a:cubicBezTo>
                    <a:pt x="577" y="655"/>
                    <a:pt x="568" y="650"/>
                    <a:pt x="568" y="650"/>
                  </a:cubicBezTo>
                  <a:cubicBezTo>
                    <a:pt x="551" y="652"/>
                    <a:pt x="557" y="655"/>
                    <a:pt x="546" y="658"/>
                  </a:cubicBezTo>
                  <a:cubicBezTo>
                    <a:pt x="540" y="667"/>
                    <a:pt x="542" y="669"/>
                    <a:pt x="546" y="677"/>
                  </a:cubicBezTo>
                  <a:cubicBezTo>
                    <a:pt x="548" y="680"/>
                    <a:pt x="550" y="686"/>
                    <a:pt x="550" y="686"/>
                  </a:cubicBezTo>
                  <a:cubicBezTo>
                    <a:pt x="526" y="694"/>
                    <a:pt x="506" y="678"/>
                    <a:pt x="488" y="670"/>
                  </a:cubicBezTo>
                  <a:cubicBezTo>
                    <a:pt x="481" y="653"/>
                    <a:pt x="472" y="655"/>
                    <a:pt x="452" y="653"/>
                  </a:cubicBezTo>
                  <a:cubicBezTo>
                    <a:pt x="446" y="648"/>
                    <a:pt x="444" y="648"/>
                    <a:pt x="437" y="650"/>
                  </a:cubicBezTo>
                  <a:cubicBezTo>
                    <a:pt x="427" y="647"/>
                    <a:pt x="433" y="648"/>
                    <a:pt x="423" y="642"/>
                  </a:cubicBezTo>
                  <a:cubicBezTo>
                    <a:pt x="421" y="641"/>
                    <a:pt x="418" y="639"/>
                    <a:pt x="418" y="639"/>
                  </a:cubicBezTo>
                  <a:cubicBezTo>
                    <a:pt x="416" y="638"/>
                    <a:pt x="413" y="633"/>
                    <a:pt x="413" y="630"/>
                  </a:cubicBezTo>
                  <a:cubicBezTo>
                    <a:pt x="415" y="625"/>
                    <a:pt x="418" y="616"/>
                    <a:pt x="418" y="616"/>
                  </a:cubicBezTo>
                  <a:cubicBezTo>
                    <a:pt x="416" y="592"/>
                    <a:pt x="421" y="588"/>
                    <a:pt x="398" y="591"/>
                  </a:cubicBezTo>
                  <a:cubicBezTo>
                    <a:pt x="390" y="598"/>
                    <a:pt x="390" y="595"/>
                    <a:pt x="381" y="592"/>
                  </a:cubicBezTo>
                  <a:cubicBezTo>
                    <a:pt x="370" y="592"/>
                    <a:pt x="361" y="595"/>
                    <a:pt x="348" y="597"/>
                  </a:cubicBezTo>
                  <a:cubicBezTo>
                    <a:pt x="344" y="595"/>
                    <a:pt x="337" y="597"/>
                    <a:pt x="333" y="595"/>
                  </a:cubicBezTo>
                  <a:cubicBezTo>
                    <a:pt x="331" y="594"/>
                    <a:pt x="330" y="592"/>
                    <a:pt x="328" y="592"/>
                  </a:cubicBezTo>
                  <a:cubicBezTo>
                    <a:pt x="314" y="591"/>
                    <a:pt x="296" y="597"/>
                    <a:pt x="283" y="602"/>
                  </a:cubicBezTo>
                  <a:cubicBezTo>
                    <a:pt x="276" y="603"/>
                    <a:pt x="268" y="606"/>
                    <a:pt x="260" y="608"/>
                  </a:cubicBezTo>
                  <a:cubicBezTo>
                    <a:pt x="255" y="609"/>
                    <a:pt x="246" y="613"/>
                    <a:pt x="246" y="613"/>
                  </a:cubicBezTo>
                  <a:cubicBezTo>
                    <a:pt x="228" y="611"/>
                    <a:pt x="209" y="609"/>
                    <a:pt x="189" y="611"/>
                  </a:cubicBezTo>
                  <a:cubicBezTo>
                    <a:pt x="184" y="613"/>
                    <a:pt x="180" y="614"/>
                    <a:pt x="175" y="617"/>
                  </a:cubicBezTo>
                  <a:cubicBezTo>
                    <a:pt x="173" y="619"/>
                    <a:pt x="173" y="620"/>
                    <a:pt x="173" y="622"/>
                  </a:cubicBezTo>
                  <a:cubicBezTo>
                    <a:pt x="172" y="623"/>
                    <a:pt x="169" y="623"/>
                    <a:pt x="169" y="625"/>
                  </a:cubicBezTo>
                  <a:cubicBezTo>
                    <a:pt x="163" y="634"/>
                    <a:pt x="167" y="641"/>
                    <a:pt x="158" y="645"/>
                  </a:cubicBezTo>
                  <a:cubicBezTo>
                    <a:pt x="153" y="648"/>
                    <a:pt x="149" y="652"/>
                    <a:pt x="144" y="655"/>
                  </a:cubicBezTo>
                  <a:cubicBezTo>
                    <a:pt x="141" y="656"/>
                    <a:pt x="135" y="659"/>
                    <a:pt x="135" y="659"/>
                  </a:cubicBezTo>
                  <a:cubicBezTo>
                    <a:pt x="133" y="664"/>
                    <a:pt x="130" y="666"/>
                    <a:pt x="130" y="669"/>
                  </a:cubicBezTo>
                  <a:cubicBezTo>
                    <a:pt x="128" y="677"/>
                    <a:pt x="132" y="691"/>
                    <a:pt x="124" y="698"/>
                  </a:cubicBezTo>
                  <a:cubicBezTo>
                    <a:pt x="118" y="703"/>
                    <a:pt x="108" y="709"/>
                    <a:pt x="101" y="711"/>
                  </a:cubicBezTo>
                  <a:cubicBezTo>
                    <a:pt x="101" y="711"/>
                    <a:pt x="90" y="716"/>
                    <a:pt x="87" y="716"/>
                  </a:cubicBezTo>
                  <a:cubicBezTo>
                    <a:pt x="85" y="717"/>
                    <a:pt x="82" y="717"/>
                    <a:pt x="82" y="717"/>
                  </a:cubicBezTo>
                  <a:cubicBezTo>
                    <a:pt x="76" y="725"/>
                    <a:pt x="68" y="733"/>
                    <a:pt x="60" y="738"/>
                  </a:cubicBezTo>
                  <a:cubicBezTo>
                    <a:pt x="56" y="745"/>
                    <a:pt x="53" y="755"/>
                    <a:pt x="46" y="759"/>
                  </a:cubicBezTo>
                  <a:cubicBezTo>
                    <a:pt x="43" y="764"/>
                    <a:pt x="37" y="767"/>
                    <a:pt x="31" y="773"/>
                  </a:cubicBezTo>
                  <a:cubicBezTo>
                    <a:pt x="26" y="780"/>
                    <a:pt x="25" y="789"/>
                    <a:pt x="23" y="797"/>
                  </a:cubicBezTo>
                  <a:cubicBezTo>
                    <a:pt x="20" y="803"/>
                    <a:pt x="19" y="809"/>
                    <a:pt x="17" y="816"/>
                  </a:cubicBezTo>
                  <a:cubicBezTo>
                    <a:pt x="15" y="817"/>
                    <a:pt x="14" y="824"/>
                    <a:pt x="14" y="824"/>
                  </a:cubicBezTo>
                  <a:cubicBezTo>
                    <a:pt x="15" y="831"/>
                    <a:pt x="26" y="842"/>
                    <a:pt x="26" y="842"/>
                  </a:cubicBezTo>
                  <a:cubicBezTo>
                    <a:pt x="26" y="847"/>
                    <a:pt x="17" y="855"/>
                    <a:pt x="17" y="855"/>
                  </a:cubicBezTo>
                  <a:cubicBezTo>
                    <a:pt x="14" y="863"/>
                    <a:pt x="17" y="867"/>
                    <a:pt x="25" y="870"/>
                  </a:cubicBezTo>
                  <a:cubicBezTo>
                    <a:pt x="28" y="884"/>
                    <a:pt x="17" y="902"/>
                    <a:pt x="6" y="909"/>
                  </a:cubicBezTo>
                  <a:cubicBezTo>
                    <a:pt x="0" y="927"/>
                    <a:pt x="5" y="927"/>
                    <a:pt x="12" y="941"/>
                  </a:cubicBezTo>
                  <a:cubicBezTo>
                    <a:pt x="23" y="963"/>
                    <a:pt x="29" y="969"/>
                    <a:pt x="53" y="977"/>
                  </a:cubicBezTo>
                  <a:cubicBezTo>
                    <a:pt x="60" y="986"/>
                    <a:pt x="56" y="983"/>
                    <a:pt x="63" y="989"/>
                  </a:cubicBezTo>
                  <a:cubicBezTo>
                    <a:pt x="62" y="994"/>
                    <a:pt x="59" y="997"/>
                    <a:pt x="59" y="1002"/>
                  </a:cubicBezTo>
                  <a:cubicBezTo>
                    <a:pt x="57" y="1009"/>
                    <a:pt x="70" y="1020"/>
                    <a:pt x="74" y="1027"/>
                  </a:cubicBezTo>
                  <a:cubicBezTo>
                    <a:pt x="77" y="1031"/>
                    <a:pt x="91" y="1036"/>
                    <a:pt x="91" y="1036"/>
                  </a:cubicBezTo>
                  <a:cubicBezTo>
                    <a:pt x="94" y="1036"/>
                    <a:pt x="96" y="1036"/>
                    <a:pt x="98" y="1034"/>
                  </a:cubicBezTo>
                  <a:cubicBezTo>
                    <a:pt x="99" y="1034"/>
                    <a:pt x="98" y="1031"/>
                    <a:pt x="99" y="1030"/>
                  </a:cubicBezTo>
                  <a:cubicBezTo>
                    <a:pt x="101" y="1030"/>
                    <a:pt x="107" y="1038"/>
                    <a:pt x="108" y="1038"/>
                  </a:cubicBezTo>
                  <a:cubicBezTo>
                    <a:pt x="119" y="1047"/>
                    <a:pt x="133" y="1055"/>
                    <a:pt x="146" y="1059"/>
                  </a:cubicBezTo>
                  <a:cubicBezTo>
                    <a:pt x="149" y="1067"/>
                    <a:pt x="152" y="1066"/>
                    <a:pt x="159" y="1064"/>
                  </a:cubicBezTo>
                  <a:cubicBezTo>
                    <a:pt x="163" y="1061"/>
                    <a:pt x="166" y="1059"/>
                    <a:pt x="169" y="1058"/>
                  </a:cubicBezTo>
                  <a:cubicBezTo>
                    <a:pt x="172" y="1056"/>
                    <a:pt x="178" y="1055"/>
                    <a:pt x="178" y="1055"/>
                  </a:cubicBezTo>
                  <a:cubicBezTo>
                    <a:pt x="192" y="1059"/>
                    <a:pt x="209" y="1061"/>
                    <a:pt x="224" y="1063"/>
                  </a:cubicBezTo>
                  <a:cubicBezTo>
                    <a:pt x="231" y="1067"/>
                    <a:pt x="229" y="1070"/>
                    <a:pt x="238" y="1069"/>
                  </a:cubicBezTo>
                  <a:cubicBezTo>
                    <a:pt x="238" y="1063"/>
                    <a:pt x="238" y="1056"/>
                    <a:pt x="238" y="1050"/>
                  </a:cubicBezTo>
                  <a:cubicBezTo>
                    <a:pt x="241" y="1041"/>
                    <a:pt x="257" y="1059"/>
                    <a:pt x="260" y="1061"/>
                  </a:cubicBezTo>
                  <a:cubicBezTo>
                    <a:pt x="266" y="1050"/>
                    <a:pt x="279" y="1052"/>
                    <a:pt x="291" y="1050"/>
                  </a:cubicBezTo>
                  <a:cubicBezTo>
                    <a:pt x="297" y="1049"/>
                    <a:pt x="302" y="1044"/>
                    <a:pt x="308" y="1041"/>
                  </a:cubicBezTo>
                  <a:cubicBezTo>
                    <a:pt x="319" y="1042"/>
                    <a:pt x="330" y="1045"/>
                    <a:pt x="341" y="1049"/>
                  </a:cubicBezTo>
                  <a:cubicBezTo>
                    <a:pt x="342" y="1050"/>
                    <a:pt x="344" y="1055"/>
                    <a:pt x="344" y="1058"/>
                  </a:cubicBezTo>
                  <a:cubicBezTo>
                    <a:pt x="344" y="1061"/>
                    <a:pt x="342" y="1067"/>
                    <a:pt x="342" y="1067"/>
                  </a:cubicBezTo>
                  <a:cubicBezTo>
                    <a:pt x="347" y="1070"/>
                    <a:pt x="355" y="1072"/>
                    <a:pt x="361" y="1075"/>
                  </a:cubicBezTo>
                  <a:cubicBezTo>
                    <a:pt x="362" y="1075"/>
                    <a:pt x="365" y="1077"/>
                    <a:pt x="365" y="1077"/>
                  </a:cubicBezTo>
                  <a:cubicBezTo>
                    <a:pt x="375" y="1074"/>
                    <a:pt x="384" y="1074"/>
                    <a:pt x="393" y="1080"/>
                  </a:cubicBezTo>
                  <a:cubicBezTo>
                    <a:pt x="396" y="1083"/>
                    <a:pt x="398" y="1088"/>
                    <a:pt x="401" y="1092"/>
                  </a:cubicBezTo>
                  <a:cubicBezTo>
                    <a:pt x="404" y="1095"/>
                    <a:pt x="407" y="1102"/>
                    <a:pt x="407" y="1102"/>
                  </a:cubicBezTo>
                  <a:cubicBezTo>
                    <a:pt x="404" y="1114"/>
                    <a:pt x="399" y="1127"/>
                    <a:pt x="396" y="1138"/>
                  </a:cubicBezTo>
                  <a:cubicBezTo>
                    <a:pt x="393" y="1147"/>
                    <a:pt x="395" y="1141"/>
                    <a:pt x="389" y="1152"/>
                  </a:cubicBezTo>
                  <a:cubicBezTo>
                    <a:pt x="387" y="1153"/>
                    <a:pt x="385" y="1156"/>
                    <a:pt x="385" y="1156"/>
                  </a:cubicBezTo>
                  <a:cubicBezTo>
                    <a:pt x="389" y="1185"/>
                    <a:pt x="396" y="1180"/>
                    <a:pt x="410" y="1197"/>
                  </a:cubicBezTo>
                  <a:cubicBezTo>
                    <a:pt x="427" y="1219"/>
                    <a:pt x="440" y="1239"/>
                    <a:pt x="447" y="1266"/>
                  </a:cubicBezTo>
                  <a:cubicBezTo>
                    <a:pt x="446" y="1280"/>
                    <a:pt x="452" y="1314"/>
                    <a:pt x="435" y="1325"/>
                  </a:cubicBezTo>
                  <a:cubicBezTo>
                    <a:pt x="427" y="1347"/>
                    <a:pt x="433" y="1325"/>
                    <a:pt x="430" y="1367"/>
                  </a:cubicBezTo>
                  <a:cubicBezTo>
                    <a:pt x="429" y="1377"/>
                    <a:pt x="421" y="1381"/>
                    <a:pt x="418" y="1391"/>
                  </a:cubicBezTo>
                  <a:cubicBezTo>
                    <a:pt x="421" y="1413"/>
                    <a:pt x="430" y="1422"/>
                    <a:pt x="446" y="1438"/>
                  </a:cubicBezTo>
                  <a:cubicBezTo>
                    <a:pt x="449" y="1441"/>
                    <a:pt x="450" y="1442"/>
                    <a:pt x="452" y="1447"/>
                  </a:cubicBezTo>
                  <a:cubicBezTo>
                    <a:pt x="454" y="1450"/>
                    <a:pt x="455" y="1456"/>
                    <a:pt x="455" y="1456"/>
                  </a:cubicBezTo>
                  <a:cubicBezTo>
                    <a:pt x="457" y="1475"/>
                    <a:pt x="458" y="1488"/>
                    <a:pt x="460" y="1505"/>
                  </a:cubicBezTo>
                  <a:cubicBezTo>
                    <a:pt x="461" y="1514"/>
                    <a:pt x="461" y="1511"/>
                    <a:pt x="464" y="1522"/>
                  </a:cubicBezTo>
                  <a:cubicBezTo>
                    <a:pt x="466" y="1524"/>
                    <a:pt x="466" y="1527"/>
                    <a:pt x="466" y="1527"/>
                  </a:cubicBezTo>
                  <a:cubicBezTo>
                    <a:pt x="468" y="1542"/>
                    <a:pt x="469" y="1552"/>
                    <a:pt x="481" y="1561"/>
                  </a:cubicBezTo>
                  <a:cubicBezTo>
                    <a:pt x="485" y="1566"/>
                    <a:pt x="488" y="1569"/>
                    <a:pt x="494" y="1572"/>
                  </a:cubicBezTo>
                  <a:cubicBezTo>
                    <a:pt x="497" y="1585"/>
                    <a:pt x="503" y="1597"/>
                    <a:pt x="506" y="1610"/>
                  </a:cubicBezTo>
                  <a:cubicBezTo>
                    <a:pt x="506" y="1614"/>
                    <a:pt x="508" y="1619"/>
                    <a:pt x="505" y="1622"/>
                  </a:cubicBezTo>
                  <a:cubicBezTo>
                    <a:pt x="503" y="1625"/>
                    <a:pt x="497" y="1628"/>
                    <a:pt x="497" y="1628"/>
                  </a:cubicBezTo>
                  <a:cubicBezTo>
                    <a:pt x="488" y="1642"/>
                    <a:pt x="509" y="1644"/>
                    <a:pt x="517" y="1644"/>
                  </a:cubicBezTo>
                  <a:cubicBezTo>
                    <a:pt x="539" y="1639"/>
                    <a:pt x="557" y="1635"/>
                    <a:pt x="579" y="1633"/>
                  </a:cubicBezTo>
                  <a:cubicBezTo>
                    <a:pt x="598" y="1630"/>
                    <a:pt x="613" y="1627"/>
                    <a:pt x="632" y="1624"/>
                  </a:cubicBezTo>
                  <a:cubicBezTo>
                    <a:pt x="635" y="1624"/>
                    <a:pt x="638" y="1622"/>
                    <a:pt x="641" y="1621"/>
                  </a:cubicBezTo>
                  <a:cubicBezTo>
                    <a:pt x="642" y="1621"/>
                    <a:pt x="644" y="1619"/>
                    <a:pt x="646" y="1617"/>
                  </a:cubicBezTo>
                  <a:cubicBezTo>
                    <a:pt x="649" y="1617"/>
                    <a:pt x="655" y="1616"/>
                    <a:pt x="655" y="1616"/>
                  </a:cubicBezTo>
                  <a:cubicBezTo>
                    <a:pt x="659" y="1610"/>
                    <a:pt x="664" y="1603"/>
                    <a:pt x="670" y="1600"/>
                  </a:cubicBezTo>
                  <a:cubicBezTo>
                    <a:pt x="675" y="1594"/>
                    <a:pt x="678" y="1591"/>
                    <a:pt x="683" y="1588"/>
                  </a:cubicBezTo>
                  <a:cubicBezTo>
                    <a:pt x="687" y="1581"/>
                    <a:pt x="697" y="1577"/>
                    <a:pt x="704" y="1574"/>
                  </a:cubicBezTo>
                  <a:cubicBezTo>
                    <a:pt x="715" y="1563"/>
                    <a:pt x="726" y="1550"/>
                    <a:pt x="731" y="1535"/>
                  </a:cubicBezTo>
                  <a:cubicBezTo>
                    <a:pt x="731" y="1531"/>
                    <a:pt x="729" y="1528"/>
                    <a:pt x="729" y="1525"/>
                  </a:cubicBezTo>
                  <a:cubicBezTo>
                    <a:pt x="729" y="1494"/>
                    <a:pt x="737" y="1505"/>
                    <a:pt x="754" y="1494"/>
                  </a:cubicBezTo>
                  <a:cubicBezTo>
                    <a:pt x="759" y="1488"/>
                    <a:pt x="762" y="1483"/>
                    <a:pt x="765" y="1475"/>
                  </a:cubicBezTo>
                  <a:cubicBezTo>
                    <a:pt x="763" y="1458"/>
                    <a:pt x="765" y="1439"/>
                    <a:pt x="755" y="1424"/>
                  </a:cubicBezTo>
                  <a:cubicBezTo>
                    <a:pt x="759" y="1413"/>
                    <a:pt x="771" y="1419"/>
                    <a:pt x="779" y="1422"/>
                  </a:cubicBezTo>
                  <a:cubicBezTo>
                    <a:pt x="782" y="1427"/>
                    <a:pt x="782" y="1435"/>
                    <a:pt x="785" y="1427"/>
                  </a:cubicBezTo>
                  <a:cubicBezTo>
                    <a:pt x="786" y="1416"/>
                    <a:pt x="786" y="1405"/>
                    <a:pt x="786" y="1396"/>
                  </a:cubicBezTo>
                  <a:cubicBezTo>
                    <a:pt x="788" y="1386"/>
                    <a:pt x="810" y="1385"/>
                    <a:pt x="817" y="1380"/>
                  </a:cubicBezTo>
                  <a:cubicBezTo>
                    <a:pt x="820" y="1374"/>
                    <a:pt x="831" y="1367"/>
                    <a:pt x="837" y="1363"/>
                  </a:cubicBezTo>
                  <a:cubicBezTo>
                    <a:pt x="841" y="1361"/>
                    <a:pt x="847" y="1356"/>
                    <a:pt x="847" y="1356"/>
                  </a:cubicBezTo>
                  <a:cubicBezTo>
                    <a:pt x="855" y="1345"/>
                    <a:pt x="845" y="1333"/>
                    <a:pt x="844" y="1320"/>
                  </a:cubicBezTo>
                  <a:cubicBezTo>
                    <a:pt x="845" y="1310"/>
                    <a:pt x="847" y="1308"/>
                    <a:pt x="850" y="1299"/>
                  </a:cubicBezTo>
                  <a:cubicBezTo>
                    <a:pt x="847" y="1288"/>
                    <a:pt x="842" y="1288"/>
                    <a:pt x="834" y="1280"/>
                  </a:cubicBezTo>
                  <a:cubicBezTo>
                    <a:pt x="833" y="1275"/>
                    <a:pt x="830" y="1266"/>
                    <a:pt x="830" y="1266"/>
                  </a:cubicBezTo>
                  <a:cubicBezTo>
                    <a:pt x="831" y="1250"/>
                    <a:pt x="831" y="1236"/>
                    <a:pt x="831" y="1220"/>
                  </a:cubicBezTo>
                  <a:cubicBezTo>
                    <a:pt x="833" y="1192"/>
                    <a:pt x="861" y="1183"/>
                    <a:pt x="876" y="1166"/>
                  </a:cubicBezTo>
                  <a:cubicBezTo>
                    <a:pt x="879" y="1160"/>
                    <a:pt x="884" y="1160"/>
                    <a:pt x="885" y="1153"/>
                  </a:cubicBezTo>
                  <a:cubicBezTo>
                    <a:pt x="890" y="1144"/>
                    <a:pt x="889" y="1142"/>
                    <a:pt x="895" y="1136"/>
                  </a:cubicBezTo>
                  <a:cubicBezTo>
                    <a:pt x="898" y="1127"/>
                    <a:pt x="906" y="1114"/>
                    <a:pt x="915" y="1111"/>
                  </a:cubicBezTo>
                  <a:cubicBezTo>
                    <a:pt x="920" y="1105"/>
                    <a:pt x="924" y="1099"/>
                    <a:pt x="930" y="1094"/>
                  </a:cubicBezTo>
                  <a:cubicBezTo>
                    <a:pt x="935" y="1089"/>
                    <a:pt x="938" y="1089"/>
                    <a:pt x="943" y="1084"/>
                  </a:cubicBezTo>
                  <a:cubicBezTo>
                    <a:pt x="947" y="1080"/>
                    <a:pt x="949" y="1078"/>
                    <a:pt x="955" y="1077"/>
                  </a:cubicBezTo>
                  <a:cubicBezTo>
                    <a:pt x="961" y="1066"/>
                    <a:pt x="958" y="1069"/>
                    <a:pt x="966" y="1064"/>
                  </a:cubicBezTo>
                  <a:cubicBezTo>
                    <a:pt x="972" y="1055"/>
                    <a:pt x="978" y="1045"/>
                    <a:pt x="983" y="1036"/>
                  </a:cubicBezTo>
                  <a:cubicBezTo>
                    <a:pt x="988" y="1030"/>
                    <a:pt x="989" y="1019"/>
                    <a:pt x="991" y="1013"/>
                  </a:cubicBezTo>
                  <a:cubicBezTo>
                    <a:pt x="994" y="1003"/>
                    <a:pt x="992" y="1009"/>
                    <a:pt x="998" y="999"/>
                  </a:cubicBezTo>
                  <a:cubicBezTo>
                    <a:pt x="1003" y="992"/>
                    <a:pt x="1003" y="984"/>
                    <a:pt x="1005" y="977"/>
                  </a:cubicBezTo>
                  <a:cubicBezTo>
                    <a:pt x="1003" y="966"/>
                    <a:pt x="1000" y="970"/>
                    <a:pt x="989" y="974"/>
                  </a:cubicBezTo>
                  <a:cubicBezTo>
                    <a:pt x="971" y="986"/>
                    <a:pt x="941" y="983"/>
                    <a:pt x="921" y="983"/>
                  </a:cubicBezTo>
                  <a:cubicBezTo>
                    <a:pt x="892" y="981"/>
                    <a:pt x="895" y="977"/>
                    <a:pt x="878" y="961"/>
                  </a:cubicBezTo>
                  <a:cubicBezTo>
                    <a:pt x="875" y="949"/>
                    <a:pt x="867" y="944"/>
                    <a:pt x="858" y="936"/>
                  </a:cubicBezTo>
                  <a:cubicBezTo>
                    <a:pt x="853" y="933"/>
                    <a:pt x="844" y="930"/>
                    <a:pt x="844" y="930"/>
                  </a:cubicBezTo>
                  <a:cubicBezTo>
                    <a:pt x="837" y="909"/>
                    <a:pt x="828" y="891"/>
                    <a:pt x="817" y="872"/>
                  </a:cubicBezTo>
                  <a:cubicBezTo>
                    <a:pt x="811" y="866"/>
                    <a:pt x="816" y="869"/>
                    <a:pt x="805" y="863"/>
                  </a:cubicBezTo>
                  <a:cubicBezTo>
                    <a:pt x="802" y="859"/>
                    <a:pt x="796" y="856"/>
                    <a:pt x="796" y="856"/>
                  </a:cubicBezTo>
                  <a:cubicBezTo>
                    <a:pt x="786" y="842"/>
                    <a:pt x="794" y="825"/>
                    <a:pt x="785" y="813"/>
                  </a:cubicBezTo>
                  <a:cubicBezTo>
                    <a:pt x="774" y="794"/>
                    <a:pt x="759" y="772"/>
                    <a:pt x="745" y="758"/>
                  </a:cubicBezTo>
                  <a:cubicBezTo>
                    <a:pt x="742" y="744"/>
                    <a:pt x="737" y="736"/>
                    <a:pt x="729" y="723"/>
                  </a:cubicBezTo>
                  <a:cubicBezTo>
                    <a:pt x="726" y="720"/>
                    <a:pt x="723" y="709"/>
                    <a:pt x="723" y="709"/>
                  </a:cubicBezTo>
                  <a:cubicBezTo>
                    <a:pt x="740" y="705"/>
                    <a:pt x="757" y="733"/>
                    <a:pt x="766" y="744"/>
                  </a:cubicBezTo>
                  <a:cubicBezTo>
                    <a:pt x="771" y="758"/>
                    <a:pt x="771" y="759"/>
                    <a:pt x="786" y="764"/>
                  </a:cubicBezTo>
                  <a:cubicBezTo>
                    <a:pt x="793" y="766"/>
                    <a:pt x="800" y="773"/>
                    <a:pt x="800" y="773"/>
                  </a:cubicBezTo>
                  <a:cubicBezTo>
                    <a:pt x="803" y="780"/>
                    <a:pt x="808" y="784"/>
                    <a:pt x="813" y="791"/>
                  </a:cubicBezTo>
                  <a:cubicBezTo>
                    <a:pt x="813" y="803"/>
                    <a:pt x="814" y="809"/>
                    <a:pt x="817" y="819"/>
                  </a:cubicBezTo>
                  <a:cubicBezTo>
                    <a:pt x="819" y="842"/>
                    <a:pt x="820" y="841"/>
                    <a:pt x="839" y="847"/>
                  </a:cubicBezTo>
                  <a:cubicBezTo>
                    <a:pt x="844" y="852"/>
                    <a:pt x="847" y="856"/>
                    <a:pt x="851" y="861"/>
                  </a:cubicBezTo>
                  <a:cubicBezTo>
                    <a:pt x="851" y="863"/>
                    <a:pt x="853" y="864"/>
                    <a:pt x="853" y="866"/>
                  </a:cubicBezTo>
                  <a:cubicBezTo>
                    <a:pt x="853" y="869"/>
                    <a:pt x="853" y="874"/>
                    <a:pt x="855" y="877"/>
                  </a:cubicBezTo>
                  <a:cubicBezTo>
                    <a:pt x="856" y="884"/>
                    <a:pt x="870" y="889"/>
                    <a:pt x="875" y="894"/>
                  </a:cubicBezTo>
                  <a:cubicBezTo>
                    <a:pt x="887" y="927"/>
                    <a:pt x="870" y="945"/>
                    <a:pt x="910" y="955"/>
                  </a:cubicBezTo>
                  <a:cubicBezTo>
                    <a:pt x="921" y="953"/>
                    <a:pt x="926" y="955"/>
                    <a:pt x="933" y="949"/>
                  </a:cubicBezTo>
                  <a:cubicBezTo>
                    <a:pt x="938" y="942"/>
                    <a:pt x="944" y="941"/>
                    <a:pt x="951" y="936"/>
                  </a:cubicBezTo>
                  <a:cubicBezTo>
                    <a:pt x="972" y="924"/>
                    <a:pt x="978" y="920"/>
                    <a:pt x="1003" y="916"/>
                  </a:cubicBezTo>
                  <a:cubicBezTo>
                    <a:pt x="1009" y="914"/>
                    <a:pt x="1017" y="911"/>
                    <a:pt x="1025" y="909"/>
                  </a:cubicBezTo>
                  <a:cubicBezTo>
                    <a:pt x="1031" y="906"/>
                    <a:pt x="1036" y="899"/>
                    <a:pt x="1042" y="897"/>
                  </a:cubicBezTo>
                  <a:cubicBezTo>
                    <a:pt x="1051" y="894"/>
                    <a:pt x="1060" y="894"/>
                    <a:pt x="1068" y="888"/>
                  </a:cubicBezTo>
                  <a:cubicBezTo>
                    <a:pt x="1073" y="881"/>
                    <a:pt x="1079" y="877"/>
                    <a:pt x="1084" y="869"/>
                  </a:cubicBezTo>
                  <a:cubicBezTo>
                    <a:pt x="1087" y="861"/>
                    <a:pt x="1088" y="850"/>
                    <a:pt x="1098" y="844"/>
                  </a:cubicBezTo>
                  <a:cubicBezTo>
                    <a:pt x="1104" y="836"/>
                    <a:pt x="1105" y="825"/>
                    <a:pt x="1108" y="816"/>
                  </a:cubicBezTo>
                  <a:cubicBezTo>
                    <a:pt x="1110" y="811"/>
                    <a:pt x="1115" y="808"/>
                    <a:pt x="1116" y="803"/>
                  </a:cubicBezTo>
                  <a:cubicBezTo>
                    <a:pt x="1110" y="800"/>
                    <a:pt x="1110" y="805"/>
                    <a:pt x="1102" y="808"/>
                  </a:cubicBezTo>
                  <a:cubicBezTo>
                    <a:pt x="1099" y="802"/>
                    <a:pt x="1104" y="795"/>
                    <a:pt x="1098" y="792"/>
                  </a:cubicBezTo>
                  <a:cubicBezTo>
                    <a:pt x="1094" y="789"/>
                    <a:pt x="1084" y="788"/>
                    <a:pt x="1084" y="788"/>
                  </a:cubicBezTo>
                  <a:cubicBezTo>
                    <a:pt x="1077" y="780"/>
                    <a:pt x="1076" y="783"/>
                    <a:pt x="1067" y="786"/>
                  </a:cubicBezTo>
                  <a:cubicBezTo>
                    <a:pt x="1064" y="788"/>
                    <a:pt x="1057" y="789"/>
                    <a:pt x="1057" y="789"/>
                  </a:cubicBezTo>
                  <a:cubicBezTo>
                    <a:pt x="1054" y="789"/>
                    <a:pt x="1051" y="789"/>
                    <a:pt x="1048" y="788"/>
                  </a:cubicBezTo>
                  <a:cubicBezTo>
                    <a:pt x="1046" y="786"/>
                    <a:pt x="1045" y="778"/>
                    <a:pt x="1045" y="778"/>
                  </a:cubicBezTo>
                  <a:cubicBezTo>
                    <a:pt x="1046" y="778"/>
                    <a:pt x="1048" y="777"/>
                    <a:pt x="1050" y="775"/>
                  </a:cubicBezTo>
                  <a:cubicBezTo>
                    <a:pt x="1060" y="772"/>
                    <a:pt x="1067" y="778"/>
                    <a:pt x="1060" y="763"/>
                  </a:cubicBezTo>
                  <a:cubicBezTo>
                    <a:pt x="1059" y="763"/>
                    <a:pt x="1057" y="761"/>
                    <a:pt x="1056" y="761"/>
                  </a:cubicBezTo>
                  <a:cubicBezTo>
                    <a:pt x="1053" y="761"/>
                    <a:pt x="1048" y="761"/>
                    <a:pt x="1046" y="763"/>
                  </a:cubicBezTo>
                  <a:cubicBezTo>
                    <a:pt x="1046" y="764"/>
                    <a:pt x="1045" y="766"/>
                    <a:pt x="1043" y="767"/>
                  </a:cubicBezTo>
                  <a:cubicBezTo>
                    <a:pt x="1036" y="775"/>
                    <a:pt x="1025" y="777"/>
                    <a:pt x="1016" y="780"/>
                  </a:cubicBezTo>
                  <a:cubicBezTo>
                    <a:pt x="1011" y="780"/>
                    <a:pt x="1006" y="778"/>
                    <a:pt x="1003" y="777"/>
                  </a:cubicBezTo>
                  <a:cubicBezTo>
                    <a:pt x="1002" y="777"/>
                    <a:pt x="997" y="775"/>
                    <a:pt x="997" y="775"/>
                  </a:cubicBezTo>
                  <a:cubicBezTo>
                    <a:pt x="988" y="763"/>
                    <a:pt x="986" y="761"/>
                    <a:pt x="971" y="758"/>
                  </a:cubicBezTo>
                  <a:cubicBezTo>
                    <a:pt x="971" y="753"/>
                    <a:pt x="974" y="747"/>
                    <a:pt x="971" y="742"/>
                  </a:cubicBezTo>
                  <a:cubicBezTo>
                    <a:pt x="969" y="739"/>
                    <a:pt x="960" y="736"/>
                    <a:pt x="957" y="734"/>
                  </a:cubicBezTo>
                  <a:cubicBezTo>
                    <a:pt x="954" y="733"/>
                    <a:pt x="947" y="731"/>
                    <a:pt x="947" y="731"/>
                  </a:cubicBezTo>
                  <a:cubicBezTo>
                    <a:pt x="941" y="725"/>
                    <a:pt x="935" y="722"/>
                    <a:pt x="929" y="716"/>
                  </a:cubicBezTo>
                  <a:cubicBezTo>
                    <a:pt x="930" y="706"/>
                    <a:pt x="932" y="700"/>
                    <a:pt x="941" y="697"/>
                  </a:cubicBezTo>
                  <a:cubicBezTo>
                    <a:pt x="955" y="698"/>
                    <a:pt x="968" y="702"/>
                    <a:pt x="980" y="705"/>
                  </a:cubicBezTo>
                  <a:cubicBezTo>
                    <a:pt x="986" y="711"/>
                    <a:pt x="988" y="716"/>
                    <a:pt x="995" y="720"/>
                  </a:cubicBezTo>
                  <a:cubicBezTo>
                    <a:pt x="1005" y="734"/>
                    <a:pt x="1012" y="736"/>
                    <a:pt x="1025" y="744"/>
                  </a:cubicBezTo>
                  <a:cubicBezTo>
                    <a:pt x="1033" y="742"/>
                    <a:pt x="1045" y="747"/>
                    <a:pt x="1051" y="741"/>
                  </a:cubicBezTo>
                  <a:cubicBezTo>
                    <a:pt x="1060" y="733"/>
                    <a:pt x="1048" y="738"/>
                    <a:pt x="1059" y="734"/>
                  </a:cubicBezTo>
                  <a:cubicBezTo>
                    <a:pt x="1064" y="738"/>
                    <a:pt x="1068" y="739"/>
                    <a:pt x="1073" y="742"/>
                  </a:cubicBezTo>
                  <a:cubicBezTo>
                    <a:pt x="1079" y="752"/>
                    <a:pt x="1093" y="750"/>
                    <a:pt x="1104" y="753"/>
                  </a:cubicBezTo>
                  <a:cubicBezTo>
                    <a:pt x="1121" y="764"/>
                    <a:pt x="1110" y="759"/>
                    <a:pt x="1141" y="761"/>
                  </a:cubicBezTo>
                  <a:cubicBezTo>
                    <a:pt x="1152" y="763"/>
                    <a:pt x="1156" y="766"/>
                    <a:pt x="1163" y="775"/>
                  </a:cubicBezTo>
                  <a:cubicBezTo>
                    <a:pt x="1159" y="788"/>
                    <a:pt x="1167" y="781"/>
                    <a:pt x="1173" y="777"/>
                  </a:cubicBezTo>
                  <a:cubicBezTo>
                    <a:pt x="1175" y="770"/>
                    <a:pt x="1178" y="770"/>
                    <a:pt x="1181" y="764"/>
                  </a:cubicBezTo>
                  <a:cubicBezTo>
                    <a:pt x="1190" y="767"/>
                    <a:pt x="1189" y="772"/>
                    <a:pt x="1187" y="783"/>
                  </a:cubicBezTo>
                  <a:cubicBezTo>
                    <a:pt x="1195" y="789"/>
                    <a:pt x="1206" y="786"/>
                    <a:pt x="1215" y="789"/>
                  </a:cubicBezTo>
                  <a:cubicBezTo>
                    <a:pt x="1221" y="791"/>
                    <a:pt x="1226" y="797"/>
                    <a:pt x="1234" y="800"/>
                  </a:cubicBezTo>
                  <a:cubicBezTo>
                    <a:pt x="1245" y="803"/>
                    <a:pt x="1255" y="808"/>
                    <a:pt x="1265" y="816"/>
                  </a:cubicBezTo>
                  <a:cubicBezTo>
                    <a:pt x="1268" y="827"/>
                    <a:pt x="1272" y="831"/>
                    <a:pt x="1282" y="834"/>
                  </a:cubicBezTo>
                  <a:cubicBezTo>
                    <a:pt x="1286" y="842"/>
                    <a:pt x="1288" y="847"/>
                    <a:pt x="1296" y="852"/>
                  </a:cubicBezTo>
                  <a:cubicBezTo>
                    <a:pt x="1308" y="849"/>
                    <a:pt x="1302" y="850"/>
                    <a:pt x="1314" y="847"/>
                  </a:cubicBezTo>
                  <a:cubicBezTo>
                    <a:pt x="1316" y="845"/>
                    <a:pt x="1319" y="845"/>
                    <a:pt x="1319" y="845"/>
                  </a:cubicBezTo>
                  <a:cubicBezTo>
                    <a:pt x="1328" y="852"/>
                    <a:pt x="1322" y="842"/>
                    <a:pt x="1319" y="839"/>
                  </a:cubicBezTo>
                  <a:cubicBezTo>
                    <a:pt x="1316" y="844"/>
                    <a:pt x="1311" y="847"/>
                    <a:pt x="1310" y="853"/>
                  </a:cubicBezTo>
                  <a:cubicBezTo>
                    <a:pt x="1310" y="856"/>
                    <a:pt x="1307" y="863"/>
                    <a:pt x="1307" y="863"/>
                  </a:cubicBezTo>
                  <a:cubicBezTo>
                    <a:pt x="1308" y="869"/>
                    <a:pt x="1310" y="880"/>
                    <a:pt x="1319" y="880"/>
                  </a:cubicBezTo>
                  <a:lnTo>
                    <a:pt x="1320" y="916"/>
                  </a:lnTo>
                  <a:lnTo>
                    <a:pt x="1348" y="1005"/>
                  </a:lnTo>
                  <a:lnTo>
                    <a:pt x="1373" y="1033"/>
                  </a:lnTo>
                  <a:lnTo>
                    <a:pt x="1416" y="994"/>
                  </a:lnTo>
                  <a:lnTo>
                    <a:pt x="1413" y="967"/>
                  </a:lnTo>
                  <a:lnTo>
                    <a:pt x="1424" y="959"/>
                  </a:lnTo>
                  <a:lnTo>
                    <a:pt x="1423" y="925"/>
                  </a:lnTo>
                  <a:lnTo>
                    <a:pt x="1452" y="916"/>
                  </a:lnTo>
                  <a:lnTo>
                    <a:pt x="1520" y="855"/>
                  </a:lnTo>
                  <a:lnTo>
                    <a:pt x="1533" y="839"/>
                  </a:lnTo>
                  <a:lnTo>
                    <a:pt x="1588" y="824"/>
                  </a:lnTo>
                  <a:lnTo>
                    <a:pt x="1608" y="847"/>
                  </a:lnTo>
                  <a:lnTo>
                    <a:pt x="1602" y="858"/>
                  </a:lnTo>
                  <a:lnTo>
                    <a:pt x="1619" y="875"/>
                  </a:lnTo>
                  <a:lnTo>
                    <a:pt x="1624" y="899"/>
                  </a:lnTo>
                  <a:lnTo>
                    <a:pt x="1641" y="906"/>
                  </a:lnTo>
                  <a:lnTo>
                    <a:pt x="1677" y="892"/>
                  </a:lnTo>
                  <a:lnTo>
                    <a:pt x="1675" y="975"/>
                  </a:lnTo>
                  <a:lnTo>
                    <a:pt x="1684" y="956"/>
                  </a:lnTo>
                  <a:lnTo>
                    <a:pt x="1707" y="1000"/>
                  </a:lnTo>
                  <a:lnTo>
                    <a:pt x="1704" y="1030"/>
                  </a:lnTo>
                  <a:lnTo>
                    <a:pt x="1718" y="1013"/>
                  </a:lnTo>
                  <a:lnTo>
                    <a:pt x="1721" y="997"/>
                  </a:lnTo>
                  <a:lnTo>
                    <a:pt x="1738" y="972"/>
                  </a:lnTo>
                  <a:lnTo>
                    <a:pt x="1728" y="958"/>
                  </a:lnTo>
                  <a:lnTo>
                    <a:pt x="1737" y="942"/>
                  </a:lnTo>
                  <a:lnTo>
                    <a:pt x="1725" y="913"/>
                  </a:lnTo>
                  <a:lnTo>
                    <a:pt x="1732" y="889"/>
                  </a:lnTo>
                  <a:lnTo>
                    <a:pt x="1715" y="895"/>
                  </a:lnTo>
                  <a:lnTo>
                    <a:pt x="1707" y="874"/>
                  </a:lnTo>
                  <a:lnTo>
                    <a:pt x="1701" y="844"/>
                  </a:lnTo>
                  <a:lnTo>
                    <a:pt x="1714" y="816"/>
                  </a:lnTo>
                  <a:lnTo>
                    <a:pt x="1728" y="834"/>
                  </a:lnTo>
                  <a:lnTo>
                    <a:pt x="1721" y="880"/>
                  </a:lnTo>
                  <a:lnTo>
                    <a:pt x="1738" y="849"/>
                  </a:lnTo>
                  <a:lnTo>
                    <a:pt x="1732" y="824"/>
                  </a:lnTo>
                  <a:lnTo>
                    <a:pt x="1752" y="808"/>
                  </a:lnTo>
                  <a:lnTo>
                    <a:pt x="1752" y="797"/>
                  </a:lnTo>
                  <a:lnTo>
                    <a:pt x="1759" y="800"/>
                  </a:lnTo>
                  <a:lnTo>
                    <a:pt x="1796" y="756"/>
                  </a:lnTo>
                  <a:lnTo>
                    <a:pt x="1805" y="684"/>
                  </a:lnTo>
                  <a:lnTo>
                    <a:pt x="1810" y="655"/>
                  </a:lnTo>
                  <a:lnTo>
                    <a:pt x="1794" y="664"/>
                  </a:lnTo>
                  <a:lnTo>
                    <a:pt x="1788" y="655"/>
                  </a:lnTo>
                  <a:lnTo>
                    <a:pt x="1800" y="638"/>
                  </a:lnTo>
                  <a:lnTo>
                    <a:pt x="1776" y="592"/>
                  </a:lnTo>
                  <a:lnTo>
                    <a:pt x="1763" y="580"/>
                  </a:lnTo>
                  <a:lnTo>
                    <a:pt x="1783" y="544"/>
                  </a:lnTo>
                  <a:lnTo>
                    <a:pt x="1762" y="539"/>
                  </a:lnTo>
                  <a:lnTo>
                    <a:pt x="1743" y="531"/>
                  </a:lnTo>
                  <a:lnTo>
                    <a:pt x="1751" y="503"/>
                  </a:lnTo>
                  <a:lnTo>
                    <a:pt x="1763" y="487"/>
                  </a:lnTo>
                  <a:lnTo>
                    <a:pt x="1766" y="519"/>
                  </a:lnTo>
                  <a:lnTo>
                    <a:pt x="1788" y="498"/>
                  </a:lnTo>
                  <a:lnTo>
                    <a:pt x="1805" y="497"/>
                  </a:lnTo>
                  <a:lnTo>
                    <a:pt x="1797" y="519"/>
                  </a:lnTo>
                  <a:lnTo>
                    <a:pt x="1824" y="528"/>
                  </a:lnTo>
                  <a:lnTo>
                    <a:pt x="1816" y="545"/>
                  </a:lnTo>
                  <a:lnTo>
                    <a:pt x="1830" y="559"/>
                  </a:lnTo>
                  <a:lnTo>
                    <a:pt x="1830" y="588"/>
                  </a:lnTo>
                  <a:lnTo>
                    <a:pt x="1861" y="559"/>
                  </a:lnTo>
                  <a:lnTo>
                    <a:pt x="1850" y="531"/>
                  </a:lnTo>
                  <a:lnTo>
                    <a:pt x="1821" y="489"/>
                  </a:lnTo>
                  <a:lnTo>
                    <a:pt x="1830" y="473"/>
                  </a:lnTo>
                  <a:lnTo>
                    <a:pt x="1824" y="448"/>
                  </a:lnTo>
                  <a:lnTo>
                    <a:pt x="1844" y="427"/>
                  </a:lnTo>
                  <a:lnTo>
                    <a:pt x="1868" y="416"/>
                  </a:lnTo>
                  <a:lnTo>
                    <a:pt x="1867" y="367"/>
                  </a:lnTo>
                  <a:lnTo>
                    <a:pt x="1865" y="333"/>
                  </a:lnTo>
                  <a:lnTo>
                    <a:pt x="1858" y="302"/>
                  </a:lnTo>
                  <a:lnTo>
                    <a:pt x="1830" y="248"/>
                  </a:lnTo>
                  <a:lnTo>
                    <a:pt x="1825" y="275"/>
                  </a:lnTo>
                  <a:lnTo>
                    <a:pt x="1807" y="258"/>
                  </a:lnTo>
                  <a:lnTo>
                    <a:pt x="1790" y="266"/>
                  </a:lnTo>
                  <a:lnTo>
                    <a:pt x="1805" y="226"/>
                  </a:lnTo>
                  <a:lnTo>
                    <a:pt x="1821" y="192"/>
                  </a:lnTo>
                  <a:lnTo>
                    <a:pt x="1850" y="176"/>
                  </a:lnTo>
                  <a:lnTo>
                    <a:pt x="1853" y="161"/>
                  </a:lnTo>
                  <a:lnTo>
                    <a:pt x="1873" y="155"/>
                  </a:lnTo>
                  <a:lnTo>
                    <a:pt x="1873" y="170"/>
                  </a:lnTo>
                  <a:lnTo>
                    <a:pt x="1896" y="145"/>
                  </a:lnTo>
                  <a:lnTo>
                    <a:pt x="1882" y="139"/>
                  </a:lnTo>
                  <a:lnTo>
                    <a:pt x="1882" y="120"/>
                  </a:lnTo>
                  <a:lnTo>
                    <a:pt x="1899" y="108"/>
                  </a:lnTo>
                  <a:lnTo>
                    <a:pt x="1906" y="122"/>
                  </a:lnTo>
                  <a:lnTo>
                    <a:pt x="1929" y="100"/>
                  </a:lnTo>
                  <a:lnTo>
                    <a:pt x="1926" y="120"/>
                  </a:lnTo>
                  <a:lnTo>
                    <a:pt x="1927" y="136"/>
                  </a:lnTo>
                  <a:lnTo>
                    <a:pt x="1926" y="158"/>
                  </a:lnTo>
                  <a:lnTo>
                    <a:pt x="1918" y="175"/>
                  </a:lnTo>
                  <a:lnTo>
                    <a:pt x="1932" y="197"/>
                  </a:lnTo>
                  <a:lnTo>
                    <a:pt x="1938" y="212"/>
                  </a:lnTo>
                  <a:lnTo>
                    <a:pt x="1947" y="209"/>
                  </a:lnTo>
                  <a:lnTo>
                    <a:pt x="1992" y="256"/>
                  </a:lnTo>
                  <a:lnTo>
                    <a:pt x="2002" y="233"/>
                  </a:lnTo>
                  <a:lnTo>
                    <a:pt x="2014" y="216"/>
                  </a:lnTo>
                  <a:lnTo>
                    <a:pt x="1994" y="205"/>
                  </a:lnTo>
                  <a:lnTo>
                    <a:pt x="1999" y="184"/>
                  </a:lnTo>
                  <a:lnTo>
                    <a:pt x="1999" y="172"/>
                  </a:lnTo>
                  <a:lnTo>
                    <a:pt x="1978" y="150"/>
                  </a:lnTo>
                  <a:lnTo>
                    <a:pt x="1960" y="147"/>
                  </a:lnTo>
                  <a:lnTo>
                    <a:pt x="1943" y="123"/>
                  </a:lnTo>
                  <a:lnTo>
                    <a:pt x="1966" y="119"/>
                  </a:lnTo>
                  <a:lnTo>
                    <a:pt x="1977" y="100"/>
                  </a:lnTo>
                  <a:lnTo>
                    <a:pt x="1991" y="106"/>
                  </a:lnTo>
                  <a:lnTo>
                    <a:pt x="2005" y="98"/>
                  </a:lnTo>
                  <a:lnTo>
                    <a:pt x="1990" y="80"/>
                  </a:lnTo>
                  <a:lnTo>
                    <a:pt x="2002" y="69"/>
                  </a:lnTo>
                  <a:lnTo>
                    <a:pt x="2021" y="68"/>
                  </a:lnTo>
                  <a:lnTo>
                    <a:pt x="2000" y="53"/>
                  </a:lnTo>
                  <a:lnTo>
                    <a:pt x="1975" y="51"/>
                  </a:lnTo>
                  <a:lnTo>
                    <a:pt x="1990" y="32"/>
                  </a:lnTo>
                  <a:lnTo>
                    <a:pt x="1989" y="11"/>
                  </a:lnTo>
                  <a:lnTo>
                    <a:pt x="2005" y="27"/>
                  </a:lnTo>
                  <a:lnTo>
                    <a:pt x="2015" y="18"/>
                  </a:lnTo>
                  <a:lnTo>
                    <a:pt x="2024" y="21"/>
                  </a:lnTo>
                  <a:lnTo>
                    <a:pt x="2038" y="36"/>
                  </a:lnTo>
                  <a:lnTo>
                    <a:pt x="2060" y="33"/>
                  </a:lnTo>
                  <a:lnTo>
                    <a:pt x="2042" y="15"/>
                  </a:lnTo>
                  <a:lnTo>
                    <a:pt x="2038" y="0"/>
                  </a:lnTo>
                  <a:lnTo>
                    <a:pt x="2006" y="5"/>
                  </a:lnTo>
                  <a:lnTo>
                    <a:pt x="1994" y="0"/>
                  </a:lnTo>
                  <a:lnTo>
                    <a:pt x="1955" y="11"/>
                  </a:lnTo>
                  <a:lnTo>
                    <a:pt x="1913" y="18"/>
                  </a:lnTo>
                  <a:lnTo>
                    <a:pt x="1886" y="30"/>
                  </a:lnTo>
                  <a:lnTo>
                    <a:pt x="1885" y="47"/>
                  </a:lnTo>
                  <a:lnTo>
                    <a:pt x="1864" y="50"/>
                  </a:lnTo>
                  <a:cubicBezTo>
                    <a:pt x="1858" y="55"/>
                    <a:pt x="1854" y="75"/>
                    <a:pt x="1847" y="77"/>
                  </a:cubicBezTo>
                  <a:cubicBezTo>
                    <a:pt x="1839" y="82"/>
                    <a:pt x="1830" y="65"/>
                    <a:pt x="1820" y="63"/>
                  </a:cubicBezTo>
                  <a:lnTo>
                    <a:pt x="1786" y="66"/>
                  </a:lnTo>
                  <a:lnTo>
                    <a:pt x="1732" y="56"/>
                  </a:lnTo>
                  <a:lnTo>
                    <a:pt x="1709" y="62"/>
                  </a:lnTo>
                  <a:lnTo>
                    <a:pt x="1678" y="56"/>
                  </a:lnTo>
                  <a:lnTo>
                    <a:pt x="1666" y="47"/>
                  </a:lnTo>
                  <a:lnTo>
                    <a:pt x="1643" y="50"/>
                  </a:lnTo>
                  <a:cubicBezTo>
                    <a:pt x="1635" y="52"/>
                    <a:pt x="1626" y="57"/>
                    <a:pt x="1618" y="60"/>
                  </a:cubicBezTo>
                  <a:cubicBezTo>
                    <a:pt x="1610" y="63"/>
                    <a:pt x="1603" y="67"/>
                    <a:pt x="1597" y="71"/>
                  </a:cubicBezTo>
                  <a:cubicBezTo>
                    <a:pt x="1591" y="75"/>
                    <a:pt x="1587" y="84"/>
                    <a:pt x="1583" y="83"/>
                  </a:cubicBezTo>
                  <a:cubicBezTo>
                    <a:pt x="1571" y="90"/>
                    <a:pt x="1576" y="67"/>
                    <a:pt x="1571" y="65"/>
                  </a:cubicBezTo>
                  <a:lnTo>
                    <a:pt x="1553" y="69"/>
                  </a:lnTo>
                  <a:cubicBezTo>
                    <a:pt x="1544" y="66"/>
                    <a:pt x="1531" y="50"/>
                    <a:pt x="1517" y="47"/>
                  </a:cubicBezTo>
                  <a:cubicBezTo>
                    <a:pt x="1503" y="46"/>
                    <a:pt x="1479" y="45"/>
                    <a:pt x="1468" y="48"/>
                  </a:cubicBezTo>
                  <a:cubicBezTo>
                    <a:pt x="1457" y="51"/>
                    <a:pt x="1461" y="63"/>
                    <a:pt x="1451" y="63"/>
                  </a:cubicBezTo>
                  <a:cubicBezTo>
                    <a:pt x="1439" y="66"/>
                    <a:pt x="1419" y="48"/>
                    <a:pt x="1408" y="47"/>
                  </a:cubicBezTo>
                  <a:cubicBezTo>
                    <a:pt x="1397" y="46"/>
                    <a:pt x="1390" y="59"/>
                    <a:pt x="1382" y="59"/>
                  </a:cubicBezTo>
                  <a:cubicBezTo>
                    <a:pt x="1374" y="59"/>
                    <a:pt x="1362" y="52"/>
                    <a:pt x="1357" y="47"/>
                  </a:cubicBezTo>
                  <a:cubicBezTo>
                    <a:pt x="1352" y="42"/>
                    <a:pt x="1356" y="36"/>
                    <a:pt x="1349" y="30"/>
                  </a:cubicBezTo>
                  <a:cubicBezTo>
                    <a:pt x="1333" y="26"/>
                    <a:pt x="1330" y="13"/>
                    <a:pt x="1318" y="11"/>
                  </a:cubicBezTo>
                  <a:cubicBezTo>
                    <a:pt x="1306" y="9"/>
                    <a:pt x="1287" y="20"/>
                    <a:pt x="1277" y="20"/>
                  </a:cubicBezTo>
                  <a:cubicBezTo>
                    <a:pt x="1267" y="20"/>
                    <a:pt x="1268" y="10"/>
                    <a:pt x="1259" y="9"/>
                  </a:cubicBezTo>
                  <a:lnTo>
                    <a:pt x="1222" y="14"/>
                  </a:lnTo>
                  <a:lnTo>
                    <a:pt x="1210" y="32"/>
                  </a:lnTo>
                  <a:cubicBezTo>
                    <a:pt x="1203" y="35"/>
                    <a:pt x="1187" y="28"/>
                    <a:pt x="1178" y="29"/>
                  </a:cubicBezTo>
                  <a:cubicBezTo>
                    <a:pt x="1169" y="30"/>
                    <a:pt x="1164" y="36"/>
                    <a:pt x="1154" y="39"/>
                  </a:cubicBezTo>
                  <a:cubicBezTo>
                    <a:pt x="1144" y="42"/>
                    <a:pt x="1124" y="44"/>
                    <a:pt x="1120" y="48"/>
                  </a:cubicBezTo>
                  <a:cubicBezTo>
                    <a:pt x="1109" y="57"/>
                    <a:pt x="1132" y="61"/>
                    <a:pt x="1132" y="65"/>
                  </a:cubicBezTo>
                  <a:cubicBezTo>
                    <a:pt x="1132" y="69"/>
                    <a:pt x="1126" y="70"/>
                    <a:pt x="1118" y="72"/>
                  </a:cubicBezTo>
                  <a:cubicBezTo>
                    <a:pt x="1110" y="74"/>
                    <a:pt x="1084" y="72"/>
                    <a:pt x="1085" y="77"/>
                  </a:cubicBezTo>
                  <a:cubicBezTo>
                    <a:pt x="1085" y="86"/>
                    <a:pt x="1126" y="103"/>
                    <a:pt x="1127" y="105"/>
                  </a:cubicBezTo>
                  <a:lnTo>
                    <a:pt x="1090" y="90"/>
                  </a:lnTo>
                  <a:lnTo>
                    <a:pt x="1072" y="95"/>
                  </a:lnTo>
                  <a:cubicBezTo>
                    <a:pt x="1063" y="93"/>
                    <a:pt x="1039" y="65"/>
                    <a:pt x="1033" y="80"/>
                  </a:cubicBezTo>
                  <a:cubicBezTo>
                    <a:pt x="1027" y="95"/>
                    <a:pt x="1077" y="132"/>
                    <a:pt x="1084" y="147"/>
                  </a:cubicBezTo>
                  <a:lnTo>
                    <a:pt x="1075" y="171"/>
                  </a:lnTo>
                  <a:lnTo>
                    <a:pt x="1040" y="170"/>
                  </a:lnTo>
                  <a:cubicBezTo>
                    <a:pt x="1040" y="170"/>
                    <a:pt x="1061" y="164"/>
                    <a:pt x="1060" y="155"/>
                  </a:cubicBezTo>
                  <a:cubicBezTo>
                    <a:pt x="1059" y="146"/>
                    <a:pt x="1043" y="127"/>
                    <a:pt x="1031" y="113"/>
                  </a:cubicBezTo>
                  <a:cubicBezTo>
                    <a:pt x="1025" y="101"/>
                    <a:pt x="1030" y="84"/>
                    <a:pt x="1024" y="81"/>
                  </a:cubicBezTo>
                  <a:cubicBezTo>
                    <a:pt x="1018" y="78"/>
                    <a:pt x="997" y="65"/>
                    <a:pt x="989" y="71"/>
                  </a:cubicBezTo>
                  <a:cubicBezTo>
                    <a:pt x="968" y="74"/>
                    <a:pt x="970" y="107"/>
                    <a:pt x="974" y="116"/>
                  </a:cubicBezTo>
                  <a:cubicBezTo>
                    <a:pt x="978" y="125"/>
                    <a:pt x="1009" y="122"/>
                    <a:pt x="1012" y="125"/>
                  </a:cubicBezTo>
                  <a:cubicBezTo>
                    <a:pt x="1028" y="153"/>
                    <a:pt x="1005" y="143"/>
                    <a:pt x="989" y="134"/>
                  </a:cubicBezTo>
                  <a:cubicBezTo>
                    <a:pt x="973" y="125"/>
                    <a:pt x="968" y="128"/>
                    <a:pt x="958" y="128"/>
                  </a:cubicBezTo>
                  <a:cubicBezTo>
                    <a:pt x="948" y="128"/>
                    <a:pt x="931" y="133"/>
                    <a:pt x="926" y="137"/>
                  </a:cubicBezTo>
                  <a:cubicBezTo>
                    <a:pt x="921" y="141"/>
                    <a:pt x="939" y="157"/>
                    <a:pt x="926" y="152"/>
                  </a:cubicBezTo>
                  <a:cubicBezTo>
                    <a:pt x="913" y="147"/>
                    <a:pt x="899" y="149"/>
                    <a:pt x="886" y="147"/>
                  </a:cubicBezTo>
                  <a:cubicBezTo>
                    <a:pt x="873" y="145"/>
                    <a:pt x="863" y="136"/>
                    <a:pt x="847" y="140"/>
                  </a:cubicBezTo>
                  <a:cubicBezTo>
                    <a:pt x="825" y="147"/>
                    <a:pt x="794" y="185"/>
                    <a:pt x="787" y="171"/>
                  </a:cubicBezTo>
                  <a:cubicBezTo>
                    <a:pt x="780" y="157"/>
                    <a:pt x="800" y="155"/>
                    <a:pt x="800" y="150"/>
                  </a:cubicBezTo>
                  <a:cubicBezTo>
                    <a:pt x="800" y="145"/>
                    <a:pt x="796" y="138"/>
                    <a:pt x="790" y="138"/>
                  </a:cubicBezTo>
                  <a:cubicBezTo>
                    <a:pt x="784" y="138"/>
                    <a:pt x="764" y="144"/>
                    <a:pt x="763" y="152"/>
                  </a:cubicBezTo>
                  <a:cubicBezTo>
                    <a:pt x="761" y="163"/>
                    <a:pt x="783" y="181"/>
                    <a:pt x="782" y="186"/>
                  </a:cubicBezTo>
                  <a:cubicBezTo>
                    <a:pt x="781" y="191"/>
                    <a:pt x="765" y="180"/>
                    <a:pt x="758" y="183"/>
                  </a:cubicBezTo>
                  <a:cubicBezTo>
                    <a:pt x="751" y="186"/>
                    <a:pt x="746" y="207"/>
                    <a:pt x="742" y="203"/>
                  </a:cubicBezTo>
                  <a:lnTo>
                    <a:pt x="728" y="189"/>
                  </a:lnTo>
                  <a:lnTo>
                    <a:pt x="746" y="170"/>
                  </a:lnTo>
                  <a:lnTo>
                    <a:pt x="733" y="158"/>
                  </a:lnTo>
                  <a:cubicBezTo>
                    <a:pt x="727" y="155"/>
                    <a:pt x="718" y="150"/>
                    <a:pt x="712" y="149"/>
                  </a:cubicBezTo>
                  <a:cubicBezTo>
                    <a:pt x="706" y="148"/>
                    <a:pt x="701" y="154"/>
                    <a:pt x="698" y="152"/>
                  </a:cubicBezTo>
                  <a:cubicBezTo>
                    <a:pt x="695" y="150"/>
                    <a:pt x="698" y="139"/>
                    <a:pt x="695" y="138"/>
                  </a:cubicBezTo>
                  <a:cubicBezTo>
                    <a:pt x="692" y="137"/>
                    <a:pt x="685" y="146"/>
                    <a:pt x="680" y="146"/>
                  </a:cubicBezTo>
                  <a:cubicBezTo>
                    <a:pt x="675" y="146"/>
                    <a:pt x="677" y="142"/>
                    <a:pt x="667" y="140"/>
                  </a:cubicBezTo>
                  <a:cubicBezTo>
                    <a:pt x="657" y="138"/>
                    <a:pt x="632" y="139"/>
                    <a:pt x="622" y="135"/>
                  </a:cubicBezTo>
                  <a:cubicBezTo>
                    <a:pt x="612" y="131"/>
                    <a:pt x="632" y="117"/>
                    <a:pt x="608" y="113"/>
                  </a:cubicBezTo>
                  <a:cubicBezTo>
                    <a:pt x="584" y="109"/>
                    <a:pt x="590" y="119"/>
                    <a:pt x="583" y="119"/>
                  </a:cubicBezTo>
                  <a:lnTo>
                    <a:pt x="568" y="114"/>
                  </a:lnTo>
                  <a:cubicBezTo>
                    <a:pt x="555" y="116"/>
                    <a:pt x="521" y="125"/>
                    <a:pt x="505" y="131"/>
                  </a:cubicBezTo>
                  <a:cubicBezTo>
                    <a:pt x="482" y="140"/>
                    <a:pt x="485" y="140"/>
                    <a:pt x="472" y="152"/>
                  </a:cubicBezTo>
                  <a:cubicBezTo>
                    <a:pt x="459" y="164"/>
                    <a:pt x="443" y="192"/>
                    <a:pt x="428" y="204"/>
                  </a:cubicBezTo>
                  <a:cubicBezTo>
                    <a:pt x="410" y="223"/>
                    <a:pt x="393" y="217"/>
                    <a:pt x="382" y="224"/>
                  </a:cubicBezTo>
                  <a:lnTo>
                    <a:pt x="364" y="248"/>
                  </a:lnTo>
                  <a:lnTo>
                    <a:pt x="368" y="290"/>
                  </a:lnTo>
                  <a:lnTo>
                    <a:pt x="389" y="306"/>
                  </a:lnTo>
                  <a:lnTo>
                    <a:pt x="436" y="290"/>
                  </a:lnTo>
                  <a:cubicBezTo>
                    <a:pt x="447" y="296"/>
                    <a:pt x="448" y="335"/>
                    <a:pt x="457" y="341"/>
                  </a:cubicBezTo>
                  <a:cubicBezTo>
                    <a:pt x="468" y="348"/>
                    <a:pt x="486" y="330"/>
                    <a:pt x="491" y="324"/>
                  </a:cubicBezTo>
                  <a:lnTo>
                    <a:pt x="496" y="300"/>
                  </a:lnTo>
                  <a:lnTo>
                    <a:pt x="514" y="281"/>
                  </a:lnTo>
                  <a:cubicBezTo>
                    <a:pt x="515" y="270"/>
                    <a:pt x="499" y="245"/>
                    <a:pt x="502" y="234"/>
                  </a:cubicBezTo>
                  <a:cubicBezTo>
                    <a:pt x="505" y="225"/>
                    <a:pt x="526" y="220"/>
                    <a:pt x="535" y="213"/>
                  </a:cubicBezTo>
                  <a:cubicBezTo>
                    <a:pt x="544" y="206"/>
                    <a:pt x="546" y="192"/>
                    <a:pt x="554" y="191"/>
                  </a:cubicBezTo>
                  <a:cubicBezTo>
                    <a:pt x="567" y="190"/>
                    <a:pt x="580" y="200"/>
                    <a:pt x="581" y="204"/>
                  </a:cubicBezTo>
                  <a:cubicBezTo>
                    <a:pt x="581" y="208"/>
                    <a:pt x="560" y="200"/>
                    <a:pt x="557" y="215"/>
                  </a:cubicBezTo>
                  <a:cubicBezTo>
                    <a:pt x="554" y="230"/>
                    <a:pt x="535" y="233"/>
                    <a:pt x="533" y="242"/>
                  </a:cubicBezTo>
                  <a:lnTo>
                    <a:pt x="548" y="267"/>
                  </a:lnTo>
                  <a:lnTo>
                    <a:pt x="571" y="276"/>
                  </a:lnTo>
                  <a:lnTo>
                    <a:pt x="598" y="264"/>
                  </a:lnTo>
                  <a:lnTo>
                    <a:pt x="625" y="261"/>
                  </a:lnTo>
                  <a:cubicBezTo>
                    <a:pt x="632" y="263"/>
                    <a:pt x="645" y="271"/>
                    <a:pt x="638" y="276"/>
                  </a:cubicBezTo>
                  <a:cubicBezTo>
                    <a:pt x="631" y="281"/>
                    <a:pt x="593" y="287"/>
                    <a:pt x="584" y="293"/>
                  </a:cubicBezTo>
                  <a:cubicBezTo>
                    <a:pt x="575" y="299"/>
                    <a:pt x="587" y="309"/>
                    <a:pt x="581" y="311"/>
                  </a:cubicBezTo>
                  <a:cubicBezTo>
                    <a:pt x="567" y="319"/>
                    <a:pt x="556" y="301"/>
                    <a:pt x="550" y="303"/>
                  </a:cubicBezTo>
                  <a:lnTo>
                    <a:pt x="547" y="323"/>
                  </a:lnTo>
                  <a:lnTo>
                    <a:pt x="536" y="350"/>
                  </a:lnTo>
                  <a:lnTo>
                    <a:pt x="512" y="351"/>
                  </a:lnTo>
                  <a:lnTo>
                    <a:pt x="476" y="360"/>
                  </a:lnTo>
                  <a:lnTo>
                    <a:pt x="457" y="351"/>
                  </a:lnTo>
                  <a:lnTo>
                    <a:pt x="443" y="357"/>
                  </a:lnTo>
                  <a:lnTo>
                    <a:pt x="419" y="342"/>
                  </a:lnTo>
                  <a:cubicBezTo>
                    <a:pt x="417" y="335"/>
                    <a:pt x="433" y="329"/>
                    <a:pt x="428" y="317"/>
                  </a:cubicBezTo>
                  <a:cubicBezTo>
                    <a:pt x="423" y="305"/>
                    <a:pt x="396" y="313"/>
                    <a:pt x="392" y="321"/>
                  </a:cubicBezTo>
                  <a:lnTo>
                    <a:pt x="397" y="362"/>
                  </a:lnTo>
                  <a:lnTo>
                    <a:pt x="373" y="362"/>
                  </a:lnTo>
                  <a:cubicBezTo>
                    <a:pt x="365" y="366"/>
                    <a:pt x="355" y="380"/>
                    <a:pt x="347" y="386"/>
                  </a:cubicBezTo>
                  <a:cubicBezTo>
                    <a:pt x="339" y="392"/>
                    <a:pt x="332" y="379"/>
                    <a:pt x="322" y="399"/>
                  </a:cubicBezTo>
                  <a:cubicBezTo>
                    <a:pt x="312" y="419"/>
                    <a:pt x="301" y="411"/>
                    <a:pt x="293" y="414"/>
                  </a:cubicBezTo>
                  <a:cubicBezTo>
                    <a:pt x="285" y="417"/>
                    <a:pt x="280" y="414"/>
                    <a:pt x="275" y="416"/>
                  </a:cubicBezTo>
                  <a:cubicBezTo>
                    <a:pt x="270" y="418"/>
                    <a:pt x="267" y="426"/>
                    <a:pt x="260" y="426"/>
                  </a:cubicBezTo>
                  <a:cubicBezTo>
                    <a:pt x="253" y="426"/>
                    <a:pt x="238" y="417"/>
                    <a:pt x="232" y="419"/>
                  </a:cubicBezTo>
                  <a:cubicBezTo>
                    <a:pt x="226" y="421"/>
                    <a:pt x="221" y="432"/>
                    <a:pt x="226" y="437"/>
                  </a:cubicBezTo>
                  <a:lnTo>
                    <a:pt x="263" y="449"/>
                  </a:lnTo>
                  <a:lnTo>
                    <a:pt x="272" y="474"/>
                  </a:lnTo>
                  <a:lnTo>
                    <a:pt x="262" y="503"/>
                  </a:lnTo>
                  <a:cubicBezTo>
                    <a:pt x="251" y="507"/>
                    <a:pt x="223" y="499"/>
                    <a:pt x="206" y="498"/>
                  </a:cubicBezTo>
                  <a:cubicBezTo>
                    <a:pt x="189" y="497"/>
                    <a:pt x="164" y="492"/>
                    <a:pt x="158" y="498"/>
                  </a:cubicBezTo>
                  <a:cubicBezTo>
                    <a:pt x="152" y="504"/>
                    <a:pt x="167" y="527"/>
                    <a:pt x="167" y="537"/>
                  </a:cubicBezTo>
                  <a:cubicBezTo>
                    <a:pt x="167" y="547"/>
                    <a:pt x="159" y="551"/>
                    <a:pt x="157" y="557"/>
                  </a:cubicBezTo>
                  <a:cubicBezTo>
                    <a:pt x="155" y="563"/>
                    <a:pt x="161" y="569"/>
                    <a:pt x="157" y="576"/>
                  </a:cubicBezTo>
                  <a:cubicBezTo>
                    <a:pt x="153" y="583"/>
                    <a:pt x="127" y="594"/>
                    <a:pt x="130" y="597"/>
                  </a:cubicBezTo>
                  <a:cubicBezTo>
                    <a:pt x="139" y="606"/>
                    <a:pt x="160" y="592"/>
                    <a:pt x="176" y="592"/>
                  </a:cubicBezTo>
                  <a:lnTo>
                    <a:pt x="226" y="598"/>
                  </a:lnTo>
                  <a:lnTo>
                    <a:pt x="260" y="588"/>
                  </a:lnTo>
                  <a:lnTo>
                    <a:pt x="274" y="576"/>
                  </a:lnTo>
                  <a:cubicBezTo>
                    <a:pt x="282" y="573"/>
                    <a:pt x="306" y="573"/>
                    <a:pt x="307" y="569"/>
                  </a:cubicBezTo>
                  <a:cubicBezTo>
                    <a:pt x="321" y="557"/>
                    <a:pt x="283" y="559"/>
                    <a:pt x="283" y="552"/>
                  </a:cubicBezTo>
                  <a:cubicBezTo>
                    <a:pt x="283" y="545"/>
                    <a:pt x="300" y="533"/>
                    <a:pt x="307" y="528"/>
                  </a:cubicBezTo>
                  <a:lnTo>
                    <a:pt x="325" y="522"/>
                  </a:lnTo>
                  <a:lnTo>
                    <a:pt x="320" y="503"/>
                  </a:lnTo>
                  <a:cubicBezTo>
                    <a:pt x="323" y="499"/>
                    <a:pt x="336" y="495"/>
                    <a:pt x="342" y="495"/>
                  </a:cubicBezTo>
                  <a:cubicBezTo>
                    <a:pt x="348" y="495"/>
                    <a:pt x="350" y="506"/>
                    <a:pt x="358" y="505"/>
                  </a:cubicBezTo>
                  <a:cubicBezTo>
                    <a:pt x="366" y="504"/>
                    <a:pt x="384" y="490"/>
                    <a:pt x="393" y="491"/>
                  </a:cubicBezTo>
                  <a:lnTo>
                    <a:pt x="415" y="510"/>
                  </a:lnTo>
                  <a:cubicBezTo>
                    <a:pt x="416" y="517"/>
                    <a:pt x="407" y="520"/>
                    <a:pt x="401" y="530"/>
                  </a:cubicBezTo>
                  <a:lnTo>
                    <a:pt x="381" y="573"/>
                  </a:lnTo>
                  <a:lnTo>
                    <a:pt x="406" y="576"/>
                  </a:lnTo>
                  <a:lnTo>
                    <a:pt x="412" y="561"/>
                  </a:lnTo>
                  <a:lnTo>
                    <a:pt x="404" y="543"/>
                  </a:lnTo>
                  <a:cubicBezTo>
                    <a:pt x="406" y="539"/>
                    <a:pt x="417" y="541"/>
                    <a:pt x="423" y="538"/>
                  </a:cubicBezTo>
                  <a:cubicBezTo>
                    <a:pt x="430" y="537"/>
                    <a:pt x="435" y="526"/>
                    <a:pt x="441" y="527"/>
                  </a:cubicBezTo>
                  <a:cubicBezTo>
                    <a:pt x="447" y="528"/>
                    <a:pt x="453" y="542"/>
                    <a:pt x="460" y="547"/>
                  </a:cubicBezTo>
                  <a:lnTo>
                    <a:pt x="483" y="559"/>
                  </a:lnTo>
                  <a:lnTo>
                    <a:pt x="490" y="573"/>
                  </a:lnTo>
                  <a:lnTo>
                    <a:pt x="493" y="590"/>
                  </a:lnTo>
                  <a:lnTo>
                    <a:pt x="508" y="579"/>
                  </a:lnTo>
                  <a:cubicBezTo>
                    <a:pt x="508" y="579"/>
                    <a:pt x="507" y="566"/>
                    <a:pt x="509" y="564"/>
                  </a:cubicBezTo>
                  <a:cubicBezTo>
                    <a:pt x="513" y="561"/>
                    <a:pt x="512" y="581"/>
                    <a:pt x="521" y="569"/>
                  </a:cubicBezTo>
                  <a:cubicBezTo>
                    <a:pt x="530" y="557"/>
                    <a:pt x="525" y="556"/>
                    <a:pt x="515" y="549"/>
                  </a:cubicBezTo>
                  <a:lnTo>
                    <a:pt x="468" y="523"/>
                  </a:lnTo>
                  <a:lnTo>
                    <a:pt x="441" y="508"/>
                  </a:lnTo>
                  <a:lnTo>
                    <a:pt x="455" y="480"/>
                  </a:lnTo>
                  <a:lnTo>
                    <a:pt x="464" y="498"/>
                  </a:lnTo>
                  <a:lnTo>
                    <a:pt x="487" y="512"/>
                  </a:lnTo>
                  <a:lnTo>
                    <a:pt x="517" y="527"/>
                  </a:lnTo>
                  <a:cubicBezTo>
                    <a:pt x="526" y="535"/>
                    <a:pt x="529" y="546"/>
                    <a:pt x="539" y="559"/>
                  </a:cubicBezTo>
                  <a:cubicBezTo>
                    <a:pt x="549" y="572"/>
                    <a:pt x="570" y="602"/>
                    <a:pt x="579" y="608"/>
                  </a:cubicBezTo>
                  <a:cubicBezTo>
                    <a:pt x="588" y="614"/>
                    <a:pt x="588" y="598"/>
                    <a:pt x="592" y="597"/>
                  </a:cubicBezTo>
                  <a:cubicBezTo>
                    <a:pt x="596" y="594"/>
                    <a:pt x="604" y="602"/>
                    <a:pt x="604" y="599"/>
                  </a:cubicBezTo>
                  <a:cubicBezTo>
                    <a:pt x="604" y="596"/>
                    <a:pt x="596" y="583"/>
                    <a:pt x="593" y="578"/>
                  </a:cubicBezTo>
                  <a:cubicBezTo>
                    <a:pt x="589" y="574"/>
                    <a:pt x="590" y="568"/>
                    <a:pt x="587" y="567"/>
                  </a:cubicBezTo>
                  <a:cubicBezTo>
                    <a:pt x="585" y="563"/>
                    <a:pt x="583" y="558"/>
                    <a:pt x="584" y="555"/>
                  </a:cubicBezTo>
                  <a:cubicBezTo>
                    <a:pt x="585" y="552"/>
                    <a:pt x="589" y="550"/>
                    <a:pt x="592" y="548"/>
                  </a:cubicBezTo>
                  <a:lnTo>
                    <a:pt x="601" y="542"/>
                  </a:lnTo>
                  <a:cubicBezTo>
                    <a:pt x="607" y="541"/>
                    <a:pt x="621" y="541"/>
                    <a:pt x="627" y="541"/>
                  </a:cubicBezTo>
                  <a:cubicBezTo>
                    <a:pt x="633" y="541"/>
                    <a:pt x="636" y="541"/>
                    <a:pt x="640" y="539"/>
                  </a:cubicBezTo>
                  <a:cubicBezTo>
                    <a:pt x="644" y="537"/>
                    <a:pt x="648" y="532"/>
                    <a:pt x="650" y="528"/>
                  </a:cubicBezTo>
                  <a:lnTo>
                    <a:pt x="653" y="513"/>
                  </a:lnTo>
                  <a:lnTo>
                    <a:pt x="639" y="505"/>
                  </a:lnTo>
                  <a:cubicBezTo>
                    <a:pt x="639" y="503"/>
                    <a:pt x="650" y="505"/>
                    <a:pt x="655" y="501"/>
                  </a:cubicBezTo>
                  <a:cubicBezTo>
                    <a:pt x="660" y="497"/>
                    <a:pt x="665" y="488"/>
                    <a:pt x="670" y="483"/>
                  </a:cubicBezTo>
                  <a:cubicBezTo>
                    <a:pt x="675" y="478"/>
                    <a:pt x="681" y="471"/>
                    <a:pt x="686" y="470"/>
                  </a:cubicBezTo>
                  <a:lnTo>
                    <a:pt x="703" y="476"/>
                  </a:lnTo>
                  <a:lnTo>
                    <a:pt x="718" y="494"/>
                  </a:lnTo>
                  <a:cubicBezTo>
                    <a:pt x="723" y="498"/>
                    <a:pt x="727" y="503"/>
                    <a:pt x="731" y="501"/>
                  </a:cubicBezTo>
                  <a:cubicBezTo>
                    <a:pt x="735" y="499"/>
                    <a:pt x="742" y="488"/>
                    <a:pt x="742" y="482"/>
                  </a:cubicBezTo>
                  <a:lnTo>
                    <a:pt x="728" y="466"/>
                  </a:lnTo>
                  <a:cubicBezTo>
                    <a:pt x="730" y="462"/>
                    <a:pt x="746" y="463"/>
                    <a:pt x="755" y="459"/>
                  </a:cubicBezTo>
                  <a:cubicBezTo>
                    <a:pt x="764" y="455"/>
                    <a:pt x="777" y="444"/>
                    <a:pt x="782" y="444"/>
                  </a:cubicBezTo>
                  <a:cubicBezTo>
                    <a:pt x="787" y="444"/>
                    <a:pt x="786" y="452"/>
                    <a:pt x="784" y="458"/>
                  </a:cubicBezTo>
                  <a:cubicBezTo>
                    <a:pt x="782" y="464"/>
                    <a:pt x="765" y="469"/>
                    <a:pt x="772" y="480"/>
                  </a:cubicBezTo>
                  <a:cubicBezTo>
                    <a:pt x="779" y="491"/>
                    <a:pt x="820" y="516"/>
                    <a:pt x="824" y="525"/>
                  </a:cubicBezTo>
                  <a:cubicBezTo>
                    <a:pt x="828" y="534"/>
                    <a:pt x="808" y="535"/>
                    <a:pt x="796" y="537"/>
                  </a:cubicBezTo>
                  <a:cubicBezTo>
                    <a:pt x="784" y="539"/>
                    <a:pt x="763" y="541"/>
                    <a:pt x="751" y="539"/>
                  </a:cubicBezTo>
                  <a:cubicBezTo>
                    <a:pt x="739" y="537"/>
                    <a:pt x="739" y="524"/>
                    <a:pt x="722" y="524"/>
                  </a:cubicBezTo>
                  <a:cubicBezTo>
                    <a:pt x="705" y="524"/>
                    <a:pt x="707" y="533"/>
                    <a:pt x="697" y="537"/>
                  </a:cubicBezTo>
                  <a:lnTo>
                    <a:pt x="667" y="538"/>
                  </a:lnTo>
                  <a:lnTo>
                    <a:pt x="623" y="560"/>
                  </a:lnTo>
                  <a:lnTo>
                    <a:pt x="634" y="576"/>
                  </a:lnTo>
                  <a:lnTo>
                    <a:pt x="639" y="598"/>
                  </a:lnTo>
                  <a:lnTo>
                    <a:pt x="669" y="617"/>
                  </a:lnTo>
                  <a:lnTo>
                    <a:pt x="700" y="602"/>
                  </a:lnTo>
                  <a:lnTo>
                    <a:pt x="718" y="611"/>
                  </a:lnTo>
                  <a:lnTo>
                    <a:pt x="752" y="608"/>
                  </a:lnTo>
                  <a:lnTo>
                    <a:pt x="757" y="644"/>
                  </a:lnTo>
                  <a:lnTo>
                    <a:pt x="697" y="677"/>
                  </a:ln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FF5425"/>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grpSp>
      <p:pic>
        <p:nvPicPr>
          <p:cNvPr id="253" name="Picture 7" descr="artplus_nature_naturalcity42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4450" y="3167063"/>
            <a:ext cx="4425950" cy="2989262"/>
          </a:xfrm>
          <a:prstGeom prst="rect">
            <a:avLst/>
          </a:prstGeom>
          <a:noFill/>
          <a:extLst>
            <a:ext uri="{909E8E84-426E-40DD-AFC4-6F175D3DCCD1}">
              <a14:hiddenFill xmlns:a14="http://schemas.microsoft.com/office/drawing/2010/main">
                <a:solidFill>
                  <a:srgbClr val="FFFFFF"/>
                </a:solidFill>
              </a14:hiddenFill>
            </a:ext>
          </a:extLst>
        </p:spPr>
      </p:pic>
      <p:pic>
        <p:nvPicPr>
          <p:cNvPr id="254" name="Picture 12" descr="artplus_nature_naturalcity42_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80426" y="3352800"/>
            <a:ext cx="1654175" cy="877888"/>
          </a:xfrm>
          <a:prstGeom prst="rect">
            <a:avLst/>
          </a:prstGeom>
          <a:noFill/>
          <a:extLst>
            <a:ext uri="{909E8E84-426E-40DD-AFC4-6F175D3DCCD1}">
              <a14:hiddenFill xmlns:a14="http://schemas.microsoft.com/office/drawing/2010/main">
                <a:solidFill>
                  <a:srgbClr val="FFFFFF"/>
                </a:solidFill>
              </a14:hiddenFill>
            </a:ext>
          </a:extLst>
        </p:spPr>
      </p:pic>
      <p:pic>
        <p:nvPicPr>
          <p:cNvPr id="255" name="Picture 10" descr="artplus_nature_naturalcity42_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1825" y="3827463"/>
            <a:ext cx="1112838" cy="866775"/>
          </a:xfrm>
          <a:prstGeom prst="rect">
            <a:avLst/>
          </a:prstGeom>
          <a:noFill/>
          <a:extLst>
            <a:ext uri="{909E8E84-426E-40DD-AFC4-6F175D3DCCD1}">
              <a14:hiddenFill xmlns:a14="http://schemas.microsoft.com/office/drawing/2010/main">
                <a:solidFill>
                  <a:srgbClr val="FFFFFF"/>
                </a:solidFill>
              </a14:hiddenFill>
            </a:ext>
          </a:extLst>
        </p:spPr>
      </p:pic>
      <p:pic>
        <p:nvPicPr>
          <p:cNvPr id="256" name="Picture 13" descr="artplus_nature_naturalcity42_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8276" y="4594226"/>
            <a:ext cx="4911725" cy="1882775"/>
          </a:xfrm>
          <a:prstGeom prst="rect">
            <a:avLst/>
          </a:prstGeom>
          <a:noFill/>
          <a:extLst>
            <a:ext uri="{909E8E84-426E-40DD-AFC4-6F175D3DCCD1}">
              <a14:hiddenFill xmlns:a14="http://schemas.microsoft.com/office/drawing/2010/main">
                <a:solidFill>
                  <a:srgbClr val="FFFFFF"/>
                </a:solidFill>
              </a14:hiddenFill>
            </a:ext>
          </a:extLst>
        </p:spPr>
      </p:pic>
      <p:pic>
        <p:nvPicPr>
          <p:cNvPr id="260" name="Picture 9" descr="artplus_nature_naturalcity42_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19888" y="3097213"/>
            <a:ext cx="29718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261" name="Picture 8" descr="artplus_nature_naturalcity42_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67601" y="1993900"/>
            <a:ext cx="1546225" cy="1663700"/>
          </a:xfrm>
          <a:prstGeom prst="rect">
            <a:avLst/>
          </a:prstGeom>
          <a:noFill/>
          <a:extLst>
            <a:ext uri="{909E8E84-426E-40DD-AFC4-6F175D3DCCD1}">
              <a14:hiddenFill xmlns:a14="http://schemas.microsoft.com/office/drawing/2010/main">
                <a:solidFill>
                  <a:srgbClr val="FFFFFF"/>
                </a:solidFill>
              </a14:hiddenFill>
            </a:ext>
          </a:extLst>
        </p:spPr>
      </p:pic>
      <p:pic>
        <p:nvPicPr>
          <p:cNvPr id="262" name="Picture 11" descr="artplus_nature_naturalcity42_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50100" y="2862264"/>
            <a:ext cx="623888" cy="579437"/>
          </a:xfrm>
          <a:prstGeom prst="rect">
            <a:avLst/>
          </a:prstGeom>
          <a:noFill/>
          <a:extLst>
            <a:ext uri="{909E8E84-426E-40DD-AFC4-6F175D3DCCD1}">
              <a14:hiddenFill xmlns:a14="http://schemas.microsoft.com/office/drawing/2010/main">
                <a:solidFill>
                  <a:srgbClr val="FFFFFF"/>
                </a:solidFill>
              </a14:hiddenFill>
            </a:ext>
          </a:extLst>
        </p:spPr>
      </p:pic>
      <p:pic>
        <p:nvPicPr>
          <p:cNvPr id="263" name="Picture 128" descr="a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423862"/>
            <a:ext cx="1803400" cy="2070100"/>
          </a:xfrm>
          <a:prstGeom prst="rect">
            <a:avLst/>
          </a:prstGeom>
          <a:noFill/>
          <a:extLst>
            <a:ext uri="{909E8E84-426E-40DD-AFC4-6F175D3DCCD1}">
              <a14:hiddenFill xmlns:a14="http://schemas.microsoft.com/office/drawing/2010/main">
                <a:solidFill>
                  <a:srgbClr val="FFFFFF"/>
                </a:solidFill>
              </a14:hiddenFill>
            </a:ext>
          </a:extLst>
        </p:spPr>
      </p:pic>
      <p:pic>
        <p:nvPicPr>
          <p:cNvPr id="264" name="Picture 129" descr="b_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08881" y="1480344"/>
            <a:ext cx="1079500" cy="469900"/>
          </a:xfrm>
          <a:prstGeom prst="rect">
            <a:avLst/>
          </a:prstGeom>
          <a:noFill/>
          <a:extLst>
            <a:ext uri="{909E8E84-426E-40DD-AFC4-6F175D3DCCD1}">
              <a14:hiddenFill xmlns:a14="http://schemas.microsoft.com/office/drawing/2010/main">
                <a:solidFill>
                  <a:srgbClr val="FFFFFF"/>
                </a:solidFill>
              </a14:hiddenFill>
            </a:ext>
          </a:extLst>
        </p:spPr>
      </p:pic>
      <p:sp>
        <p:nvSpPr>
          <p:cNvPr id="266" name="Rectangle 4"/>
          <p:cNvSpPr>
            <a:spLocks noGrp="1" noChangeArrowheads="1"/>
          </p:cNvSpPr>
          <p:nvPr>
            <p:ph type="dt" sz="half" idx="4294967295"/>
          </p:nvPr>
        </p:nvSpPr>
        <p:spPr>
          <a:xfrm>
            <a:off x="5501" y="6451600"/>
            <a:ext cx="6173789" cy="381000"/>
          </a:xfrm>
          <a:prstGeom prst="rect">
            <a:avLst/>
          </a:prstGeom>
        </p:spPr>
        <p:txBody>
          <a:bodyPr/>
          <a:lstStyle>
            <a:lvl1pPr>
              <a:defRPr/>
            </a:lvl1pPr>
          </a:lstStyle>
          <a:p>
            <a:pPr algn="ctr"/>
            <a:r>
              <a:rPr lang="zh-CN" altLang="en-US" sz="2000" dirty="0">
                <a:solidFill>
                  <a:prstClr val="white"/>
                </a:solidFill>
                <a:latin typeface="华文行楷" pitchFamily="2" charset="-122"/>
                <a:ea typeface="华文行楷" pitchFamily="2" charset="-122"/>
              </a:rPr>
              <a:t>天津职业技术师范大学机器人及智能装备研究所</a:t>
            </a:r>
            <a:endParaRPr lang="en-US" altLang="zh-CN" sz="2000" dirty="0">
              <a:solidFill>
                <a:prstClr val="white"/>
              </a:solidFill>
              <a:latin typeface="华文行楷" pitchFamily="2" charset="-122"/>
              <a:ea typeface="华文行楷" pitchFamily="2" charset="-122"/>
            </a:endParaRPr>
          </a:p>
        </p:txBody>
      </p:sp>
      <p:sp>
        <p:nvSpPr>
          <p:cNvPr id="267" name="Rectangle 4"/>
          <p:cNvSpPr>
            <a:spLocks noGrp="1" noChangeArrowheads="1"/>
          </p:cNvSpPr>
          <p:nvPr>
            <p:ph type="dt" sz="half" idx="4294967295"/>
          </p:nvPr>
        </p:nvSpPr>
        <p:spPr>
          <a:xfrm>
            <a:off x="6072584" y="6446965"/>
            <a:ext cx="2678908" cy="381000"/>
          </a:xfrm>
          <a:prstGeom prst="rect">
            <a:avLst/>
          </a:prstGeom>
        </p:spPr>
        <p:txBody>
          <a:bodyPr/>
          <a:lstStyle/>
          <a:p>
            <a:pPr algn="ctr" eaLnBrk="0" fontAlgn="base" hangingPunct="0">
              <a:spcBef>
                <a:spcPct val="0"/>
              </a:spcBef>
              <a:spcAft>
                <a:spcPct val="0"/>
              </a:spcAft>
            </a:pPr>
            <a:r>
              <a:rPr lang="en-US" altLang="zh-CN" sz="2000" i="1" dirty="0" smtClean="0">
                <a:solidFill>
                  <a:prstClr val="white"/>
                </a:solidFill>
              </a:rPr>
              <a:t>www.tjrobot.tech</a:t>
            </a:r>
            <a:endParaRPr lang="en-US" altLang="zh-CN" sz="1800" i="1" dirty="0">
              <a:solidFill>
                <a:prstClr val="white"/>
              </a:solidFill>
            </a:endParaRPr>
          </a:p>
        </p:txBody>
      </p:sp>
      <p:sp>
        <p:nvSpPr>
          <p:cNvPr id="268" name="WordArt 2"/>
          <p:cNvSpPr>
            <a:spLocks noChangeArrowheads="1" noChangeShapeType="1" noTextEdit="1"/>
          </p:cNvSpPr>
          <p:nvPr/>
        </p:nvSpPr>
        <p:spPr bwMode="gray">
          <a:xfrm>
            <a:off x="1981200" y="4819650"/>
            <a:ext cx="4495800" cy="609600"/>
          </a:xfrm>
          <a:prstGeom prst="rect">
            <a:avLst/>
          </a:prstGeom>
        </p:spPr>
        <p:txBody>
          <a:bodyPr wrap="none" fromWordArt="1">
            <a:prstTxWarp prst="textDeflate">
              <a:avLst>
                <a:gd name="adj" fmla="val 0"/>
              </a:avLst>
            </a:prstTxWarp>
          </a:bodyPr>
          <a:lstStyle/>
          <a:p>
            <a:pPr algn="ctr" eaLnBrk="0" fontAlgn="base" hangingPunct="0">
              <a:spcBef>
                <a:spcPct val="0"/>
              </a:spcBef>
              <a:spcAft>
                <a:spcPct val="0"/>
              </a:spcAft>
            </a:pPr>
            <a:r>
              <a:rPr lang="zh-CN" altLang="en-US" sz="3600" b="1" kern="10" dirty="0">
                <a:ln w="19050">
                  <a:solidFill>
                    <a:srgbClr val="FFFFFF"/>
                  </a:solidFill>
                  <a:round/>
                  <a:headEnd/>
                  <a:tailEnd/>
                </a:ln>
                <a:solidFill>
                  <a:srgbClr val="4F81BD"/>
                </a:solidFill>
                <a:effectLst>
                  <a:outerShdw dist="53882" dir="2700000" algn="ctr" rotWithShape="0">
                    <a:prstClr val="black">
                      <a:alpha val="50000"/>
                    </a:prstClr>
                  </a:outerShdw>
                </a:effectLst>
                <a:latin typeface="Arial"/>
                <a:cs typeface="Arial"/>
              </a:rPr>
              <a:t>谢谢欣赏！</a:t>
            </a:r>
          </a:p>
        </p:txBody>
      </p:sp>
    </p:spTree>
    <p:custDataLst>
      <p:tags r:id="rId1"/>
    </p:custDataLst>
    <p:extLst>
      <p:ext uri="{BB962C8B-B14F-4D97-AF65-F5344CB8AC3E}">
        <p14:creationId xmlns:p14="http://schemas.microsoft.com/office/powerpoint/2010/main" val="301446196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2000"/>
                                        <p:tgtEl>
                                          <p:spTgt spid="140"/>
                                        </p:tgtEl>
                                      </p:cBhvr>
                                    </p:animEffect>
                                  </p:childTnLst>
                                </p:cTn>
                              </p:par>
                              <p:par>
                                <p:cTn id="8" presetID="10" presetClass="entr" presetSubtype="0" fill="hold" nodeType="withEffect">
                                  <p:stCondLst>
                                    <p:cond delay="0"/>
                                  </p:stCondLst>
                                  <p:childTnLst>
                                    <p:set>
                                      <p:cBhvr>
                                        <p:cTn id="9" dur="1" fill="hold">
                                          <p:stCondLst>
                                            <p:cond delay="0"/>
                                          </p:stCondLst>
                                        </p:cTn>
                                        <p:tgtEl>
                                          <p:spTgt spid="253"/>
                                        </p:tgtEl>
                                        <p:attrNameLst>
                                          <p:attrName>style.visibility</p:attrName>
                                        </p:attrNameLst>
                                      </p:cBhvr>
                                      <p:to>
                                        <p:strVal val="visible"/>
                                      </p:to>
                                    </p:set>
                                    <p:animEffect transition="in" filter="fade">
                                      <p:cBhvr>
                                        <p:cTn id="10" dur="2000"/>
                                        <p:tgtEl>
                                          <p:spTgt spid="253"/>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260"/>
                                        </p:tgtEl>
                                        <p:attrNameLst>
                                          <p:attrName>style.visibility</p:attrName>
                                        </p:attrNameLst>
                                      </p:cBhvr>
                                      <p:to>
                                        <p:strVal val="visible"/>
                                      </p:to>
                                    </p:set>
                                    <p:animEffect transition="in" filter="fade">
                                      <p:cBhvr>
                                        <p:cTn id="14" dur="1000"/>
                                        <p:tgtEl>
                                          <p:spTgt spid="260"/>
                                        </p:tgtEl>
                                      </p:cBhvr>
                                    </p:animEffect>
                                  </p:childTnLst>
                                </p:cTn>
                              </p:par>
                            </p:childTnLst>
                          </p:cTn>
                        </p:par>
                        <p:par>
                          <p:cTn id="15" fill="hold">
                            <p:stCondLst>
                              <p:cond delay="3000"/>
                            </p:stCondLst>
                            <p:childTnLst>
                              <p:par>
                                <p:cTn id="16" presetID="22" presetClass="entr" presetSubtype="4" fill="hold" nodeType="afterEffect">
                                  <p:stCondLst>
                                    <p:cond delay="0"/>
                                  </p:stCondLst>
                                  <p:childTnLst>
                                    <p:set>
                                      <p:cBhvr>
                                        <p:cTn id="17" dur="1" fill="hold">
                                          <p:stCondLst>
                                            <p:cond delay="0"/>
                                          </p:stCondLst>
                                        </p:cTn>
                                        <p:tgtEl>
                                          <p:spTgt spid="262"/>
                                        </p:tgtEl>
                                        <p:attrNameLst>
                                          <p:attrName>style.visibility</p:attrName>
                                        </p:attrNameLst>
                                      </p:cBhvr>
                                      <p:to>
                                        <p:strVal val="visible"/>
                                      </p:to>
                                    </p:set>
                                    <p:animEffect transition="in" filter="wipe(down)">
                                      <p:cBhvr>
                                        <p:cTn id="18" dur="500"/>
                                        <p:tgtEl>
                                          <p:spTgt spid="262"/>
                                        </p:tgtEl>
                                      </p:cBhvr>
                                    </p:animEffect>
                                  </p:childTnLst>
                                </p:cTn>
                              </p:par>
                            </p:childTnLst>
                          </p:cTn>
                        </p:par>
                        <p:par>
                          <p:cTn id="19" fill="hold">
                            <p:stCondLst>
                              <p:cond delay="3500"/>
                            </p:stCondLst>
                            <p:childTnLst>
                              <p:par>
                                <p:cTn id="20" presetID="22" presetClass="entr" presetSubtype="4" fill="hold" nodeType="afterEffect">
                                  <p:stCondLst>
                                    <p:cond delay="0"/>
                                  </p:stCondLst>
                                  <p:childTnLst>
                                    <p:set>
                                      <p:cBhvr>
                                        <p:cTn id="21" dur="1" fill="hold">
                                          <p:stCondLst>
                                            <p:cond delay="0"/>
                                          </p:stCondLst>
                                        </p:cTn>
                                        <p:tgtEl>
                                          <p:spTgt spid="261"/>
                                        </p:tgtEl>
                                        <p:attrNameLst>
                                          <p:attrName>style.visibility</p:attrName>
                                        </p:attrNameLst>
                                      </p:cBhvr>
                                      <p:to>
                                        <p:strVal val="visible"/>
                                      </p:to>
                                    </p:set>
                                    <p:animEffect transition="in" filter="wipe(down)">
                                      <p:cBhvr>
                                        <p:cTn id="22" dur="500"/>
                                        <p:tgtEl>
                                          <p:spTgt spid="261"/>
                                        </p:tgtEl>
                                      </p:cBhvr>
                                    </p:animEffect>
                                  </p:childTnLst>
                                </p:cTn>
                              </p:par>
                            </p:childTnLst>
                          </p:cTn>
                        </p:par>
                        <p:par>
                          <p:cTn id="23" fill="hold">
                            <p:stCondLst>
                              <p:cond delay="4000"/>
                            </p:stCondLst>
                            <p:childTnLst>
                              <p:par>
                                <p:cTn id="24" presetID="35" presetClass="path" presetSubtype="0" accel="50000" decel="50000" fill="hold" nodeType="afterEffect">
                                  <p:stCondLst>
                                    <p:cond delay="0"/>
                                  </p:stCondLst>
                                  <p:childTnLst>
                                    <p:animMotion origin="layout" path="M -5.55556E-7 2.37743E-6 L -0.21076 0.04787 " pathEditMode="relative" rAng="0" ptsTypes="AA">
                                      <p:cBhvr>
                                        <p:cTn id="25" dur="2000" fill="hold"/>
                                        <p:tgtEl>
                                          <p:spTgt spid="255"/>
                                        </p:tgtEl>
                                        <p:attrNameLst>
                                          <p:attrName>ppt_x</p:attrName>
                                          <p:attrName>ppt_y</p:attrName>
                                        </p:attrNameLst>
                                      </p:cBhvr>
                                      <p:rCtr x="-10538" y="2382"/>
                                    </p:animMotion>
                                  </p:childTnLst>
                                </p:cTn>
                              </p:par>
                              <p:par>
                                <p:cTn id="26" presetID="10" presetClass="entr" presetSubtype="0" fill="hold" nodeType="withEffect">
                                  <p:stCondLst>
                                    <p:cond delay="0"/>
                                  </p:stCondLst>
                                  <p:childTnLst>
                                    <p:set>
                                      <p:cBhvr>
                                        <p:cTn id="27" dur="1" fill="hold">
                                          <p:stCondLst>
                                            <p:cond delay="0"/>
                                          </p:stCondLst>
                                        </p:cTn>
                                        <p:tgtEl>
                                          <p:spTgt spid="255"/>
                                        </p:tgtEl>
                                        <p:attrNameLst>
                                          <p:attrName>style.visibility</p:attrName>
                                        </p:attrNameLst>
                                      </p:cBhvr>
                                      <p:to>
                                        <p:strVal val="visible"/>
                                      </p:to>
                                    </p:set>
                                    <p:animEffect transition="in" filter="fade">
                                      <p:cBhvr>
                                        <p:cTn id="28" dur="1000"/>
                                        <p:tgtEl>
                                          <p:spTgt spid="255"/>
                                        </p:tgtEl>
                                      </p:cBhvr>
                                    </p:animEffect>
                                  </p:childTnLst>
                                </p:cTn>
                              </p:par>
                            </p:childTnLst>
                          </p:cTn>
                        </p:par>
                        <p:par>
                          <p:cTn id="29" fill="hold">
                            <p:stCondLst>
                              <p:cond delay="6000"/>
                            </p:stCondLst>
                            <p:childTnLst>
                              <p:par>
                                <p:cTn id="30" presetID="22" presetClass="entr" presetSubtype="4" fill="hold" nodeType="afterEffect">
                                  <p:stCondLst>
                                    <p:cond delay="0"/>
                                  </p:stCondLst>
                                  <p:childTnLst>
                                    <p:set>
                                      <p:cBhvr>
                                        <p:cTn id="31" dur="1" fill="hold">
                                          <p:stCondLst>
                                            <p:cond delay="0"/>
                                          </p:stCondLst>
                                        </p:cTn>
                                        <p:tgtEl>
                                          <p:spTgt spid="254"/>
                                        </p:tgtEl>
                                        <p:attrNameLst>
                                          <p:attrName>style.visibility</p:attrName>
                                        </p:attrNameLst>
                                      </p:cBhvr>
                                      <p:to>
                                        <p:strVal val="visible"/>
                                      </p:to>
                                    </p:set>
                                    <p:animEffect transition="in" filter="wipe(down)">
                                      <p:cBhvr>
                                        <p:cTn id="32" dur="500"/>
                                        <p:tgtEl>
                                          <p:spTgt spid="254"/>
                                        </p:tgtEl>
                                      </p:cBhvr>
                                    </p:animEffect>
                                  </p:childTnLst>
                                </p:cTn>
                              </p:par>
                            </p:childTnLst>
                          </p:cTn>
                        </p:par>
                        <p:par>
                          <p:cTn id="33" fill="hold">
                            <p:stCondLst>
                              <p:cond delay="6500"/>
                            </p:stCondLst>
                            <p:childTnLst>
                              <p:par>
                                <p:cTn id="34" presetID="22" presetClass="entr" presetSubtype="4" fill="hold" nodeType="afterEffect">
                                  <p:stCondLst>
                                    <p:cond delay="0"/>
                                  </p:stCondLst>
                                  <p:childTnLst>
                                    <p:set>
                                      <p:cBhvr>
                                        <p:cTn id="35" dur="1" fill="hold">
                                          <p:stCondLst>
                                            <p:cond delay="0"/>
                                          </p:stCondLst>
                                        </p:cTn>
                                        <p:tgtEl>
                                          <p:spTgt spid="256"/>
                                        </p:tgtEl>
                                        <p:attrNameLst>
                                          <p:attrName>style.visibility</p:attrName>
                                        </p:attrNameLst>
                                      </p:cBhvr>
                                      <p:to>
                                        <p:strVal val="visible"/>
                                      </p:to>
                                    </p:set>
                                    <p:animEffect transition="in" filter="wipe(down)">
                                      <p:cBhvr>
                                        <p:cTn id="36" dur="1000"/>
                                        <p:tgtEl>
                                          <p:spTgt spid="256"/>
                                        </p:tgtEl>
                                      </p:cBhvr>
                                    </p:animEffect>
                                  </p:childTnLst>
                                </p:cTn>
                              </p:par>
                              <p:par>
                                <p:cTn id="37" presetID="10" presetClass="entr" presetSubtype="0" fill="hold" nodeType="withEffect">
                                  <p:stCondLst>
                                    <p:cond delay="800"/>
                                  </p:stCondLst>
                                  <p:childTnLst>
                                    <p:set>
                                      <p:cBhvr>
                                        <p:cTn id="38" dur="1" fill="hold">
                                          <p:stCondLst>
                                            <p:cond delay="0"/>
                                          </p:stCondLst>
                                        </p:cTn>
                                        <p:tgtEl>
                                          <p:spTgt spid="141"/>
                                        </p:tgtEl>
                                        <p:attrNameLst>
                                          <p:attrName>style.visibility</p:attrName>
                                        </p:attrNameLst>
                                      </p:cBhvr>
                                      <p:to>
                                        <p:strVal val="visible"/>
                                      </p:to>
                                    </p:set>
                                    <p:animEffect transition="in" filter="fade">
                                      <p:cBhvr>
                                        <p:cTn id="39" dur="2000"/>
                                        <p:tgtEl>
                                          <p:spTgt spid="141"/>
                                        </p:tgtEl>
                                      </p:cBhvr>
                                    </p:animEffect>
                                  </p:childTnLst>
                                </p:cTn>
                              </p:par>
                            </p:childTnLst>
                          </p:cTn>
                        </p:par>
                        <p:par>
                          <p:cTn id="40" fill="hold">
                            <p:stCondLst>
                              <p:cond delay="9300"/>
                            </p:stCondLst>
                            <p:childTnLst>
                              <p:par>
                                <p:cTn id="41" presetID="0" presetClass="path" presetSubtype="0" accel="50000" decel="50000" fill="hold" nodeType="afterEffect">
                                  <p:stCondLst>
                                    <p:cond delay="0"/>
                                  </p:stCondLst>
                                  <p:childTnLst>
                                    <p:animMotion origin="layout" path="M -2.22222E-6 -4.81481E-6 C -0.08906 0.01505 -0.38802 0.03033 -0.53472 0.09075 C -0.68142 0.15116 -0.81198 0.322 -0.88055 0.36297 C -0.94913 0.40394 -0.93229 0.34237 -0.94583 0.33704 " pathEditMode="relative" rAng="0" ptsTypes="aaaa">
                                      <p:cBhvr>
                                        <p:cTn id="42" dur="2000" fill="hold"/>
                                        <p:tgtEl>
                                          <p:spTgt spid="263"/>
                                        </p:tgtEl>
                                        <p:attrNameLst>
                                          <p:attrName>ppt_x</p:attrName>
                                          <p:attrName>ppt_y</p:attrName>
                                        </p:attrNameLst>
                                      </p:cBhvr>
                                      <p:rCtr x="-47465" y="20185"/>
                                    </p:animMotion>
                                  </p:childTnLst>
                                </p:cTn>
                              </p:par>
                              <p:par>
                                <p:cTn id="43" presetID="0" presetClass="path" presetSubtype="0" accel="50000" decel="50000" fill="hold" nodeType="withEffect">
                                  <p:stCondLst>
                                    <p:cond delay="500"/>
                                  </p:stCondLst>
                                  <p:childTnLst>
                                    <p:animMotion origin="layout" path="M 0 0.04629 C -0.07778 0.05393 -0.34948 0.0956 -0.46667 0.09166 C -0.58385 0.08773 -0.63611 -0.0007 -0.70278 0.02314 C -0.76944 0.04699 -0.83247 0.19027 -0.86667 0.23426 " pathEditMode="relative" rAng="0" ptsTypes="aaaa">
                                      <p:cBhvr>
                                        <p:cTn id="44" dur="2000" fill="hold"/>
                                        <p:tgtEl>
                                          <p:spTgt spid="264"/>
                                        </p:tgtEl>
                                        <p:attrNameLst>
                                          <p:attrName>ppt_x</p:attrName>
                                          <p:attrName>ppt_y</p:attrName>
                                        </p:attrNameLst>
                                      </p:cBhvr>
                                      <p:rCtr x="-43333" y="7037"/>
                                    </p:animMotion>
                                  </p:childTnLst>
                                </p:cTn>
                              </p:par>
                            </p:childTnLst>
                          </p:cTn>
                        </p:par>
                        <p:par>
                          <p:cTn id="45" fill="hold">
                            <p:stCondLst>
                              <p:cond delay="11800"/>
                            </p:stCondLst>
                            <p:childTnLst>
                              <p:par>
                                <p:cTn id="46" presetID="47" presetClass="entr" presetSubtype="0" fill="hold" grpId="0" nodeType="afterEffect">
                                  <p:stCondLst>
                                    <p:cond delay="0"/>
                                  </p:stCondLst>
                                  <p:childTnLst>
                                    <p:set>
                                      <p:cBhvr>
                                        <p:cTn id="47" dur="1" fill="hold">
                                          <p:stCondLst>
                                            <p:cond delay="0"/>
                                          </p:stCondLst>
                                        </p:cTn>
                                        <p:tgtEl>
                                          <p:spTgt spid="268"/>
                                        </p:tgtEl>
                                        <p:attrNameLst>
                                          <p:attrName>style.visibility</p:attrName>
                                        </p:attrNameLst>
                                      </p:cBhvr>
                                      <p:to>
                                        <p:strVal val="visible"/>
                                      </p:to>
                                    </p:set>
                                    <p:animEffect transition="in" filter="fade">
                                      <p:cBhvr>
                                        <p:cTn id="48" dur="1000"/>
                                        <p:tgtEl>
                                          <p:spTgt spid="268"/>
                                        </p:tgtEl>
                                      </p:cBhvr>
                                    </p:animEffect>
                                    <p:anim calcmode="lin" valueType="num">
                                      <p:cBhvr>
                                        <p:cTn id="49" dur="1000" fill="hold"/>
                                        <p:tgtEl>
                                          <p:spTgt spid="268"/>
                                        </p:tgtEl>
                                        <p:attrNameLst>
                                          <p:attrName>ppt_x</p:attrName>
                                        </p:attrNameLst>
                                      </p:cBhvr>
                                      <p:tavLst>
                                        <p:tav tm="0">
                                          <p:val>
                                            <p:strVal val="#ppt_x"/>
                                          </p:val>
                                        </p:tav>
                                        <p:tav tm="100000">
                                          <p:val>
                                            <p:strVal val="#ppt_x"/>
                                          </p:val>
                                        </p:tav>
                                      </p:tavLst>
                                    </p:anim>
                                    <p:anim calcmode="lin" valueType="num">
                                      <p:cBhvr>
                                        <p:cTn id="50" dur="1000" fill="hold"/>
                                        <p:tgtEl>
                                          <p:spTgt spid="2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animBg="1"/>
      <p:bldP spid="268"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nchor="ctr"/>
      <a:lstStyle>
        <a:defPPr algn="ctr">
          <a:defRPr sz="2000" dirty="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a:spAutoFit/>
      </a:bodyPr>
      <a:lstStyle>
        <a:defPPr>
          <a:spcBef>
            <a:spcPts val="600"/>
          </a:spcBef>
          <a:spcAft>
            <a:spcPts val="600"/>
          </a:spcAft>
          <a:defRPr sz="2600" b="1" kern="0" dirty="0" smtClean="0">
            <a:solidFill>
              <a:sysClr val="windowText" lastClr="000000"/>
            </a:solidFill>
            <a:latin typeface="华文楷体" pitchFamily="2" charset="-122"/>
            <a:ea typeface="华文楷体" pitchFamily="2" charset="-122"/>
          </a:defRPr>
        </a:defPPr>
      </a:lstStyle>
    </a:txDef>
  </a:objectDefaults>
  <a:extraClrScheme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nchor="ctr"/>
      <a:lstStyle>
        <a:defPPr algn="ctr">
          <a:defRPr sz="2000" dirty="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a:spAutoFit/>
      </a:bodyPr>
      <a:lstStyle>
        <a:defPPr>
          <a:spcBef>
            <a:spcPts val="600"/>
          </a:spcBef>
          <a:spcAft>
            <a:spcPts val="600"/>
          </a:spcAft>
          <a:defRPr sz="2600" b="1" kern="0" dirty="0" smtClean="0">
            <a:solidFill>
              <a:sysClr val="windowText" lastClr="000000"/>
            </a:solidFill>
            <a:latin typeface="华文楷体" pitchFamily="2" charset="-122"/>
            <a:ea typeface="华文楷体" pitchFamily="2" charset="-122"/>
          </a:defRPr>
        </a:defPPr>
      </a:lstStyle>
    </a:tx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3383</TotalTime>
  <Words>3974</Words>
  <Application>Microsoft Office PowerPoint</Application>
  <PresentationFormat>宽屏</PresentationFormat>
  <Paragraphs>522</Paragraphs>
  <Slides>48</Slides>
  <Notes>2</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48</vt:i4>
      </vt:variant>
    </vt:vector>
  </HeadingPairs>
  <TitlesOfParts>
    <vt:vector size="57" baseType="lpstr">
      <vt:lpstr>黑体</vt:lpstr>
      <vt:lpstr>华文行楷</vt:lpstr>
      <vt:lpstr>华文楷体</vt:lpstr>
      <vt:lpstr>宋体</vt:lpstr>
      <vt:lpstr>Arial</vt:lpstr>
      <vt:lpstr>Calibri</vt:lpstr>
      <vt:lpstr>Times New Roman</vt:lpstr>
      <vt:lpstr>1_Office 主题</vt:lpstr>
      <vt:lpstr>2_Office 主题</vt:lpstr>
      <vt:lpstr>项目七 工业机器人焊接编程与操作 </vt:lpstr>
      <vt:lpstr>目录</vt:lpstr>
      <vt:lpstr>一</vt:lpstr>
      <vt:lpstr>二</vt:lpstr>
      <vt:lpstr>二</vt:lpstr>
      <vt:lpstr>二</vt:lpstr>
      <vt:lpstr>二</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四</vt:lpstr>
      <vt:lpstr>四</vt:lpstr>
      <vt:lpstr>四</vt:lpstr>
      <vt:lpstr>四</vt:lpstr>
      <vt:lpstr>四</vt:lpstr>
      <vt:lpstr>四</vt:lpstr>
      <vt:lpstr>四</vt:lpstr>
      <vt:lpstr>四</vt:lpstr>
      <vt:lpstr>五</vt:lpstr>
      <vt:lpstr>五</vt:lpstr>
      <vt:lpstr>五</vt:lpstr>
      <vt:lpstr>五</vt:lpstr>
      <vt:lpstr>五</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微软中国</dc:creator>
  <cp:lastModifiedBy>xueli</cp:lastModifiedBy>
  <cp:revision>176</cp:revision>
  <dcterms:created xsi:type="dcterms:W3CDTF">2017-08-08T05:00:35Z</dcterms:created>
  <dcterms:modified xsi:type="dcterms:W3CDTF">2018-02-09T03:08:34Z</dcterms:modified>
</cp:coreProperties>
</file>