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99" r:id="rId3"/>
  </p:sldMasterIdLst>
  <p:notesMasterIdLst>
    <p:notesMasterId r:id="rId40"/>
  </p:notesMasterIdLst>
  <p:sldIdLst>
    <p:sldId id="366" r:id="rId4"/>
    <p:sldId id="258" r:id="rId5"/>
    <p:sldId id="259" r:id="rId6"/>
    <p:sldId id="260" r:id="rId7"/>
    <p:sldId id="267" r:id="rId8"/>
    <p:sldId id="261" r:id="rId9"/>
    <p:sldId id="329" r:id="rId10"/>
    <p:sldId id="330" r:id="rId11"/>
    <p:sldId id="350" r:id="rId12"/>
    <p:sldId id="332" r:id="rId13"/>
    <p:sldId id="333" r:id="rId14"/>
    <p:sldId id="334" r:id="rId15"/>
    <p:sldId id="335" r:id="rId16"/>
    <p:sldId id="336" r:id="rId17"/>
    <p:sldId id="338" r:id="rId18"/>
    <p:sldId id="339" r:id="rId19"/>
    <p:sldId id="340" r:id="rId20"/>
    <p:sldId id="341" r:id="rId21"/>
    <p:sldId id="343" r:id="rId22"/>
    <p:sldId id="344" r:id="rId23"/>
    <p:sldId id="345" r:id="rId24"/>
    <p:sldId id="346" r:id="rId25"/>
    <p:sldId id="348" r:id="rId26"/>
    <p:sldId id="312" r:id="rId27"/>
    <p:sldId id="351" r:id="rId28"/>
    <p:sldId id="352" r:id="rId29"/>
    <p:sldId id="319" r:id="rId30"/>
    <p:sldId id="353" r:id="rId31"/>
    <p:sldId id="354" r:id="rId32"/>
    <p:sldId id="355" r:id="rId33"/>
    <p:sldId id="356" r:id="rId34"/>
    <p:sldId id="357" r:id="rId35"/>
    <p:sldId id="358" r:id="rId36"/>
    <p:sldId id="359" r:id="rId37"/>
    <p:sldId id="360" r:id="rId38"/>
    <p:sldId id="36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22" autoAdjust="0"/>
  </p:normalViewPr>
  <p:slideViewPr>
    <p:cSldViewPr snapToGrid="0">
      <p:cViewPr varScale="1">
        <p:scale>
          <a:sx n="87" d="100"/>
          <a:sy n="87" d="100"/>
        </p:scale>
        <p:origin x="624" y="66"/>
      </p:cViewPr>
      <p:guideLst/>
    </p:cSldViewPr>
  </p:slideViewPr>
  <p:outlineViewPr>
    <p:cViewPr>
      <p:scale>
        <a:sx n="33" d="100"/>
        <a:sy n="33" d="100"/>
      </p:scale>
      <p:origin x="0" y="-273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0" d="100"/>
          <a:sy n="70"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5D3ED-48EC-48D6-983B-5325BB073BD0}"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DABC2-85E1-41BB-8839-BABA719FA626}" type="slidenum">
              <a:rPr lang="zh-CN" altLang="en-US" smtClean="0"/>
              <a:t>‹#›</a:t>
            </a:fld>
            <a:endParaRPr lang="zh-CN" altLang="en-US"/>
          </a:p>
        </p:txBody>
      </p:sp>
    </p:spTree>
    <p:extLst>
      <p:ext uri="{BB962C8B-B14F-4D97-AF65-F5344CB8AC3E}">
        <p14:creationId xmlns:p14="http://schemas.microsoft.com/office/powerpoint/2010/main" val="149617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DABC2-85E1-41BB-8839-BABA719FA626}" type="slidenum">
              <a:rPr lang="zh-CN" altLang="en-US" smtClean="0"/>
              <a:t>1</a:t>
            </a:fld>
            <a:endParaRPr lang="zh-CN" altLang="en-US"/>
          </a:p>
        </p:txBody>
      </p:sp>
    </p:spTree>
    <p:extLst>
      <p:ext uri="{BB962C8B-B14F-4D97-AF65-F5344CB8AC3E}">
        <p14:creationId xmlns:p14="http://schemas.microsoft.com/office/powerpoint/2010/main" val="2532650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F2606186-EBC9-413B-BBA1-E6341EE1A192}" type="slidenum">
              <a:rPr lang="zh-CN" altLang="en-US" smtClean="0">
                <a:solidFill>
                  <a:prstClr val="black"/>
                </a:solidFill>
              </a:rPr>
              <a:pPr>
                <a:defRPr/>
              </a:pPr>
              <a:t>2</a:t>
            </a:fld>
            <a:endParaRPr lang="zh-CN" altLang="en-US">
              <a:solidFill>
                <a:prstClr val="black"/>
              </a:solidFill>
            </a:endParaRPr>
          </a:p>
        </p:txBody>
      </p:sp>
    </p:spTree>
    <p:extLst>
      <p:ext uri="{BB962C8B-B14F-4D97-AF65-F5344CB8AC3E}">
        <p14:creationId xmlns:p14="http://schemas.microsoft.com/office/powerpoint/2010/main" val="192944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B4E3635-E686-4624-A4DF-988814C1374B}" type="slidenum">
              <a:rPr lang="en-US" altLang="zh-CN" sz="1300" smtClean="0">
                <a:solidFill>
                  <a:prstClr val="black"/>
                </a:solidFill>
                <a:latin typeface="Times New Roman" panose="02020603050405020304" pitchFamily="18" charset="0"/>
              </a:rPr>
              <a:pPr fontAlgn="base">
                <a:spcBef>
                  <a:spcPct val="0"/>
                </a:spcBef>
                <a:spcAft>
                  <a:spcPct val="0"/>
                </a:spcAft>
              </a:pPr>
              <a:t>36</a:t>
            </a:fld>
            <a:endParaRPr lang="en-US" altLang="zh-CN" sz="1300" smtClean="0">
              <a:solidFill>
                <a:prstClr val="black"/>
              </a:solidFill>
              <a:latin typeface="Times New Roman" panose="02020603050405020304" pitchFamily="18" charset="0"/>
            </a:endParaRPr>
          </a:p>
        </p:txBody>
      </p:sp>
      <p:sp>
        <p:nvSpPr>
          <p:cNvPr id="11267" name="Rectangle 6"/>
          <p:cNvSpPr txBox="1">
            <a:spLocks noGrp="1" noChangeArrowheads="1"/>
          </p:cNvSpPr>
          <p:nvPr/>
        </p:nvSpPr>
        <p:spPr bwMode="auto">
          <a:xfrm>
            <a:off x="0" y="6513513"/>
            <a:ext cx="3965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a:solidFill>
                  <a:prstClr val="black"/>
                </a:solidFill>
                <a:latin typeface="Arial" panose="020B0604020202020204" pitchFamily="34" charset="0"/>
              </a:rPr>
              <a:t>1</a:t>
            </a:r>
          </a:p>
        </p:txBody>
      </p:sp>
      <p:sp>
        <p:nvSpPr>
          <p:cNvPr id="11268" name="Rectangle 7"/>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fontAlgn="base">
              <a:spcBef>
                <a:spcPct val="0"/>
              </a:spcBef>
              <a:spcAft>
                <a:spcPct val="0"/>
              </a:spcAft>
            </a:pPr>
            <a:fld id="{5B3FB995-94C8-4886-B9BD-0876CB2482DC}" type="slidenum">
              <a:rPr lang="en-US" altLang="zh-CN">
                <a:solidFill>
                  <a:prstClr val="black"/>
                </a:solidFill>
                <a:latin typeface="Arial" panose="020B0604020202020204" pitchFamily="34" charset="0"/>
              </a:rPr>
              <a:pPr algn="r" fontAlgn="base">
                <a:spcBef>
                  <a:spcPct val="0"/>
                </a:spcBef>
                <a:spcAft>
                  <a:spcPct val="0"/>
                </a:spcAft>
              </a:pPr>
              <a:t>36</a:t>
            </a:fld>
            <a:endParaRPr lang="en-US" altLang="zh-CN">
              <a:solidFill>
                <a:prstClr val="black"/>
              </a:solidFill>
              <a:latin typeface="Arial" panose="020B0604020202020204" pitchFamily="34" charset="0"/>
            </a:endParaRPr>
          </a:p>
        </p:txBody>
      </p:sp>
      <p:sp>
        <p:nvSpPr>
          <p:cNvPr id="1126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a:p>
        </p:txBody>
      </p:sp>
    </p:spTree>
    <p:extLst>
      <p:ext uri="{BB962C8B-B14F-4D97-AF65-F5344CB8AC3E}">
        <p14:creationId xmlns:p14="http://schemas.microsoft.com/office/powerpoint/2010/main" val="1833277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43933" y="1447800"/>
            <a:ext cx="8451851" cy="24923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4" name="矩形 3"/>
          <p:cNvSpPr/>
          <p:nvPr userDrawn="1"/>
        </p:nvSpPr>
        <p:spPr>
          <a:xfrm>
            <a:off x="8798985" y="1446213"/>
            <a:ext cx="3270249" cy="273050"/>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143934" y="3644901"/>
            <a:ext cx="11925300" cy="47625"/>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42034" y="141289"/>
            <a:ext cx="1570567"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933" y="1851025"/>
            <a:ext cx="3295651"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98985" y="1865314"/>
            <a:ext cx="3270249"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4533" y="1851025"/>
            <a:ext cx="328506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52218" y="1865313"/>
            <a:ext cx="144356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91819" y="4293096"/>
            <a:ext cx="10972800" cy="11430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2542761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248538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618067" y="1196975"/>
            <a:ext cx="11046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952751" y="333375"/>
            <a:ext cx="0" cy="86360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175779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6" name="直接连接符 5"/>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242018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9" name="矩形 8"/>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10" name="直接连接符 9"/>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1007534" y="2526305"/>
            <a:ext cx="10240433" cy="587787"/>
            <a:chOff x="657" y="1866"/>
            <a:chExt cx="4631" cy="309"/>
          </a:xfrm>
        </p:grpSpPr>
        <p:grpSp>
          <p:nvGrpSpPr>
            <p:cNvPr id="13" name="Group 3"/>
            <p:cNvGrpSpPr>
              <a:grpSpLocks/>
            </p:cNvGrpSpPr>
            <p:nvPr/>
          </p:nvGrpSpPr>
          <p:grpSpPr bwMode="auto">
            <a:xfrm>
              <a:off x="657" y="1866"/>
              <a:ext cx="363" cy="309"/>
              <a:chOff x="816" y="1916"/>
              <a:chExt cx="363" cy="309"/>
            </a:xfrm>
          </p:grpSpPr>
          <p:sp>
            <p:nvSpPr>
              <p:cNvPr id="16" name="Oval 4"/>
              <p:cNvSpPr>
                <a:spLocks noChangeArrowheads="1"/>
              </p:cNvSpPr>
              <p:nvPr/>
            </p:nvSpPr>
            <p:spPr bwMode="gray">
              <a:xfrm>
                <a:off x="816" y="1927"/>
                <a:ext cx="117" cy="273"/>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27"/>
                <a:ext cx="117" cy="273"/>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916"/>
                <a:ext cx="334" cy="273"/>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52"/>
                <a:ext cx="334" cy="273"/>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27"/>
                <a:ext cx="300" cy="273"/>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sp>
          <p:nvSpPr>
            <p:cNvPr id="15" name="Text Box 15"/>
            <p:cNvSpPr txBox="1">
              <a:spLocks noChangeArrowheads="1"/>
            </p:cNvSpPr>
            <p:nvPr/>
          </p:nvSpPr>
          <p:spPr bwMode="gray">
            <a:xfrm>
              <a:off x="743" y="1908"/>
              <a:ext cx="2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1058334" y="1396607"/>
            <a:ext cx="10231967" cy="557213"/>
            <a:chOff x="657" y="1258"/>
            <a:chExt cx="4627" cy="312"/>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27" name="Group 34"/>
            <p:cNvGrpSpPr>
              <a:grpSpLocks/>
            </p:cNvGrpSpPr>
            <p:nvPr/>
          </p:nvGrpSpPr>
          <p:grpSpPr bwMode="auto">
            <a:xfrm>
              <a:off x="657" y="1258"/>
              <a:ext cx="358" cy="311"/>
              <a:chOff x="1248" y="1228"/>
              <a:chExt cx="358" cy="311"/>
            </a:xfrm>
          </p:grpSpPr>
          <p:grpSp>
            <p:nvGrpSpPr>
              <p:cNvPr id="28" name="Group 35"/>
              <p:cNvGrpSpPr>
                <a:grpSpLocks/>
              </p:cNvGrpSpPr>
              <p:nvPr/>
            </p:nvGrpSpPr>
            <p:grpSpPr bwMode="auto">
              <a:xfrm>
                <a:off x="1248" y="1228"/>
                <a:ext cx="358" cy="311"/>
                <a:chOff x="2016" y="940"/>
                <a:chExt cx="358" cy="311"/>
              </a:xfrm>
            </p:grpSpPr>
            <p:sp>
              <p:nvSpPr>
                <p:cNvPr id="30" name="Text Box 36"/>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58"/>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25" y="1248"/>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1058333" y="3677873"/>
            <a:ext cx="10179051" cy="604175"/>
            <a:chOff x="657" y="2530"/>
            <a:chExt cx="4603" cy="338"/>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42" name="Group 50"/>
            <p:cNvGrpSpPr>
              <a:grpSpLocks/>
            </p:cNvGrpSpPr>
            <p:nvPr/>
          </p:nvGrpSpPr>
          <p:grpSpPr bwMode="auto">
            <a:xfrm>
              <a:off x="657" y="2530"/>
              <a:ext cx="352" cy="338"/>
              <a:chOff x="1248" y="1228"/>
              <a:chExt cx="352" cy="338"/>
            </a:xfrm>
          </p:grpSpPr>
          <p:grpSp>
            <p:nvGrpSpPr>
              <p:cNvPr id="43" name="Group 51"/>
              <p:cNvGrpSpPr>
                <a:grpSpLocks/>
              </p:cNvGrpSpPr>
              <p:nvPr/>
            </p:nvGrpSpPr>
            <p:grpSpPr bwMode="auto">
              <a:xfrm>
                <a:off x="1248" y="1228"/>
                <a:ext cx="352" cy="338"/>
                <a:chOff x="2016" y="940"/>
                <a:chExt cx="352" cy="338"/>
              </a:xfrm>
            </p:grpSpPr>
            <p:sp>
              <p:nvSpPr>
                <p:cNvPr id="45"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87"/>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15" y="1250"/>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1047751" y="4841532"/>
            <a:ext cx="10231967" cy="591852"/>
            <a:chOff x="654" y="2530"/>
            <a:chExt cx="4627" cy="331"/>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57" name="Group 50"/>
            <p:cNvGrpSpPr>
              <a:grpSpLocks/>
            </p:cNvGrpSpPr>
            <p:nvPr/>
          </p:nvGrpSpPr>
          <p:grpSpPr bwMode="auto">
            <a:xfrm>
              <a:off x="654" y="2530"/>
              <a:ext cx="361" cy="331"/>
              <a:chOff x="1245" y="1228"/>
              <a:chExt cx="361" cy="331"/>
            </a:xfrm>
          </p:grpSpPr>
          <p:grpSp>
            <p:nvGrpSpPr>
              <p:cNvPr id="58" name="Group 51"/>
              <p:cNvGrpSpPr>
                <a:grpSpLocks/>
              </p:cNvGrpSpPr>
              <p:nvPr/>
            </p:nvGrpSpPr>
            <p:grpSpPr bwMode="auto">
              <a:xfrm>
                <a:off x="1245" y="1228"/>
                <a:ext cx="361" cy="331"/>
                <a:chOff x="2013" y="940"/>
                <a:chExt cx="361" cy="331"/>
              </a:xfrm>
            </p:grpSpPr>
            <p:sp>
              <p:nvSpPr>
                <p:cNvPr id="60"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81"/>
                  <a:ext cx="117" cy="290"/>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58"/>
                  <a:ext cx="117" cy="290"/>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40"/>
                  <a:ext cx="334" cy="290"/>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58"/>
                  <a:ext cx="334" cy="290"/>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75"/>
                  <a:ext cx="300" cy="290"/>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21" y="1271"/>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2005041" y="1400549"/>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998809" y="2554565"/>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998809" y="3707074"/>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2018815" y="4863492"/>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3466817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3407834" y="2205038"/>
            <a:ext cx="8449733" cy="165576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5" name="直接连接符 4"/>
          <p:cNvCxnSpPr/>
          <p:nvPr userDrawn="1"/>
        </p:nvCxnSpPr>
        <p:spPr>
          <a:xfrm>
            <a:off x="431800" y="1196975"/>
            <a:ext cx="4224867"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3936437" y="2564904"/>
            <a:ext cx="7632171" cy="864096"/>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268659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7852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2080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206556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98518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48876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37191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68766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8222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545644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236427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876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892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43933" y="1447800"/>
            <a:ext cx="8451851" cy="24923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4" name="矩形 3"/>
          <p:cNvSpPr/>
          <p:nvPr userDrawn="1"/>
        </p:nvSpPr>
        <p:spPr>
          <a:xfrm>
            <a:off x="8798985" y="1446213"/>
            <a:ext cx="3270249" cy="273050"/>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143934" y="3644901"/>
            <a:ext cx="11925300" cy="47625"/>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42034" y="141289"/>
            <a:ext cx="1570567"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933" y="1851025"/>
            <a:ext cx="3295651"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98985" y="1865314"/>
            <a:ext cx="3270249"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4533" y="1851025"/>
            <a:ext cx="328506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52218" y="1865313"/>
            <a:ext cx="144356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91819" y="4293096"/>
            <a:ext cx="10972800" cy="11430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1634554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1182945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618067" y="1196975"/>
            <a:ext cx="11046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952751" y="333375"/>
            <a:ext cx="0" cy="86360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4097938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6" name="直接连接符 5"/>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3219149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9" name="矩形 8"/>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10" name="直接连接符 9"/>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1007534" y="2526305"/>
            <a:ext cx="10240433" cy="587787"/>
            <a:chOff x="657" y="1866"/>
            <a:chExt cx="4631" cy="309"/>
          </a:xfrm>
        </p:grpSpPr>
        <p:grpSp>
          <p:nvGrpSpPr>
            <p:cNvPr id="13" name="Group 3"/>
            <p:cNvGrpSpPr>
              <a:grpSpLocks/>
            </p:cNvGrpSpPr>
            <p:nvPr/>
          </p:nvGrpSpPr>
          <p:grpSpPr bwMode="auto">
            <a:xfrm>
              <a:off x="657" y="1866"/>
              <a:ext cx="363" cy="309"/>
              <a:chOff x="816" y="1916"/>
              <a:chExt cx="363" cy="309"/>
            </a:xfrm>
          </p:grpSpPr>
          <p:sp>
            <p:nvSpPr>
              <p:cNvPr id="16" name="Oval 4"/>
              <p:cNvSpPr>
                <a:spLocks noChangeArrowheads="1"/>
              </p:cNvSpPr>
              <p:nvPr/>
            </p:nvSpPr>
            <p:spPr bwMode="gray">
              <a:xfrm>
                <a:off x="816" y="1927"/>
                <a:ext cx="117" cy="273"/>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27"/>
                <a:ext cx="117" cy="273"/>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916"/>
                <a:ext cx="334" cy="273"/>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52"/>
                <a:ext cx="334" cy="273"/>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27"/>
                <a:ext cx="300" cy="273"/>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sp>
          <p:nvSpPr>
            <p:cNvPr id="15" name="Text Box 15"/>
            <p:cNvSpPr txBox="1">
              <a:spLocks noChangeArrowheads="1"/>
            </p:cNvSpPr>
            <p:nvPr/>
          </p:nvSpPr>
          <p:spPr bwMode="gray">
            <a:xfrm>
              <a:off x="743" y="1908"/>
              <a:ext cx="2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1058334" y="1396607"/>
            <a:ext cx="10231967" cy="557213"/>
            <a:chOff x="657" y="1258"/>
            <a:chExt cx="4627" cy="312"/>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27" name="Group 34"/>
            <p:cNvGrpSpPr>
              <a:grpSpLocks/>
            </p:cNvGrpSpPr>
            <p:nvPr/>
          </p:nvGrpSpPr>
          <p:grpSpPr bwMode="auto">
            <a:xfrm>
              <a:off x="657" y="1258"/>
              <a:ext cx="358" cy="311"/>
              <a:chOff x="1248" y="1228"/>
              <a:chExt cx="358" cy="311"/>
            </a:xfrm>
          </p:grpSpPr>
          <p:grpSp>
            <p:nvGrpSpPr>
              <p:cNvPr id="28" name="Group 35"/>
              <p:cNvGrpSpPr>
                <a:grpSpLocks/>
              </p:cNvGrpSpPr>
              <p:nvPr/>
            </p:nvGrpSpPr>
            <p:grpSpPr bwMode="auto">
              <a:xfrm>
                <a:off x="1248" y="1228"/>
                <a:ext cx="358" cy="311"/>
                <a:chOff x="2016" y="940"/>
                <a:chExt cx="358" cy="311"/>
              </a:xfrm>
            </p:grpSpPr>
            <p:sp>
              <p:nvSpPr>
                <p:cNvPr id="30" name="Text Box 36"/>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58"/>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25" y="1248"/>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1058333" y="3677873"/>
            <a:ext cx="10179051" cy="604175"/>
            <a:chOff x="657" y="2530"/>
            <a:chExt cx="4603" cy="338"/>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42" name="Group 50"/>
            <p:cNvGrpSpPr>
              <a:grpSpLocks/>
            </p:cNvGrpSpPr>
            <p:nvPr/>
          </p:nvGrpSpPr>
          <p:grpSpPr bwMode="auto">
            <a:xfrm>
              <a:off x="657" y="2530"/>
              <a:ext cx="352" cy="338"/>
              <a:chOff x="1248" y="1228"/>
              <a:chExt cx="352" cy="338"/>
            </a:xfrm>
          </p:grpSpPr>
          <p:grpSp>
            <p:nvGrpSpPr>
              <p:cNvPr id="43" name="Group 51"/>
              <p:cNvGrpSpPr>
                <a:grpSpLocks/>
              </p:cNvGrpSpPr>
              <p:nvPr/>
            </p:nvGrpSpPr>
            <p:grpSpPr bwMode="auto">
              <a:xfrm>
                <a:off x="1248" y="1228"/>
                <a:ext cx="352" cy="338"/>
                <a:chOff x="2016" y="940"/>
                <a:chExt cx="352" cy="338"/>
              </a:xfrm>
            </p:grpSpPr>
            <p:sp>
              <p:nvSpPr>
                <p:cNvPr id="45"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87"/>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15" y="1250"/>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1047751" y="4841532"/>
            <a:ext cx="10231967" cy="591852"/>
            <a:chOff x="654" y="2530"/>
            <a:chExt cx="4627" cy="331"/>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57" name="Group 50"/>
            <p:cNvGrpSpPr>
              <a:grpSpLocks/>
            </p:cNvGrpSpPr>
            <p:nvPr/>
          </p:nvGrpSpPr>
          <p:grpSpPr bwMode="auto">
            <a:xfrm>
              <a:off x="654" y="2530"/>
              <a:ext cx="361" cy="331"/>
              <a:chOff x="1245" y="1228"/>
              <a:chExt cx="361" cy="331"/>
            </a:xfrm>
          </p:grpSpPr>
          <p:grpSp>
            <p:nvGrpSpPr>
              <p:cNvPr id="58" name="Group 51"/>
              <p:cNvGrpSpPr>
                <a:grpSpLocks/>
              </p:cNvGrpSpPr>
              <p:nvPr/>
            </p:nvGrpSpPr>
            <p:grpSpPr bwMode="auto">
              <a:xfrm>
                <a:off x="1245" y="1228"/>
                <a:ext cx="361" cy="331"/>
                <a:chOff x="2013" y="940"/>
                <a:chExt cx="361" cy="331"/>
              </a:xfrm>
            </p:grpSpPr>
            <p:sp>
              <p:nvSpPr>
                <p:cNvPr id="60"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81"/>
                  <a:ext cx="117" cy="290"/>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58"/>
                  <a:ext cx="117" cy="290"/>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40"/>
                  <a:ext cx="334" cy="290"/>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58"/>
                  <a:ext cx="334" cy="290"/>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75"/>
                  <a:ext cx="300" cy="290"/>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21" y="1271"/>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2005041" y="1400549"/>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998809" y="2554565"/>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998809" y="3707074"/>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2018815" y="4863492"/>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1622184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3407834" y="2205038"/>
            <a:ext cx="8449733" cy="165576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5" name="直接连接符 4"/>
          <p:cNvCxnSpPr/>
          <p:nvPr userDrawn="1"/>
        </p:nvCxnSpPr>
        <p:spPr>
          <a:xfrm>
            <a:off x="431800" y="1196975"/>
            <a:ext cx="4224867"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3936437" y="2564904"/>
            <a:ext cx="7632171" cy="864096"/>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3624690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9219412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810966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9887177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604065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0791812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54536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182597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8582198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4665828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87499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2570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125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p:cNvSpPr/>
          <p:nvPr userDrawn="1"/>
        </p:nvSpPr>
        <p:spPr>
          <a:xfrm>
            <a:off x="143933" y="1447800"/>
            <a:ext cx="8451851" cy="249238"/>
          </a:xfrm>
          <a:prstGeom prst="rect">
            <a:avLst/>
          </a:prstGeom>
          <a:solidFill>
            <a:srgbClr val="229C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4" name="矩形 3"/>
          <p:cNvSpPr/>
          <p:nvPr userDrawn="1"/>
        </p:nvSpPr>
        <p:spPr>
          <a:xfrm>
            <a:off x="8798985" y="1446213"/>
            <a:ext cx="3270249" cy="273050"/>
          </a:xfrm>
          <a:prstGeom prst="rect">
            <a:avLst/>
          </a:prstGeom>
          <a:solidFill>
            <a:srgbClr val="EA8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143934" y="3644901"/>
            <a:ext cx="11925300" cy="47625"/>
          </a:xfrm>
          <a:prstGeom prst="rect">
            <a:avLst/>
          </a:prstGeom>
          <a:gradFill flip="none" rotWithShape="1">
            <a:gsLst>
              <a:gs pos="0">
                <a:srgbClr val="EA8E1B">
                  <a:tint val="66000"/>
                  <a:satMod val="160000"/>
                </a:srgbClr>
              </a:gs>
              <a:gs pos="50000">
                <a:srgbClr val="EA8E1B">
                  <a:tint val="44500"/>
                  <a:satMod val="160000"/>
                </a:srgbClr>
              </a:gs>
              <a:gs pos="100000">
                <a:srgbClr val="EA8E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pic>
        <p:nvPicPr>
          <p:cNvPr id="6" name="图片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42034" y="141289"/>
            <a:ext cx="1570567"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3933" y="1851025"/>
            <a:ext cx="3295651"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98985" y="1865314"/>
            <a:ext cx="3270249"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4533" y="1851025"/>
            <a:ext cx="328506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152218" y="1865313"/>
            <a:ext cx="144356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91819" y="4293096"/>
            <a:ext cx="10972800" cy="1143000"/>
          </a:xfrm>
        </p:spPr>
        <p:txBody>
          <a:bodyPr/>
          <a:lstStyle>
            <a:lvl1pPr>
              <a:defRPr>
                <a:latin typeface="黑体" panose="02010609060101010101" pitchFamily="49" charset="-122"/>
                <a:ea typeface="黑体" panose="020106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28430508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2735154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cxnSp>
        <p:nvCxnSpPr>
          <p:cNvPr id="4" name="直接连接符 3"/>
          <p:cNvCxnSpPr/>
          <p:nvPr userDrawn="1"/>
        </p:nvCxnSpPr>
        <p:spPr>
          <a:xfrm>
            <a:off x="618067" y="1196975"/>
            <a:ext cx="11046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2952751" y="333375"/>
            <a:ext cx="0" cy="86360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2953742" y="332657"/>
            <a:ext cx="8710877" cy="864096"/>
          </a:xfrm>
        </p:spPr>
        <p:txBody>
          <a:bodyPr anchor="ct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31611807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4" name="矩形 3"/>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5" name="矩形 4"/>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6" name="直接连接符 5"/>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5617020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矩形 7"/>
          <p:cNvSpPr/>
          <p:nvPr userDrawn="1"/>
        </p:nvSpPr>
        <p:spPr>
          <a:xfrm>
            <a:off x="537634" y="117475"/>
            <a:ext cx="2334684"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sp>
        <p:nvSpPr>
          <p:cNvPr id="9" name="矩形 8"/>
          <p:cNvSpPr/>
          <p:nvPr userDrawn="1"/>
        </p:nvSpPr>
        <p:spPr>
          <a:xfrm>
            <a:off x="2870201" y="117475"/>
            <a:ext cx="8716433" cy="86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10" name="直接连接符 9"/>
          <p:cNvCxnSpPr/>
          <p:nvPr userDrawn="1"/>
        </p:nvCxnSpPr>
        <p:spPr>
          <a:xfrm flipV="1">
            <a:off x="1695451" y="476250"/>
            <a:ext cx="9215967" cy="108108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2872317" y="260351"/>
            <a:ext cx="0" cy="576263"/>
          </a:xfrm>
          <a:prstGeom prst="line">
            <a:avLst/>
          </a:prstGeom>
        </p:spPr>
        <p:style>
          <a:lnRef idx="1">
            <a:schemeClr val="accent6"/>
          </a:lnRef>
          <a:fillRef idx="0">
            <a:schemeClr val="accent6"/>
          </a:fillRef>
          <a:effectRef idx="0">
            <a:schemeClr val="accent6"/>
          </a:effectRef>
          <a:fontRef idx="minor">
            <a:schemeClr val="tx1"/>
          </a:fontRef>
        </p:style>
      </p:cxnSp>
      <p:grpSp>
        <p:nvGrpSpPr>
          <p:cNvPr id="12" name="Group 2"/>
          <p:cNvGrpSpPr>
            <a:grpSpLocks/>
          </p:cNvGrpSpPr>
          <p:nvPr userDrawn="1"/>
        </p:nvGrpSpPr>
        <p:grpSpPr bwMode="auto">
          <a:xfrm>
            <a:off x="1007534" y="2526305"/>
            <a:ext cx="10240433" cy="587787"/>
            <a:chOff x="657" y="1866"/>
            <a:chExt cx="4631" cy="309"/>
          </a:xfrm>
        </p:grpSpPr>
        <p:grpSp>
          <p:nvGrpSpPr>
            <p:cNvPr id="13" name="Group 3"/>
            <p:cNvGrpSpPr>
              <a:grpSpLocks/>
            </p:cNvGrpSpPr>
            <p:nvPr/>
          </p:nvGrpSpPr>
          <p:grpSpPr bwMode="auto">
            <a:xfrm>
              <a:off x="657" y="1866"/>
              <a:ext cx="363" cy="309"/>
              <a:chOff x="816" y="1916"/>
              <a:chExt cx="363" cy="309"/>
            </a:xfrm>
          </p:grpSpPr>
          <p:sp>
            <p:nvSpPr>
              <p:cNvPr id="16" name="Oval 4"/>
              <p:cNvSpPr>
                <a:spLocks noChangeArrowheads="1"/>
              </p:cNvSpPr>
              <p:nvPr/>
            </p:nvSpPr>
            <p:spPr bwMode="gray">
              <a:xfrm>
                <a:off x="816" y="1927"/>
                <a:ext cx="117" cy="273"/>
              </a:xfrm>
              <a:prstGeom prst="ellipse">
                <a:avLst/>
              </a:prstGeom>
              <a:gradFill rotWithShape="1">
                <a:gsLst>
                  <a:gs pos="0">
                    <a:srgbClr val="FFFFFF"/>
                  </a:gs>
                  <a:gs pos="50000">
                    <a:srgbClr val="333399"/>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7" name="Oval 5"/>
              <p:cNvSpPr>
                <a:spLocks noChangeArrowheads="1"/>
              </p:cNvSpPr>
              <p:nvPr/>
            </p:nvSpPr>
            <p:spPr bwMode="gray">
              <a:xfrm>
                <a:off x="816" y="1927"/>
                <a:ext cx="117" cy="273"/>
              </a:xfrm>
              <a:prstGeom prst="ellipse">
                <a:avLst/>
              </a:prstGeom>
              <a:gradFill rotWithShape="1">
                <a:gsLst>
                  <a:gs pos="0">
                    <a:srgbClr val="3333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8" name="Oval 6"/>
              <p:cNvSpPr>
                <a:spLocks noChangeArrowheads="1"/>
              </p:cNvSpPr>
              <p:nvPr/>
            </p:nvSpPr>
            <p:spPr bwMode="gray">
              <a:xfrm>
                <a:off x="845" y="1916"/>
                <a:ext cx="334" cy="273"/>
              </a:xfrm>
              <a:prstGeom prst="ellipse">
                <a:avLst/>
              </a:prstGeom>
              <a:gradFill rotWithShape="1">
                <a:gsLst>
                  <a:gs pos="0">
                    <a:srgbClr val="1C1C53"/>
                  </a:gs>
                  <a:gs pos="50000">
                    <a:srgbClr val="333399"/>
                  </a:gs>
                  <a:gs pos="100000">
                    <a:srgbClr val="1C1C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19" name="Oval 7"/>
              <p:cNvSpPr>
                <a:spLocks noChangeArrowheads="1"/>
              </p:cNvSpPr>
              <p:nvPr/>
            </p:nvSpPr>
            <p:spPr bwMode="gray">
              <a:xfrm>
                <a:off x="816" y="1952"/>
                <a:ext cx="334" cy="273"/>
              </a:xfrm>
              <a:prstGeom prst="ellipse">
                <a:avLst/>
              </a:prstGeom>
              <a:gradFill rotWithShape="1">
                <a:gsLst>
                  <a:gs pos="0">
                    <a:srgbClr val="202061"/>
                  </a:gs>
                  <a:gs pos="100000">
                    <a:srgbClr val="3333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0" name="Oval 8"/>
              <p:cNvSpPr>
                <a:spLocks noChangeArrowheads="1"/>
              </p:cNvSpPr>
              <p:nvPr/>
            </p:nvSpPr>
            <p:spPr bwMode="gray">
              <a:xfrm>
                <a:off x="859" y="1927"/>
                <a:ext cx="300" cy="273"/>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1" name="Oval 9"/>
              <p:cNvSpPr>
                <a:spLocks noChangeArrowheads="1"/>
              </p:cNvSpPr>
              <p:nvPr/>
            </p:nvSpPr>
            <p:spPr bwMode="gray">
              <a:xfrm>
                <a:off x="864" y="1919"/>
                <a:ext cx="291" cy="291"/>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2" name="Oval 10"/>
              <p:cNvSpPr>
                <a:spLocks noChangeArrowheads="1"/>
              </p:cNvSpPr>
              <p:nvPr/>
            </p:nvSpPr>
            <p:spPr bwMode="gray">
              <a:xfrm>
                <a:off x="868" y="1921"/>
                <a:ext cx="283" cy="283"/>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3" name="Oval 11"/>
              <p:cNvSpPr>
                <a:spLocks noChangeArrowheads="1"/>
              </p:cNvSpPr>
              <p:nvPr/>
            </p:nvSpPr>
            <p:spPr bwMode="gray">
              <a:xfrm>
                <a:off x="871" y="1923"/>
                <a:ext cx="270" cy="264"/>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24" name="Oval 12"/>
              <p:cNvSpPr>
                <a:spLocks noChangeArrowheads="1"/>
              </p:cNvSpPr>
              <p:nvPr/>
            </p:nvSpPr>
            <p:spPr bwMode="gray">
              <a:xfrm>
                <a:off x="886" y="193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14" name="Line 13"/>
            <p:cNvSpPr>
              <a:spLocks noChangeShapeType="1"/>
            </p:cNvSpPr>
            <p:nvPr/>
          </p:nvSpPr>
          <p:spPr bwMode="auto">
            <a:xfrm flipV="1">
              <a:off x="982" y="2150"/>
              <a:ext cx="4306" cy="15"/>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sp>
          <p:nvSpPr>
            <p:cNvPr id="15" name="Text Box 15"/>
            <p:cNvSpPr txBox="1">
              <a:spLocks noChangeArrowheads="1"/>
            </p:cNvSpPr>
            <p:nvPr/>
          </p:nvSpPr>
          <p:spPr bwMode="gray">
            <a:xfrm>
              <a:off x="743" y="1908"/>
              <a:ext cx="2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二</a:t>
              </a:r>
              <a:endParaRPr lang="en-US" altLang="zh-CN" sz="2400" dirty="0" smtClean="0">
                <a:solidFill>
                  <a:srgbClr val="000000"/>
                </a:solidFill>
                <a:latin typeface="Arial" panose="020B0604020202020204" pitchFamily="34" charset="0"/>
              </a:endParaRPr>
            </a:p>
          </p:txBody>
        </p:sp>
      </p:grpSp>
      <p:grpSp>
        <p:nvGrpSpPr>
          <p:cNvPr id="25" name="Group 31"/>
          <p:cNvGrpSpPr>
            <a:grpSpLocks/>
          </p:cNvGrpSpPr>
          <p:nvPr userDrawn="1"/>
        </p:nvGrpSpPr>
        <p:grpSpPr bwMode="auto">
          <a:xfrm>
            <a:off x="1058334" y="1396607"/>
            <a:ext cx="10231967" cy="557213"/>
            <a:chOff x="657" y="1258"/>
            <a:chExt cx="4627" cy="312"/>
          </a:xfrm>
        </p:grpSpPr>
        <p:sp>
          <p:nvSpPr>
            <p:cNvPr id="26" name="Line 32"/>
            <p:cNvSpPr>
              <a:spLocks noChangeShapeType="1"/>
            </p:cNvSpPr>
            <p:nvPr/>
          </p:nvSpPr>
          <p:spPr bwMode="auto">
            <a:xfrm>
              <a:off x="993" y="1554"/>
              <a:ext cx="4291" cy="16"/>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27" name="Group 34"/>
            <p:cNvGrpSpPr>
              <a:grpSpLocks/>
            </p:cNvGrpSpPr>
            <p:nvPr/>
          </p:nvGrpSpPr>
          <p:grpSpPr bwMode="auto">
            <a:xfrm>
              <a:off x="657" y="1258"/>
              <a:ext cx="358" cy="311"/>
              <a:chOff x="1248" y="1228"/>
              <a:chExt cx="358" cy="311"/>
            </a:xfrm>
          </p:grpSpPr>
          <p:grpSp>
            <p:nvGrpSpPr>
              <p:cNvPr id="28" name="Group 35"/>
              <p:cNvGrpSpPr>
                <a:grpSpLocks/>
              </p:cNvGrpSpPr>
              <p:nvPr/>
            </p:nvGrpSpPr>
            <p:grpSpPr bwMode="auto">
              <a:xfrm>
                <a:off x="1248" y="1228"/>
                <a:ext cx="358" cy="311"/>
                <a:chOff x="2016" y="940"/>
                <a:chExt cx="358" cy="311"/>
              </a:xfrm>
            </p:grpSpPr>
            <p:sp>
              <p:nvSpPr>
                <p:cNvPr id="30" name="Text Box 36"/>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31" name="Oval 37"/>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2" name="Oval 38"/>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3" name="Oval 39"/>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4" name="Oval 40"/>
                <p:cNvSpPr>
                  <a:spLocks noChangeArrowheads="1"/>
                </p:cNvSpPr>
                <p:nvPr/>
              </p:nvSpPr>
              <p:spPr bwMode="gray">
                <a:xfrm>
                  <a:off x="2040" y="958"/>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5" name="Oval 41"/>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6" name="Oval 42"/>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7" name="Oval 43"/>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8" name="Oval 44"/>
                <p:cNvSpPr>
                  <a:spLocks noChangeArrowheads="1"/>
                </p:cNvSpPr>
                <p:nvPr/>
              </p:nvSpPr>
              <p:spPr bwMode="gray">
                <a:xfrm>
                  <a:off x="2071" y="963"/>
                  <a:ext cx="279"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39" name="Oval 45"/>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29" name="Text Box 46"/>
              <p:cNvSpPr txBox="1">
                <a:spLocks noChangeArrowheads="1"/>
              </p:cNvSpPr>
              <p:nvPr/>
            </p:nvSpPr>
            <p:spPr bwMode="gray">
              <a:xfrm>
                <a:off x="1325" y="1248"/>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一</a:t>
                </a:r>
                <a:endParaRPr lang="en-US" altLang="zh-CN" sz="2400" dirty="0" smtClean="0">
                  <a:solidFill>
                    <a:srgbClr val="000000"/>
                  </a:solidFill>
                  <a:latin typeface="Arial" panose="020B0604020202020204" pitchFamily="34" charset="0"/>
                </a:endParaRPr>
              </a:p>
            </p:txBody>
          </p:sp>
        </p:grpSp>
      </p:grpSp>
      <p:grpSp>
        <p:nvGrpSpPr>
          <p:cNvPr id="40" name="Group 48"/>
          <p:cNvGrpSpPr>
            <a:grpSpLocks/>
          </p:cNvGrpSpPr>
          <p:nvPr userDrawn="1"/>
        </p:nvGrpSpPr>
        <p:grpSpPr bwMode="auto">
          <a:xfrm>
            <a:off x="1058333" y="3677873"/>
            <a:ext cx="10179051" cy="604175"/>
            <a:chOff x="657" y="2530"/>
            <a:chExt cx="4603" cy="338"/>
          </a:xfrm>
        </p:grpSpPr>
        <p:sp>
          <p:nvSpPr>
            <p:cNvPr id="41" name="Line 49"/>
            <p:cNvSpPr>
              <a:spLocks noChangeShapeType="1"/>
            </p:cNvSpPr>
            <p:nvPr/>
          </p:nvSpPr>
          <p:spPr bwMode="auto">
            <a:xfrm flipV="1">
              <a:off x="969" y="2834"/>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42" name="Group 50"/>
            <p:cNvGrpSpPr>
              <a:grpSpLocks/>
            </p:cNvGrpSpPr>
            <p:nvPr/>
          </p:nvGrpSpPr>
          <p:grpSpPr bwMode="auto">
            <a:xfrm>
              <a:off x="657" y="2530"/>
              <a:ext cx="352" cy="338"/>
              <a:chOff x="1248" y="1228"/>
              <a:chExt cx="352" cy="338"/>
            </a:xfrm>
          </p:grpSpPr>
          <p:grpSp>
            <p:nvGrpSpPr>
              <p:cNvPr id="43" name="Group 51"/>
              <p:cNvGrpSpPr>
                <a:grpSpLocks/>
              </p:cNvGrpSpPr>
              <p:nvPr/>
            </p:nvGrpSpPr>
            <p:grpSpPr bwMode="auto">
              <a:xfrm>
                <a:off x="1248" y="1228"/>
                <a:ext cx="352" cy="338"/>
                <a:chOff x="2016" y="940"/>
                <a:chExt cx="352" cy="338"/>
              </a:xfrm>
            </p:grpSpPr>
            <p:sp>
              <p:nvSpPr>
                <p:cNvPr id="45"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46" name="Oval 53"/>
                <p:cNvSpPr>
                  <a:spLocks noChangeArrowheads="1"/>
                </p:cNvSpPr>
                <p:nvPr/>
              </p:nvSpPr>
              <p:spPr bwMode="gray">
                <a:xfrm>
                  <a:off x="2016" y="958"/>
                  <a:ext cx="117" cy="291"/>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7" name="Oval 54"/>
                <p:cNvSpPr>
                  <a:spLocks noChangeArrowheads="1"/>
                </p:cNvSpPr>
                <p:nvPr/>
              </p:nvSpPr>
              <p:spPr bwMode="gray">
                <a:xfrm>
                  <a:off x="2016" y="958"/>
                  <a:ext cx="117" cy="291"/>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8" name="Oval 55"/>
                <p:cNvSpPr>
                  <a:spLocks noChangeArrowheads="1"/>
                </p:cNvSpPr>
                <p:nvPr/>
              </p:nvSpPr>
              <p:spPr bwMode="gray">
                <a:xfrm>
                  <a:off x="2034" y="940"/>
                  <a:ext cx="334" cy="291"/>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49" name="Oval 56"/>
                <p:cNvSpPr>
                  <a:spLocks noChangeArrowheads="1"/>
                </p:cNvSpPr>
                <p:nvPr/>
              </p:nvSpPr>
              <p:spPr bwMode="gray">
                <a:xfrm>
                  <a:off x="2016" y="987"/>
                  <a:ext cx="334" cy="291"/>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0" name="Oval 57"/>
                <p:cNvSpPr>
                  <a:spLocks noChangeArrowheads="1"/>
                </p:cNvSpPr>
                <p:nvPr/>
              </p:nvSpPr>
              <p:spPr bwMode="gray">
                <a:xfrm>
                  <a:off x="2052" y="952"/>
                  <a:ext cx="300" cy="291"/>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1"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2"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3" name="Oval 60"/>
                <p:cNvSpPr>
                  <a:spLocks noChangeArrowheads="1"/>
                </p:cNvSpPr>
                <p:nvPr/>
              </p:nvSpPr>
              <p:spPr bwMode="gray">
                <a:xfrm>
                  <a:off x="2072"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54"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44" name="Text Box 62"/>
              <p:cNvSpPr txBox="1">
                <a:spLocks noChangeArrowheads="1"/>
              </p:cNvSpPr>
              <p:nvPr/>
            </p:nvSpPr>
            <p:spPr bwMode="gray">
              <a:xfrm>
                <a:off x="1315" y="1250"/>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三</a:t>
                </a:r>
                <a:endParaRPr lang="en-US" altLang="zh-CN" sz="2400" dirty="0" smtClean="0">
                  <a:solidFill>
                    <a:srgbClr val="000000"/>
                  </a:solidFill>
                  <a:latin typeface="Arial" panose="020B0604020202020204" pitchFamily="34" charset="0"/>
                </a:endParaRPr>
              </a:p>
            </p:txBody>
          </p:sp>
        </p:grpSp>
      </p:grpSp>
      <p:grpSp>
        <p:nvGrpSpPr>
          <p:cNvPr id="55" name="Group 48"/>
          <p:cNvGrpSpPr>
            <a:grpSpLocks/>
          </p:cNvGrpSpPr>
          <p:nvPr userDrawn="1"/>
        </p:nvGrpSpPr>
        <p:grpSpPr bwMode="auto">
          <a:xfrm>
            <a:off x="1047751" y="4841532"/>
            <a:ext cx="10231967" cy="591852"/>
            <a:chOff x="654" y="2530"/>
            <a:chExt cx="4627" cy="331"/>
          </a:xfrm>
        </p:grpSpPr>
        <p:sp>
          <p:nvSpPr>
            <p:cNvPr id="56" name="Line 49"/>
            <p:cNvSpPr>
              <a:spLocks noChangeShapeType="1"/>
            </p:cNvSpPr>
            <p:nvPr/>
          </p:nvSpPr>
          <p:spPr bwMode="auto">
            <a:xfrm flipV="1">
              <a:off x="990" y="2828"/>
              <a:ext cx="4291" cy="20"/>
            </a:xfrm>
            <a:prstGeom prst="line">
              <a:avLst/>
            </a:prstGeom>
            <a:noFill/>
            <a:ln w="25400">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zh-CN" altLang="en-US" sz="1800">
                <a:solidFill>
                  <a:prstClr val="black"/>
                </a:solidFill>
              </a:endParaRPr>
            </a:p>
          </p:txBody>
        </p:sp>
        <p:grpSp>
          <p:nvGrpSpPr>
            <p:cNvPr id="57" name="Group 50"/>
            <p:cNvGrpSpPr>
              <a:grpSpLocks/>
            </p:cNvGrpSpPr>
            <p:nvPr/>
          </p:nvGrpSpPr>
          <p:grpSpPr bwMode="auto">
            <a:xfrm>
              <a:off x="654" y="2530"/>
              <a:ext cx="361" cy="331"/>
              <a:chOff x="1245" y="1228"/>
              <a:chExt cx="361" cy="331"/>
            </a:xfrm>
          </p:grpSpPr>
          <p:grpSp>
            <p:nvGrpSpPr>
              <p:cNvPr id="58" name="Group 51"/>
              <p:cNvGrpSpPr>
                <a:grpSpLocks/>
              </p:cNvGrpSpPr>
              <p:nvPr/>
            </p:nvGrpSpPr>
            <p:grpSpPr bwMode="auto">
              <a:xfrm>
                <a:off x="1245" y="1228"/>
                <a:ext cx="361" cy="331"/>
                <a:chOff x="2013" y="940"/>
                <a:chExt cx="361" cy="331"/>
              </a:xfrm>
            </p:grpSpPr>
            <p:sp>
              <p:nvSpPr>
                <p:cNvPr id="60" name="Text Box 52"/>
                <p:cNvSpPr txBox="1">
                  <a:spLocks noChangeArrowheads="1"/>
                </p:cNvSpPr>
                <p:nvPr/>
              </p:nvSpPr>
              <p:spPr bwMode="gray">
                <a:xfrm>
                  <a:off x="2125" y="960"/>
                  <a:ext cx="161"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en-US" altLang="zh-CN" sz="2400" smtClean="0">
                      <a:solidFill>
                        <a:srgbClr val="000000"/>
                      </a:solidFill>
                      <a:latin typeface="Arial" panose="020B0604020202020204" pitchFamily="34" charset="0"/>
                    </a:rPr>
                    <a:t>3</a:t>
                  </a:r>
                </a:p>
              </p:txBody>
            </p:sp>
            <p:sp>
              <p:nvSpPr>
                <p:cNvPr id="61" name="Oval 53"/>
                <p:cNvSpPr>
                  <a:spLocks noChangeArrowheads="1"/>
                </p:cNvSpPr>
                <p:nvPr/>
              </p:nvSpPr>
              <p:spPr bwMode="gray">
                <a:xfrm>
                  <a:off x="2013" y="981"/>
                  <a:ext cx="117" cy="290"/>
                </a:xfrm>
                <a:prstGeom prst="ellipse">
                  <a:avLst/>
                </a:prstGeom>
                <a:gradFill rotWithShape="1">
                  <a:gsLst>
                    <a:gs pos="0">
                      <a:srgbClr val="009999"/>
                    </a:gs>
                    <a:gs pos="100000">
                      <a:srgbClr val="004747"/>
                    </a:gs>
                  </a:gsLst>
                  <a:lin ang="54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2" name="Oval 54"/>
                <p:cNvSpPr>
                  <a:spLocks noChangeArrowheads="1"/>
                </p:cNvSpPr>
                <p:nvPr/>
              </p:nvSpPr>
              <p:spPr bwMode="gray">
                <a:xfrm>
                  <a:off x="2016" y="958"/>
                  <a:ext cx="117" cy="290"/>
                </a:xfrm>
                <a:prstGeom prst="ellipse">
                  <a:avLst/>
                </a:prstGeom>
                <a:gradFill rotWithShape="1">
                  <a:gsLst>
                    <a:gs pos="0">
                      <a:srgbClr val="009999">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3" name="Oval 55"/>
                <p:cNvSpPr>
                  <a:spLocks noChangeArrowheads="1"/>
                </p:cNvSpPr>
                <p:nvPr/>
              </p:nvSpPr>
              <p:spPr bwMode="gray">
                <a:xfrm>
                  <a:off x="2034" y="940"/>
                  <a:ext cx="334" cy="290"/>
                </a:xfrm>
                <a:prstGeom prst="ellipse">
                  <a:avLst/>
                </a:prstGeom>
                <a:gradFill rotWithShape="1">
                  <a:gsLst>
                    <a:gs pos="0">
                      <a:srgbClr val="005353"/>
                    </a:gs>
                    <a:gs pos="50000">
                      <a:srgbClr val="009999"/>
                    </a:gs>
                    <a:gs pos="100000">
                      <a:srgbClr val="00535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4" name="Oval 56"/>
                <p:cNvSpPr>
                  <a:spLocks noChangeArrowheads="1"/>
                </p:cNvSpPr>
                <p:nvPr/>
              </p:nvSpPr>
              <p:spPr bwMode="gray">
                <a:xfrm>
                  <a:off x="2040" y="958"/>
                  <a:ext cx="334" cy="290"/>
                </a:xfrm>
                <a:prstGeom prst="ellipse">
                  <a:avLst/>
                </a:prstGeom>
                <a:gradFill rotWithShape="1">
                  <a:gsLst>
                    <a:gs pos="0">
                      <a:srgbClr val="006161"/>
                    </a:gs>
                    <a:gs pos="100000">
                      <a:srgbClr val="009999">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5" name="Oval 57"/>
                <p:cNvSpPr>
                  <a:spLocks noChangeArrowheads="1"/>
                </p:cNvSpPr>
                <p:nvPr/>
              </p:nvSpPr>
              <p:spPr bwMode="gray">
                <a:xfrm>
                  <a:off x="2049" y="975"/>
                  <a:ext cx="300" cy="290"/>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6" name="Oval 58"/>
                <p:cNvSpPr>
                  <a:spLocks noChangeArrowheads="1"/>
                </p:cNvSpPr>
                <p:nvPr/>
              </p:nvSpPr>
              <p:spPr bwMode="gray">
                <a:xfrm>
                  <a:off x="2064" y="959"/>
                  <a:ext cx="291" cy="292"/>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7" name="Oval 59"/>
                <p:cNvSpPr>
                  <a:spLocks noChangeArrowheads="1"/>
                </p:cNvSpPr>
                <p:nvPr/>
              </p:nvSpPr>
              <p:spPr bwMode="gray">
                <a:xfrm>
                  <a:off x="2068" y="961"/>
                  <a:ext cx="283" cy="284"/>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8" name="Oval 60"/>
                <p:cNvSpPr>
                  <a:spLocks noChangeArrowheads="1"/>
                </p:cNvSpPr>
                <p:nvPr/>
              </p:nvSpPr>
              <p:spPr bwMode="gray">
                <a:xfrm>
                  <a:off x="2071" y="963"/>
                  <a:ext cx="278" cy="265"/>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sp>
              <p:nvSpPr>
                <p:cNvPr id="69" name="Oval 61"/>
                <p:cNvSpPr>
                  <a:spLocks noChangeArrowheads="1"/>
                </p:cNvSpPr>
                <p:nvPr/>
              </p:nvSpPr>
              <p:spPr bwMode="gray">
                <a:xfrm>
                  <a:off x="2086" y="971"/>
                  <a:ext cx="240" cy="215"/>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ts val="600"/>
                    </a:spcBef>
                    <a:spcAft>
                      <a:spcPts val="600"/>
                    </a:spcAft>
                    <a:defRPr/>
                  </a:pPr>
                  <a:endParaRPr lang="zh-CN" altLang="en-US" sz="1800" smtClean="0">
                    <a:solidFill>
                      <a:srgbClr val="000000"/>
                    </a:solidFill>
                    <a:latin typeface="Arial" panose="020B0604020202020204" pitchFamily="34" charset="0"/>
                  </a:endParaRPr>
                </a:p>
              </p:txBody>
            </p:sp>
          </p:grpSp>
          <p:sp>
            <p:nvSpPr>
              <p:cNvPr id="59" name="Text Box 62"/>
              <p:cNvSpPr txBox="1">
                <a:spLocks noChangeArrowheads="1"/>
              </p:cNvSpPr>
              <p:nvPr/>
            </p:nvSpPr>
            <p:spPr bwMode="gray">
              <a:xfrm>
                <a:off x="1321" y="1271"/>
                <a:ext cx="22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fontAlgn="base" hangingPunct="0">
                  <a:spcBef>
                    <a:spcPts val="600"/>
                  </a:spcBef>
                  <a:spcAft>
                    <a:spcPts val="600"/>
                  </a:spcAft>
                  <a:buFontTx/>
                  <a:buNone/>
                  <a:defRPr/>
                </a:pPr>
                <a:r>
                  <a:rPr lang="zh-CN" altLang="en-US" sz="2400" dirty="0" smtClean="0">
                    <a:solidFill>
                      <a:srgbClr val="000000"/>
                    </a:solidFill>
                    <a:latin typeface="Arial" panose="020B0604020202020204" pitchFamily="34" charset="0"/>
                  </a:rPr>
                  <a:t>四</a:t>
                </a:r>
                <a:endParaRPr lang="en-US" altLang="zh-CN" sz="2400" dirty="0" smtClean="0">
                  <a:solidFill>
                    <a:srgbClr val="000000"/>
                  </a:solidFill>
                  <a:latin typeface="Arial" panose="020B0604020202020204" pitchFamily="34" charset="0"/>
                </a:endParaRPr>
              </a:p>
            </p:txBody>
          </p:sp>
        </p:grpSp>
      </p:grpSp>
      <p:sp>
        <p:nvSpPr>
          <p:cNvPr id="2" name="标题 1"/>
          <p:cNvSpPr>
            <a:spLocks noGrp="1"/>
          </p:cNvSpPr>
          <p:nvPr>
            <p:ph type="ctrTitle"/>
          </p:nvPr>
        </p:nvSpPr>
        <p:spPr>
          <a:xfrm>
            <a:off x="527382" y="122760"/>
            <a:ext cx="2342751" cy="864096"/>
          </a:xfrm>
          <a:ln>
            <a:noFill/>
          </a:ln>
        </p:spPr>
        <p:txBody>
          <a:bodyPr/>
          <a:lstStyle>
            <a:lvl1pPr>
              <a:defRPr sz="2800">
                <a:solidFill>
                  <a:schemeClr val="bg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3039123" y="116632"/>
            <a:ext cx="8544949" cy="864096"/>
          </a:xfrm>
          <a:ln>
            <a:noFill/>
          </a:ln>
        </p:spPr>
        <p:txBody>
          <a:bodyPr anchor="ctr"/>
          <a:lstStyle>
            <a:lvl1pPr marL="0" indent="0" algn="l">
              <a:buNone/>
              <a:defRPr sz="2800">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74" name="内容占位符 2"/>
          <p:cNvSpPr>
            <a:spLocks noGrp="1"/>
          </p:cNvSpPr>
          <p:nvPr>
            <p:ph idx="10"/>
          </p:nvPr>
        </p:nvSpPr>
        <p:spPr>
          <a:xfrm>
            <a:off x="2005041" y="1400549"/>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5" name="内容占位符 2"/>
          <p:cNvSpPr>
            <a:spLocks noGrp="1"/>
          </p:cNvSpPr>
          <p:nvPr>
            <p:ph idx="11"/>
          </p:nvPr>
        </p:nvSpPr>
        <p:spPr>
          <a:xfrm>
            <a:off x="1998809" y="2554565"/>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6" name="内容占位符 2"/>
          <p:cNvSpPr>
            <a:spLocks noGrp="1"/>
          </p:cNvSpPr>
          <p:nvPr>
            <p:ph idx="12"/>
          </p:nvPr>
        </p:nvSpPr>
        <p:spPr>
          <a:xfrm>
            <a:off x="1998809" y="3707074"/>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
        <p:nvSpPr>
          <p:cNvPr id="77" name="内容占位符 2"/>
          <p:cNvSpPr>
            <a:spLocks noGrp="1"/>
          </p:cNvSpPr>
          <p:nvPr>
            <p:ph idx="13"/>
          </p:nvPr>
        </p:nvSpPr>
        <p:spPr>
          <a:xfrm>
            <a:off x="2018815" y="4863492"/>
            <a:ext cx="9067968" cy="603252"/>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sz="3200"/>
            </a:lvl1pPr>
          </a:lstStyle>
          <a:p>
            <a:pPr lvl="0"/>
            <a:r>
              <a:rPr lang="zh-CN" altLang="en-US" smtClean="0"/>
              <a:t>单击此处编辑母版文本样式</a:t>
            </a:r>
          </a:p>
        </p:txBody>
      </p:sp>
    </p:spTree>
    <p:extLst>
      <p:ext uri="{BB962C8B-B14F-4D97-AF65-F5344CB8AC3E}">
        <p14:creationId xmlns:p14="http://schemas.microsoft.com/office/powerpoint/2010/main" val="1845170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4" name="横卷形 3"/>
          <p:cNvSpPr/>
          <p:nvPr userDrawn="1"/>
        </p:nvSpPr>
        <p:spPr>
          <a:xfrm>
            <a:off x="3407834" y="2205038"/>
            <a:ext cx="8449733" cy="1655762"/>
          </a:xfrm>
          <a:prstGeom prst="horizontalScroll">
            <a:avLst/>
          </a:prstGeom>
          <a:ln w="9525">
            <a:solidFill>
              <a:srgbClr val="EE79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zh-CN" altLang="en-US" sz="1800">
              <a:solidFill>
                <a:prstClr val="white"/>
              </a:solidFill>
            </a:endParaRPr>
          </a:p>
        </p:txBody>
      </p:sp>
      <p:cxnSp>
        <p:nvCxnSpPr>
          <p:cNvPr id="5" name="直接连接符 4"/>
          <p:cNvCxnSpPr/>
          <p:nvPr userDrawn="1"/>
        </p:nvCxnSpPr>
        <p:spPr>
          <a:xfrm>
            <a:off x="431800" y="1196975"/>
            <a:ext cx="4224867" cy="0"/>
          </a:xfrm>
          <a:prstGeom prst="line">
            <a:avLst/>
          </a:prstGeom>
          <a:ln>
            <a:solidFill>
              <a:srgbClr val="F08A42"/>
            </a:solidFill>
          </a:ln>
        </p:spPr>
        <p:style>
          <a:lnRef idx="1">
            <a:schemeClr val="dk1"/>
          </a:lnRef>
          <a:fillRef idx="0">
            <a:schemeClr val="dk1"/>
          </a:fillRef>
          <a:effectRef idx="0">
            <a:schemeClr val="dk1"/>
          </a:effectRef>
          <a:fontRef idx="minor">
            <a:schemeClr val="tx1"/>
          </a:fontRef>
        </p:style>
      </p:cxnSp>
      <p:sp>
        <p:nvSpPr>
          <p:cNvPr id="2" name="标题 1"/>
          <p:cNvSpPr>
            <a:spLocks noGrp="1"/>
          </p:cNvSpPr>
          <p:nvPr>
            <p:ph type="ctrTitle"/>
          </p:nvPr>
        </p:nvSpPr>
        <p:spPr>
          <a:xfrm>
            <a:off x="618557" y="332657"/>
            <a:ext cx="2309091" cy="864096"/>
          </a:xfrm>
        </p:spPr>
        <p:txBody>
          <a:bodyPr/>
          <a:lstStyle>
            <a:lvl1pPr>
              <a:defRPr sz="2800">
                <a:solidFill>
                  <a:schemeClr val="tx1"/>
                </a:solidFill>
                <a:latin typeface="黑体" panose="02010609060101010101" pitchFamily="49" charset="-122"/>
                <a:ea typeface="黑体" panose="02010609060101010101" pitchFamily="49" charset="-122"/>
              </a:defRPr>
            </a:lvl1pPr>
          </a:lstStyle>
          <a:p>
            <a:r>
              <a:rPr lang="zh-CN" altLang="en-US" dirty="0" smtClean="0"/>
              <a:t>单击此处编辑母版标题样式</a:t>
            </a:r>
            <a:endParaRPr lang="zh-CN" altLang="en-US" dirty="0"/>
          </a:p>
        </p:txBody>
      </p:sp>
      <p:sp>
        <p:nvSpPr>
          <p:cNvPr id="6" name="副标题 2"/>
          <p:cNvSpPr>
            <a:spLocks noGrp="1"/>
          </p:cNvSpPr>
          <p:nvPr>
            <p:ph type="subTitle" idx="1"/>
          </p:nvPr>
        </p:nvSpPr>
        <p:spPr>
          <a:xfrm>
            <a:off x="3936437" y="2564904"/>
            <a:ext cx="7632171" cy="864096"/>
          </a:xfrm>
        </p:spPr>
        <p:txBody>
          <a:bodyPr anchor="ctr"/>
          <a:lstStyle>
            <a:lvl1pPr marL="0" indent="0" algn="l">
              <a:buNone/>
              <a:defRPr>
                <a:solidFill>
                  <a:schemeClr val="bg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Tree>
    <p:extLst>
      <p:ext uri="{BB962C8B-B14F-4D97-AF65-F5344CB8AC3E}">
        <p14:creationId xmlns:p14="http://schemas.microsoft.com/office/powerpoint/2010/main" val="2740088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7558B91-B72C-4098-88C1-8D5EACA3C01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F440724-8E78-4EF4-89CD-AB4064DAAB8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244656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C6DAC2F-2904-43E2-8455-38B87416578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2B75814-DA31-45C0-A7FD-2E7D9EA2904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9518332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11EFF09-A912-4D79-94C0-4D3B5FA023A5}"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9BB51998-8E8E-4511-A46E-5C70465FA777}"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013857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D01D1F8-5D08-4CAB-AD0A-4A6A0EC9EA38}"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C5459D8D-9735-4B6C-AA0C-8CDC7D344BF0}"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538280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1BDFB99-F31A-483C-A86B-6610DBBBDA8A}"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90BE4EE1-6E48-4B31-9E45-3825439F5C2C}"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6089711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D5AC2EE-C0EE-46FD-B852-1FE3BCD62491}"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F8A186A2-6058-4109-B65A-641253117D9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549005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EA2E777-61C2-4C76-88A7-79E242DAD86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3E03987D-3CB4-448F-ABFB-267B8CB29A39}"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740673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457F5D2-0ABE-4581-9D2A-C0E5BD5C7A20}"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0017A1E1-D8BC-42D2-B6E6-9BF6235226C2}"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2951549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FFFD4D9-3274-4EFF-AAE2-7DB71E639924}"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18FEAFE-D89E-4A0D-BEFB-4AF86A3790C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1575254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0D64E64-D5BD-4D24-8996-38F5681EA6FC}"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13BB44C-B554-4762-A567-7FFB23F7AE1F}"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39041612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6712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2" name="Picture 3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85" y="628650"/>
            <a:ext cx="8149167"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79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1.jpe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436317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275647744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7037058-0793-4CF8-81C3-16D223DB9856}" type="datetimeFigureOut">
              <a:rPr lang="zh-CN" altLang="en-US">
                <a:solidFill>
                  <a:prstClr val="black">
                    <a:tint val="75000"/>
                  </a:prstClr>
                </a:solidFill>
              </a:rPr>
              <a:pPr>
                <a:defRPr/>
              </a:p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43A00CB-B917-4A2C-9CF2-1CCE6389EA7B}" type="slidenum">
              <a:rPr lang="zh-CN" altLang="en-US">
                <a:solidFill>
                  <a:prstClr val="black">
                    <a:tint val="75000"/>
                  </a:prstClr>
                </a:solidFill>
              </a:rPr>
              <a:pPr>
                <a:defRPr/>
              </a:pPr>
              <a:t>‹#›</a:t>
            </a:fld>
            <a:endParaRPr lang="zh-CN" altLang="en-US">
              <a:solidFill>
                <a:prstClr val="black">
                  <a:tint val="75000"/>
                </a:prstClr>
              </a:solidFill>
            </a:endParaRPr>
          </a:p>
        </p:txBody>
      </p:sp>
    </p:spTree>
    <p:extLst>
      <p:ext uri="{BB962C8B-B14F-4D97-AF65-F5344CB8AC3E}">
        <p14:creationId xmlns:p14="http://schemas.microsoft.com/office/powerpoint/2010/main" val="178145077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5.xml"/><Relationship Id="rId7" Type="http://schemas.openxmlformats.org/officeDocument/2006/relationships/slide" Target="slide27.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slide" Target="slide24.xml"/><Relationship Id="rId5" Type="http://schemas.openxmlformats.org/officeDocument/2006/relationships/slide" Target="slide6.xml"/><Relationship Id="rId4" Type="http://schemas.openxmlformats.org/officeDocument/2006/relationships/slide" Target="slide3.xml"/><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notesSlide" Target="../notesSlides/notesSlide3.xml"/><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slideLayout" Target="../slideLayouts/slideLayout30.xml"/><Relationship Id="rId1" Type="http://schemas.openxmlformats.org/officeDocument/2006/relationships/tags" Target="../tags/tag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jp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1524000" y="3716338"/>
            <a:ext cx="9144000" cy="2665412"/>
          </a:xfrm>
        </p:spPr>
        <p:txBody>
          <a:bodyPr/>
          <a:lstStyle/>
          <a:p>
            <a:r>
              <a:rPr lang="zh-CN" altLang="zh-CN" sz="3600" dirty="0" smtClean="0"/>
              <a:t>项目</a:t>
            </a:r>
            <a:r>
              <a:rPr lang="zh-CN" altLang="en-US" sz="3600" dirty="0" smtClean="0"/>
              <a:t>一 </a:t>
            </a:r>
            <a:r>
              <a:rPr lang="zh-CN" altLang="zh-CN" sz="3600" b="1" dirty="0" smtClean="0"/>
              <a:t>工业机器人</a:t>
            </a:r>
            <a:r>
              <a:rPr lang="zh-CN" altLang="en-US" sz="3600" b="1" dirty="0" smtClean="0"/>
              <a:t>认知</a:t>
            </a:r>
            <a:r>
              <a:rPr lang="zh-CN" altLang="zh-CN" sz="3600" b="1" dirty="0"/>
              <a:t/>
            </a:r>
            <a:br>
              <a:rPr lang="zh-CN" altLang="zh-CN" sz="3600" b="1" dirty="0"/>
            </a:br>
            <a:endParaRPr lang="zh-CN" altLang="en-US" sz="2000" dirty="0"/>
          </a:p>
        </p:txBody>
      </p:sp>
      <p:sp>
        <p:nvSpPr>
          <p:cNvPr id="9219" name="矩形 1"/>
          <p:cNvSpPr>
            <a:spLocks noChangeArrowheads="1"/>
          </p:cNvSpPr>
          <p:nvPr/>
        </p:nvSpPr>
        <p:spPr bwMode="auto">
          <a:xfrm>
            <a:off x="63982" y="781797"/>
            <a:ext cx="5319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zh-CN" altLang="zh-CN" sz="1800" dirty="0">
                <a:latin typeface="黑体" panose="02010609060101010101" pitchFamily="49" charset="-122"/>
                <a:ea typeface="黑体" panose="02010609060101010101" pitchFamily="49" charset="-122"/>
              </a:rPr>
              <a:t>ABB工业机器人编程与操作</a:t>
            </a:r>
            <a:endParaRPr lang="en-US" altLang="zh-CN" sz="1800" dirty="0">
              <a:latin typeface="黑体" panose="02010609060101010101" pitchFamily="49" charset="-122"/>
              <a:ea typeface="黑体" panose="02010609060101010101" pitchFamily="49" charset="-122"/>
            </a:endParaRPr>
          </a:p>
          <a:p>
            <a:pPr>
              <a:spcBef>
                <a:spcPct val="0"/>
              </a:spcBef>
              <a:buNone/>
            </a:pPr>
            <a:r>
              <a:rPr lang="zh-CN" altLang="zh-CN" sz="1800" dirty="0">
                <a:latin typeface="黑体" panose="02010609060101010101" pitchFamily="49" charset="-122"/>
                <a:ea typeface="黑体" panose="02010609060101010101" pitchFamily="49" charset="-122"/>
              </a:rPr>
              <a:t>“十三五”智能制造高级应用型人才培养规划教材</a:t>
            </a:r>
            <a:endParaRPr lang="zh-CN" altLang="en-US" sz="1800" dirty="0">
              <a:latin typeface="黑体" panose="02010609060101010101" pitchFamily="49" charset="-122"/>
              <a:ea typeface="黑体" panose="02010609060101010101" pitchFamily="49" charset="-122"/>
            </a:endParaRPr>
          </a:p>
        </p:txBody>
      </p:sp>
      <p:sp>
        <p:nvSpPr>
          <p:cNvPr id="9220" name="矩形 1"/>
          <p:cNvSpPr>
            <a:spLocks noChangeArrowheads="1"/>
          </p:cNvSpPr>
          <p:nvPr/>
        </p:nvSpPr>
        <p:spPr bwMode="auto">
          <a:xfrm>
            <a:off x="7175500" y="3716339"/>
            <a:ext cx="300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Tx/>
              <a:buNone/>
            </a:pPr>
            <a:r>
              <a:rPr lang="zh-CN" altLang="en-US" sz="1800">
                <a:solidFill>
                  <a:prstClr val="black"/>
                </a:solidFill>
                <a:latin typeface="黑体" panose="02010609060101010101" pitchFamily="49" charset="-122"/>
                <a:ea typeface="黑体" panose="02010609060101010101" pitchFamily="49" charset="-122"/>
              </a:rPr>
              <a:t> </a:t>
            </a:r>
          </a:p>
        </p:txBody>
      </p:sp>
    </p:spTree>
    <p:extLst>
      <p:ext uri="{BB962C8B-B14F-4D97-AF65-F5344CB8AC3E}">
        <p14:creationId xmlns:p14="http://schemas.microsoft.com/office/powerpoint/2010/main" val="153194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3"/>
          <p:cNvSpPr>
            <a:spLocks noGrp="1"/>
          </p:cNvSpPr>
          <p:nvPr>
            <p:ph type="ctrTitle"/>
          </p:nvPr>
        </p:nvSpPr>
        <p:spPr>
          <a:xfrm>
            <a:off x="810346" y="78183"/>
            <a:ext cx="1757362" cy="865187"/>
          </a:xfrm>
        </p:spPr>
        <p:txBody>
          <a:bodyPr/>
          <a:lstStyle/>
          <a:p>
            <a:r>
              <a:rPr lang="zh-CN" altLang="en-US" dirty="0" smtClean="0"/>
              <a:t>目录</a:t>
            </a:r>
          </a:p>
        </p:txBody>
      </p:sp>
      <p:sp>
        <p:nvSpPr>
          <p:cNvPr id="16387" name="副标题 4"/>
          <p:cNvSpPr>
            <a:spLocks noGrp="1"/>
          </p:cNvSpPr>
          <p:nvPr>
            <p:ph type="subTitle" idx="1"/>
          </p:nvPr>
        </p:nvSpPr>
        <p:spPr>
          <a:xfrm>
            <a:off x="3803650" y="115889"/>
            <a:ext cx="6408738" cy="865187"/>
          </a:xfrm>
        </p:spPr>
        <p:txBody>
          <a:bodyPr/>
          <a:lstStyle/>
          <a:p>
            <a:endParaRPr lang="zh-CN" altLang="en-US" dirty="0" smtClean="0"/>
          </a:p>
        </p:txBody>
      </p:sp>
      <p:sp>
        <p:nvSpPr>
          <p:cNvPr id="6" name="十边形 5">
            <a:hlinkClick r:id="rId3" action="ppaction://hlinksldjump"/>
          </p:cNvPr>
          <p:cNvSpPr/>
          <p:nvPr/>
        </p:nvSpPr>
        <p:spPr>
          <a:xfrm>
            <a:off x="1847529" y="1083916"/>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一</a:t>
            </a:r>
          </a:p>
        </p:txBody>
      </p:sp>
      <p:sp>
        <p:nvSpPr>
          <p:cNvPr id="16389" name="标题 3"/>
          <p:cNvSpPr txBox="1">
            <a:spLocks/>
          </p:cNvSpPr>
          <p:nvPr/>
        </p:nvSpPr>
        <p:spPr bwMode="auto">
          <a:xfrm>
            <a:off x="2568477" y="1016596"/>
            <a:ext cx="7344816"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hlinkClick r:id="rId4" action="ppaction://hlinksldjump"/>
              </a:rPr>
              <a:t> 学习目标</a:t>
            </a:r>
            <a:endParaRPr lang="zh-CN" altLang="en-US" sz="2800" dirty="0">
              <a:solidFill>
                <a:prstClr val="black"/>
              </a:solidFill>
              <a:latin typeface="黑体" panose="02010609060101010101" pitchFamily="49" charset="-122"/>
              <a:ea typeface="黑体" panose="02010609060101010101" pitchFamily="49" charset="-122"/>
            </a:endParaRPr>
          </a:p>
        </p:txBody>
      </p:sp>
      <p:sp>
        <p:nvSpPr>
          <p:cNvPr id="12" name="十边形 11">
            <a:hlinkClick r:id="" action="ppaction://noaction"/>
          </p:cNvPr>
          <p:cNvSpPr/>
          <p:nvPr/>
        </p:nvSpPr>
        <p:spPr>
          <a:xfrm>
            <a:off x="1847529" y="1876351"/>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二</a:t>
            </a:r>
          </a:p>
        </p:txBody>
      </p:sp>
      <p:sp>
        <p:nvSpPr>
          <p:cNvPr id="16391" name="标题 3"/>
          <p:cNvSpPr txBox="1">
            <a:spLocks/>
          </p:cNvSpPr>
          <p:nvPr/>
        </p:nvSpPr>
        <p:spPr bwMode="auto">
          <a:xfrm>
            <a:off x="2568478" y="1808684"/>
            <a:ext cx="734414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rId5" action="ppaction://hlinksldjump"/>
              </a:rPr>
              <a:t>工作任务</a:t>
            </a:r>
            <a:endParaRPr lang="zh-CN" altLang="en-US" sz="2800" dirty="0">
              <a:solidFill>
                <a:prstClr val="black"/>
              </a:solidFill>
              <a:latin typeface="黑体" panose="02010609060101010101" pitchFamily="49" charset="-122"/>
              <a:ea typeface="黑体" panose="02010609060101010101" pitchFamily="49" charset="-122"/>
            </a:endParaRPr>
          </a:p>
        </p:txBody>
      </p:sp>
      <p:sp>
        <p:nvSpPr>
          <p:cNvPr id="14" name="十边形 13">
            <a:hlinkClick r:id="" action="ppaction://noaction"/>
          </p:cNvPr>
          <p:cNvSpPr/>
          <p:nvPr/>
        </p:nvSpPr>
        <p:spPr>
          <a:xfrm>
            <a:off x="1847529" y="2668439"/>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三</a:t>
            </a:r>
          </a:p>
        </p:txBody>
      </p:sp>
      <p:sp>
        <p:nvSpPr>
          <p:cNvPr id="16393" name="标题 3"/>
          <p:cNvSpPr txBox="1">
            <a:spLocks/>
          </p:cNvSpPr>
          <p:nvPr/>
        </p:nvSpPr>
        <p:spPr bwMode="auto">
          <a:xfrm>
            <a:off x="2568479" y="3321199"/>
            <a:ext cx="7344814"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rId6" action="ppaction://hlinksldjump"/>
              </a:rPr>
              <a:t>问题探究</a:t>
            </a:r>
            <a:endParaRPr lang="zh-CN" altLang="zh-CN" sz="2800" dirty="0">
              <a:solidFill>
                <a:prstClr val="black"/>
              </a:solidFill>
              <a:latin typeface="黑体" panose="02010609060101010101" pitchFamily="49" charset="-122"/>
              <a:ea typeface="黑体" panose="02010609060101010101" pitchFamily="49" charset="-122"/>
            </a:endParaRPr>
          </a:p>
        </p:txBody>
      </p:sp>
      <p:sp>
        <p:nvSpPr>
          <p:cNvPr id="16" name="十边形 15">
            <a:hlinkClick r:id="" action="ppaction://noaction"/>
          </p:cNvPr>
          <p:cNvSpPr/>
          <p:nvPr/>
        </p:nvSpPr>
        <p:spPr>
          <a:xfrm>
            <a:off x="1847529" y="3460527"/>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四</a:t>
            </a:r>
          </a:p>
        </p:txBody>
      </p:sp>
      <p:sp>
        <p:nvSpPr>
          <p:cNvPr id="18" name="十边形 17">
            <a:hlinkClick r:id="" action="ppaction://noaction"/>
          </p:cNvPr>
          <p:cNvSpPr/>
          <p:nvPr/>
        </p:nvSpPr>
        <p:spPr>
          <a:xfrm>
            <a:off x="1847529" y="4250681"/>
            <a:ext cx="576263" cy="504825"/>
          </a:xfrm>
          <a:prstGeom prst="dec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zh-CN" altLang="en-US" sz="2000" dirty="0">
                <a:solidFill>
                  <a:prstClr val="white"/>
                </a:solidFill>
              </a:rPr>
              <a:t>五</a:t>
            </a:r>
          </a:p>
        </p:txBody>
      </p:sp>
      <p:sp>
        <p:nvSpPr>
          <p:cNvPr id="16397" name="标题 3"/>
          <p:cNvSpPr txBox="1">
            <a:spLocks/>
          </p:cNvSpPr>
          <p:nvPr/>
        </p:nvSpPr>
        <p:spPr bwMode="auto">
          <a:xfrm>
            <a:off x="2568479" y="4114528"/>
            <a:ext cx="734481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Tx/>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smtClean="0">
                <a:solidFill>
                  <a:prstClr val="black"/>
                </a:solidFill>
                <a:latin typeface="黑体" panose="02010609060101010101" pitchFamily="49" charset="-122"/>
                <a:ea typeface="黑体" panose="02010609060101010101" pitchFamily="49" charset="-122"/>
                <a:hlinkClick r:id="rId7" action="ppaction://hlinksldjump"/>
              </a:rPr>
              <a:t>知识拓展</a:t>
            </a:r>
            <a:endParaRPr lang="zh-CN" altLang="en-US" sz="2800" dirty="0">
              <a:solidFill>
                <a:prstClr val="black"/>
              </a:solidFill>
              <a:latin typeface="黑体" panose="02010609060101010101" pitchFamily="49" charset="-122"/>
              <a:ea typeface="黑体" panose="02010609060101010101" pitchFamily="49" charset="-122"/>
            </a:endParaRPr>
          </a:p>
        </p:txBody>
      </p:sp>
      <p:cxnSp>
        <p:nvCxnSpPr>
          <p:cNvPr id="23" name="直接连接符 22"/>
          <p:cNvCxnSpPr/>
          <p:nvPr/>
        </p:nvCxnSpPr>
        <p:spPr>
          <a:xfrm>
            <a:off x="2640485" y="1664940"/>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sp>
        <p:nvSpPr>
          <p:cNvPr id="24" name="标题 3"/>
          <p:cNvSpPr txBox="1">
            <a:spLocks/>
          </p:cNvSpPr>
          <p:nvPr/>
        </p:nvSpPr>
        <p:spPr bwMode="auto">
          <a:xfrm>
            <a:off x="2567708" y="2540069"/>
            <a:ext cx="734481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zh-CN" altLang="en-US" sz="2800" dirty="0" smtClean="0">
                <a:solidFill>
                  <a:prstClr val="black"/>
                </a:solidFill>
                <a:latin typeface="黑体" panose="02010609060101010101" pitchFamily="49" charset="-122"/>
                <a:ea typeface="黑体" panose="02010609060101010101" pitchFamily="49" charset="-122"/>
              </a:rPr>
              <a:t> </a:t>
            </a:r>
            <a:r>
              <a:rPr lang="zh-CN" altLang="en-US" sz="2800" dirty="0">
                <a:solidFill>
                  <a:prstClr val="black"/>
                </a:solidFill>
                <a:latin typeface="黑体" panose="02010609060101010101" pitchFamily="49" charset="-122"/>
                <a:ea typeface="黑体" panose="02010609060101010101" pitchFamily="49" charset="-122"/>
                <a:hlinkClick r:id="rId3" action="ppaction://hlinksldjump"/>
              </a:rPr>
              <a:t>认识</a:t>
            </a:r>
            <a:r>
              <a:rPr lang="zh-CN" altLang="en-US" sz="2800" dirty="0" smtClean="0">
                <a:solidFill>
                  <a:prstClr val="black"/>
                </a:solidFill>
                <a:latin typeface="黑体" panose="02010609060101010101" pitchFamily="49" charset="-122"/>
                <a:ea typeface="黑体" panose="02010609060101010101" pitchFamily="49" charset="-122"/>
                <a:hlinkClick r:id="rId3" action="ppaction://hlinksldjump"/>
              </a:rPr>
              <a:t>工业机器人</a:t>
            </a:r>
            <a:endParaRPr lang="zh-CN" altLang="zh-CN" sz="2800" dirty="0">
              <a:solidFill>
                <a:prstClr val="black"/>
              </a:solidFill>
              <a:latin typeface="黑体" panose="02010609060101010101" pitchFamily="49" charset="-122"/>
              <a:ea typeface="黑体" panose="02010609060101010101" pitchFamily="49" charset="-122"/>
            </a:endParaRPr>
          </a:p>
        </p:txBody>
      </p:sp>
      <p:cxnSp>
        <p:nvCxnSpPr>
          <p:cNvPr id="25" name="直接连接符 24"/>
          <p:cNvCxnSpPr/>
          <p:nvPr/>
        </p:nvCxnSpPr>
        <p:spPr>
          <a:xfrm>
            <a:off x="2640485" y="2457375"/>
            <a:ext cx="7200000"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640486" y="3173263"/>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640486" y="3965351"/>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2640486" y="4755505"/>
            <a:ext cx="7199931" cy="0"/>
          </a:xfrm>
          <a:prstGeom prst="line">
            <a:avLst/>
          </a:prstGeom>
          <a:ln w="19050" cmpd="dbl"/>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51149" y1="4587" x2="54598" y2="9633"/>
                        <a14:foregroundMark x1="27011" y1="72018" x2="22414" y2="80275"/>
                        <a14:foregroundMark x1="21839" y1="79358" x2="27011" y2="72936"/>
                        <a14:foregroundMark x1="3448" y1="62385" x2="8046" y2="58257"/>
                        <a14:foregroundMark x1="47701" y1="3211" x2="36207" y2="5963"/>
                        <a14:foregroundMark x1="86207" y1="20183" x2="74713" y2="27523"/>
                        <a14:backgroundMark x1="44253" y1="69725" x2="39655" y2="83028"/>
                        <a14:backgroundMark x1="64943" y1="45872" x2="74138" y2="69266"/>
                        <a14:backgroundMark x1="68391" y1="60550" x2="60920" y2="75688"/>
                        <a14:backgroundMark x1="62644" y1="43578" x2="75862" y2="43119"/>
                        <a14:backgroundMark x1="90805" y1="27064" x2="78736" y2="39908"/>
                        <a14:backgroundMark x1="63793" y1="30275" x2="83333" y2="16514"/>
                        <a14:backgroundMark x1="90230" y1="20642" x2="91954" y2="19725"/>
                        <a14:backgroundMark x1="60920" y1="31651" x2="55172" y2="22018"/>
                        <a14:backgroundMark x1="55747" y1="30275" x2="54023" y2="24312"/>
                        <a14:backgroundMark x1="55747" y1="19725" x2="62069" y2="12385"/>
                        <a14:backgroundMark x1="58621" y1="12844" x2="56897" y2="0"/>
                        <a14:backgroundMark x1="56322" y1="5505" x2="51724" y2="0"/>
                        <a14:backgroundMark x1="30460" y1="4128" x2="35057" y2="459"/>
                        <a14:backgroundMark x1="55172" y1="6422" x2="49425" y2="459"/>
                        <a14:backgroundMark x1="31034" y1="6422" x2="37356" y2="1376"/>
                        <a14:backgroundMark x1="43678" y1="1835" x2="36782" y2="1376"/>
                        <a14:backgroundMark x1="30460" y1="7339" x2="29885" y2="11468"/>
                        <a14:backgroundMark x1="31034" y1="12844" x2="28161" y2="9174"/>
                        <a14:backgroundMark x1="35632" y1="27982" x2="27586" y2="19725"/>
                        <a14:backgroundMark x1="32759" y1="31651" x2="9770" y2="39908"/>
                        <a14:backgroundMark x1="8046" y1="44495" x2="3448" y2="51835"/>
                        <a14:backgroundMark x1="29885" y1="45413" x2="16667" y2="74771"/>
                        <a14:backgroundMark x1="22414" y1="76606" x2="12069" y2="82569"/>
                        <a14:backgroundMark x1="23563" y1="72018" x2="20115" y2="77523"/>
                        <a14:backgroundMark x1="24713" y1="74312" x2="21264" y2="77523"/>
                        <a14:backgroundMark x1="5747" y1="64679" x2="1149" y2="6330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820752" y="3857475"/>
            <a:ext cx="2088232" cy="2615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347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一</a:t>
            </a:r>
            <a:endParaRPr lang="zh-CN" altLang="en-US" dirty="0"/>
          </a:p>
        </p:txBody>
      </p:sp>
      <p:sp>
        <p:nvSpPr>
          <p:cNvPr id="3" name="副标题 2"/>
          <p:cNvSpPr>
            <a:spLocks noGrp="1"/>
          </p:cNvSpPr>
          <p:nvPr>
            <p:ph type="subTitle" idx="1"/>
          </p:nvPr>
        </p:nvSpPr>
        <p:spPr/>
        <p:txBody>
          <a:bodyPr/>
          <a:lstStyle/>
          <a:p>
            <a:r>
              <a:rPr lang="zh-CN" altLang="en-US" dirty="0" smtClean="0"/>
              <a:t>学习目标</a:t>
            </a:r>
            <a:endParaRPr lang="zh-CN" altLang="en-US" dirty="0"/>
          </a:p>
        </p:txBody>
      </p:sp>
      <p:sp>
        <p:nvSpPr>
          <p:cNvPr id="4" name="七边形 3"/>
          <p:cNvSpPr/>
          <p:nvPr/>
        </p:nvSpPr>
        <p:spPr>
          <a:xfrm>
            <a:off x="1433016" y="1235122"/>
            <a:ext cx="450376" cy="395785"/>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1</a:t>
            </a:r>
            <a:endParaRPr lang="zh-CN" altLang="en-US" sz="2000" dirty="0"/>
          </a:p>
        </p:txBody>
      </p:sp>
      <p:sp>
        <p:nvSpPr>
          <p:cNvPr id="5" name="七边形 4"/>
          <p:cNvSpPr/>
          <p:nvPr/>
        </p:nvSpPr>
        <p:spPr>
          <a:xfrm>
            <a:off x="1433016" y="1783639"/>
            <a:ext cx="450376" cy="395785"/>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2</a:t>
            </a:r>
            <a:endParaRPr lang="zh-CN" altLang="en-US" sz="2000" dirty="0"/>
          </a:p>
        </p:txBody>
      </p:sp>
      <p:sp>
        <p:nvSpPr>
          <p:cNvPr id="12" name="文本框 11"/>
          <p:cNvSpPr txBox="1"/>
          <p:nvPr/>
        </p:nvSpPr>
        <p:spPr bwMode="auto">
          <a:xfrm>
            <a:off x="1992574" y="1181169"/>
            <a:ext cx="808393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smtClean="0">
                <a:ln w="0"/>
                <a:latin typeface="+mn-ea"/>
              </a:rPr>
              <a:t>了解工业机器人的工作原理、系统组成及基本功能</a:t>
            </a:r>
          </a:p>
        </p:txBody>
      </p:sp>
      <p:sp>
        <p:nvSpPr>
          <p:cNvPr id="13" name="文本框 12"/>
          <p:cNvSpPr txBox="1"/>
          <p:nvPr/>
        </p:nvSpPr>
        <p:spPr bwMode="auto">
          <a:xfrm>
            <a:off x="1992574" y="1718806"/>
            <a:ext cx="66874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600" kern="0" dirty="0" smtClean="0">
                <a:ln w="0"/>
                <a:latin typeface="+mn-ea"/>
              </a:rPr>
              <a:t>掌握工业机器人的性能指标</a:t>
            </a:r>
          </a:p>
        </p:txBody>
      </p:sp>
    </p:spTree>
    <p:extLst>
      <p:ext uri="{BB962C8B-B14F-4D97-AF65-F5344CB8AC3E}">
        <p14:creationId xmlns:p14="http://schemas.microsoft.com/office/powerpoint/2010/main" val="3556596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二</a:t>
            </a:r>
            <a:endParaRPr lang="zh-CN" altLang="en-US" dirty="0"/>
          </a:p>
        </p:txBody>
      </p:sp>
      <p:sp>
        <p:nvSpPr>
          <p:cNvPr id="3" name="副标题 2"/>
          <p:cNvSpPr>
            <a:spLocks noGrp="1"/>
          </p:cNvSpPr>
          <p:nvPr>
            <p:ph type="subTitle" idx="1"/>
          </p:nvPr>
        </p:nvSpPr>
        <p:spPr/>
        <p:txBody>
          <a:bodyPr/>
          <a:lstStyle/>
          <a:p>
            <a:r>
              <a:rPr lang="zh-CN" altLang="en-US" dirty="0" smtClean="0"/>
              <a:t>工作任务</a:t>
            </a:r>
            <a:endParaRPr lang="zh-CN" altLang="en-US" dirty="0"/>
          </a:p>
        </p:txBody>
      </p:sp>
      <p:sp>
        <p:nvSpPr>
          <p:cNvPr id="6" name="文本框 5"/>
          <p:cNvSpPr txBox="1"/>
          <p:nvPr/>
        </p:nvSpPr>
        <p:spPr bwMode="auto">
          <a:xfrm>
            <a:off x="902374" y="1825869"/>
            <a:ext cx="442025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spcAft>
                <a:spcPts val="0"/>
              </a:spcAft>
            </a:pPr>
            <a:r>
              <a:rPr lang="zh-CN" altLang="zh-CN" sz="2400" dirty="0" smtClean="0"/>
              <a:t>工业机器人</a:t>
            </a:r>
            <a:r>
              <a:rPr lang="zh-CN" altLang="zh-CN" sz="2400" dirty="0"/>
              <a:t>一般指用于机械制造业中代替人完成具有大批量、高质量要求的工作，如汽车制造、摩托车制造、舰船制造、某些家电</a:t>
            </a:r>
            <a:r>
              <a:rPr lang="zh-CN" altLang="zh-CN" sz="2400" dirty="0" smtClean="0"/>
              <a:t>产品、</a:t>
            </a:r>
            <a:r>
              <a:rPr lang="zh-CN" altLang="zh-CN" sz="2400" dirty="0"/>
              <a:t>化工等行业自动化生产线中的点焊、弧焊、喷漆、切割、电子装配及物流系统的搬运、包装、码垛等作业的</a:t>
            </a:r>
            <a:r>
              <a:rPr lang="zh-CN" altLang="zh-CN" sz="2400" dirty="0" smtClean="0"/>
              <a:t>机器人</a:t>
            </a:r>
            <a:r>
              <a:rPr lang="zh-CN" altLang="en-US" sz="2400" dirty="0" smtClean="0"/>
              <a:t>。</a:t>
            </a:r>
            <a:endParaRPr lang="zh-CN" altLang="zh-CN" sz="2400" kern="100" dirty="0">
              <a:latin typeface="Calibri" panose="020F0502020204030204" pitchFamily="34" charset="0"/>
              <a:cs typeface="Times New Roman" panose="02020603050405020304" pitchFamily="18" charset="0"/>
            </a:endParaRPr>
          </a:p>
        </p:txBody>
      </p:sp>
      <p:pic>
        <p:nvPicPr>
          <p:cNvPr id="1026" name="Picture 2" descr="1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2626" y="1528045"/>
            <a:ext cx="6261445" cy="460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474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三</a:t>
            </a:r>
            <a:endParaRPr lang="zh-CN" altLang="en-US" dirty="0"/>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1596788" y="1364776"/>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（一）</a:t>
            </a:r>
            <a:endParaRPr lang="zh-CN" altLang="en-US" sz="2000" dirty="0"/>
          </a:p>
        </p:txBody>
      </p:sp>
      <p:sp>
        <p:nvSpPr>
          <p:cNvPr id="11" name="文本框 10"/>
          <p:cNvSpPr txBox="1"/>
          <p:nvPr/>
        </p:nvSpPr>
        <p:spPr bwMode="auto">
          <a:xfrm>
            <a:off x="2743474" y="1364676"/>
            <a:ext cx="2739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工业机器人定义</a:t>
            </a:r>
          </a:p>
        </p:txBody>
      </p:sp>
      <p:sp>
        <p:nvSpPr>
          <p:cNvPr id="18" name="五边形 17"/>
          <p:cNvSpPr/>
          <p:nvPr/>
        </p:nvSpPr>
        <p:spPr>
          <a:xfrm>
            <a:off x="1596788" y="2228698"/>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（二）</a:t>
            </a:r>
            <a:endParaRPr lang="zh-CN" altLang="en-US" sz="2000" dirty="0"/>
          </a:p>
        </p:txBody>
      </p:sp>
      <p:sp>
        <p:nvSpPr>
          <p:cNvPr id="19" name="五边形 18"/>
          <p:cNvSpPr/>
          <p:nvPr/>
        </p:nvSpPr>
        <p:spPr>
          <a:xfrm>
            <a:off x="1596787" y="3092620"/>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（三）</a:t>
            </a:r>
            <a:endParaRPr lang="zh-CN" altLang="en-US" sz="2000" dirty="0"/>
          </a:p>
        </p:txBody>
      </p:sp>
      <p:sp>
        <p:nvSpPr>
          <p:cNvPr id="20" name="五边形 19"/>
          <p:cNvSpPr/>
          <p:nvPr/>
        </p:nvSpPr>
        <p:spPr>
          <a:xfrm>
            <a:off x="1596786" y="3956542"/>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（四）</a:t>
            </a:r>
            <a:endParaRPr lang="zh-CN" altLang="en-US" sz="2000" dirty="0"/>
          </a:p>
        </p:txBody>
      </p:sp>
      <p:sp>
        <p:nvSpPr>
          <p:cNvPr id="21" name="五边形 20"/>
          <p:cNvSpPr/>
          <p:nvPr/>
        </p:nvSpPr>
        <p:spPr>
          <a:xfrm>
            <a:off x="1596785" y="4820464"/>
            <a:ext cx="973093" cy="4860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（五）</a:t>
            </a:r>
            <a:endParaRPr lang="zh-CN" altLang="en-US" sz="2000" dirty="0"/>
          </a:p>
        </p:txBody>
      </p:sp>
      <p:sp>
        <p:nvSpPr>
          <p:cNvPr id="32" name="文本框 31"/>
          <p:cNvSpPr txBox="1"/>
          <p:nvPr/>
        </p:nvSpPr>
        <p:spPr bwMode="auto">
          <a:xfrm>
            <a:off x="2747577" y="4783246"/>
            <a:ext cx="3166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工业机器人坐标系</a:t>
            </a:r>
          </a:p>
        </p:txBody>
      </p:sp>
      <p:sp>
        <p:nvSpPr>
          <p:cNvPr id="33" name="文本框 32"/>
          <p:cNvSpPr txBox="1"/>
          <p:nvPr/>
        </p:nvSpPr>
        <p:spPr bwMode="auto">
          <a:xfrm>
            <a:off x="2743474" y="3937933"/>
            <a:ext cx="4076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工业机器人的性能指标</a:t>
            </a:r>
          </a:p>
        </p:txBody>
      </p:sp>
      <p:sp>
        <p:nvSpPr>
          <p:cNvPr id="34" name="文本框 33"/>
          <p:cNvSpPr txBox="1"/>
          <p:nvPr/>
        </p:nvSpPr>
        <p:spPr bwMode="auto">
          <a:xfrm>
            <a:off x="2747576" y="3111229"/>
            <a:ext cx="3980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工业机器人系统的组成</a:t>
            </a:r>
          </a:p>
        </p:txBody>
      </p:sp>
      <p:sp>
        <p:nvSpPr>
          <p:cNvPr id="35" name="文本框 34"/>
          <p:cNvSpPr txBox="1"/>
          <p:nvPr/>
        </p:nvSpPr>
        <p:spPr bwMode="auto">
          <a:xfrm>
            <a:off x="2743474" y="2245160"/>
            <a:ext cx="42135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2800" b="1" kern="0" dirty="0" smtClean="0">
                <a:solidFill>
                  <a:sysClr val="windowText" lastClr="000000"/>
                </a:solidFill>
                <a:latin typeface="华文楷体" pitchFamily="2" charset="-122"/>
                <a:ea typeface="华文楷体" pitchFamily="2" charset="-122"/>
              </a:rPr>
              <a:t>工业机器人的产生与发展</a:t>
            </a:r>
          </a:p>
        </p:txBody>
      </p:sp>
    </p:spTree>
    <p:extLst>
      <p:ext uri="{BB962C8B-B14F-4D97-AF65-F5344CB8AC3E}">
        <p14:creationId xmlns:p14="http://schemas.microsoft.com/office/powerpoint/2010/main" val="2518288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1228299" y="116252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（一）</a:t>
            </a:r>
            <a:endParaRPr lang="zh-CN" altLang="en-US" sz="2000" dirty="0">
              <a:solidFill>
                <a:prstClr val="white"/>
              </a:solidFill>
            </a:endParaRPr>
          </a:p>
        </p:txBody>
      </p:sp>
      <p:sp>
        <p:nvSpPr>
          <p:cNvPr id="5" name="文本框 4"/>
          <p:cNvSpPr txBox="1"/>
          <p:nvPr/>
        </p:nvSpPr>
        <p:spPr bwMode="auto">
          <a:xfrm>
            <a:off x="2320119" y="1102519"/>
            <a:ext cx="41078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工业机器人的定义</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1228299" y="1784437"/>
            <a:ext cx="990827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zh-CN" altLang="zh-CN" sz="2400" dirty="0"/>
              <a:t>美国工业机器人协会（</a:t>
            </a:r>
            <a:r>
              <a:rPr lang="en-US" altLang="zh-CN" sz="2400" dirty="0"/>
              <a:t>RIA</a:t>
            </a:r>
            <a:r>
              <a:rPr lang="zh-CN" altLang="zh-CN" sz="2400" dirty="0"/>
              <a:t>）定义为：“一种用于移动各种材料、零件、工具或专用装置的，通过程序动作来执行各种任务的，并具有编程能力的多功能操作机”。</a:t>
            </a:r>
          </a:p>
          <a:p>
            <a:pPr indent="720000" algn="just"/>
            <a:r>
              <a:rPr lang="zh-CN" altLang="zh-CN" sz="2400" dirty="0"/>
              <a:t>日本工业机器人协会（</a:t>
            </a:r>
            <a:r>
              <a:rPr lang="en-US" altLang="zh-CN" sz="2400" dirty="0"/>
              <a:t>JIRA</a:t>
            </a:r>
            <a:r>
              <a:rPr lang="zh-CN" altLang="zh-CN" sz="2400" dirty="0"/>
              <a:t>）提出：“工业机器人是一种装备有存储器件和末端执行器的通用机器，它能够通过自动化的动作代替人类劳动”。</a:t>
            </a:r>
          </a:p>
          <a:p>
            <a:pPr indent="720000" algn="just"/>
            <a:r>
              <a:rPr lang="zh-CN" altLang="zh-CN" sz="2400" dirty="0"/>
              <a:t>我国将工业机器人定义为：“一种自动化的机器，所不同的是这种机器具备一些与人或者生物相似的智能能力，如感知能力，规划能力、动作能力和协同能力，是一种具有高度灵活性的自动化机器”。</a:t>
            </a:r>
          </a:p>
          <a:p>
            <a:pPr indent="720000" algn="just"/>
            <a:r>
              <a:rPr lang="zh-CN" altLang="zh-CN" sz="2400" dirty="0"/>
              <a:t>国际标准化组织（</a:t>
            </a:r>
            <a:r>
              <a:rPr lang="en-US" altLang="zh-CN" sz="2400" dirty="0"/>
              <a:t>ISO</a:t>
            </a:r>
            <a:r>
              <a:rPr lang="zh-CN" altLang="zh-CN" sz="2400" dirty="0"/>
              <a:t>）定义为：“工业机器人是一种能自动控制，可重复编程，多功能、多自由度的操作机，能搬运材料、工件或操持工具来完成各种作业”。目前国际大都遵循</a:t>
            </a:r>
            <a:r>
              <a:rPr lang="en-US" altLang="zh-CN" sz="2400" dirty="0"/>
              <a:t>ISO</a:t>
            </a:r>
            <a:r>
              <a:rPr lang="zh-CN" altLang="zh-CN" sz="2400" dirty="0"/>
              <a:t>所下的定义。</a:t>
            </a:r>
          </a:p>
        </p:txBody>
      </p:sp>
    </p:spTree>
    <p:extLst>
      <p:ext uri="{BB962C8B-B14F-4D97-AF65-F5344CB8AC3E}">
        <p14:creationId xmlns:p14="http://schemas.microsoft.com/office/powerpoint/2010/main" val="1172603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739141" y="116252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（二）</a:t>
            </a:r>
            <a:endParaRPr lang="zh-CN" altLang="en-US" sz="2000" dirty="0">
              <a:solidFill>
                <a:prstClr val="white"/>
              </a:solidFill>
            </a:endParaRPr>
          </a:p>
        </p:txBody>
      </p:sp>
      <p:sp>
        <p:nvSpPr>
          <p:cNvPr id="5" name="文本框 4"/>
          <p:cNvSpPr txBox="1"/>
          <p:nvPr/>
        </p:nvSpPr>
        <p:spPr bwMode="auto">
          <a:xfrm>
            <a:off x="1830961" y="1102519"/>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工业机器人的产生与发展</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739141" y="1784437"/>
            <a:ext cx="5334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en-US" altLang="zh-CN" sz="2400" dirty="0"/>
              <a:t>1920</a:t>
            </a:r>
            <a:r>
              <a:rPr lang="zh-CN" altLang="zh-CN" sz="2400" dirty="0"/>
              <a:t>年，捷克作家卡雷尔•恰佩克发表了剧本《罗萨姆的万能机器人》，剧中叙述了一</a:t>
            </a:r>
            <a:r>
              <a:rPr lang="zh-CN" altLang="zh-CN" sz="2400" dirty="0" smtClean="0"/>
              <a:t>个</a:t>
            </a:r>
            <a:r>
              <a:rPr lang="zh-CN" altLang="en-US" sz="2400" dirty="0"/>
              <a:t>叫作</a:t>
            </a:r>
            <a:r>
              <a:rPr lang="zh-CN" altLang="zh-CN" sz="2400" dirty="0" smtClean="0"/>
              <a:t>罗</a:t>
            </a:r>
            <a:r>
              <a:rPr lang="zh-CN" altLang="zh-CN" sz="2400" dirty="0"/>
              <a:t>萨姆的公司将机器人作为替代人类劳动的工业品推向市场的故事，这是最早出现的机器人启蒙思想。</a:t>
            </a:r>
            <a:r>
              <a:rPr lang="en-US" altLang="zh-CN" sz="2400" dirty="0"/>
              <a:t>1959</a:t>
            </a:r>
            <a:r>
              <a:rPr lang="zh-CN" altLang="zh-CN" sz="2400" dirty="0"/>
              <a:t>年，戴沃尔与美国发明家英格伯格联手制造出第一台工业机器人，随后创办了世界上第一家机器人制造工厂</a:t>
            </a:r>
            <a:r>
              <a:rPr lang="en-US" altLang="zh-CN" sz="2400" dirty="0"/>
              <a:t>——</a:t>
            </a:r>
            <a:r>
              <a:rPr lang="en-US" altLang="zh-CN" sz="2400" dirty="0" err="1"/>
              <a:t>Unimation</a:t>
            </a:r>
            <a:r>
              <a:rPr lang="zh-CN" altLang="zh-CN" sz="2400" dirty="0"/>
              <a:t>公司，由于英格伯格对工业机器人富有成效的研发和宣传，他被称为“工业机器人之父”。</a:t>
            </a:r>
          </a:p>
        </p:txBody>
      </p:sp>
      <p:pic>
        <p:nvPicPr>
          <p:cNvPr id="2050"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2570" y="1933152"/>
            <a:ext cx="5003297" cy="39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787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1100112" y="1784437"/>
            <a:ext cx="98078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en-US" altLang="zh-CN" sz="2400" dirty="0"/>
              <a:t>1962</a:t>
            </a:r>
            <a:r>
              <a:rPr lang="zh-CN" altLang="zh-CN" sz="2400" dirty="0"/>
              <a:t>年，美国</a:t>
            </a:r>
            <a:r>
              <a:rPr lang="en-US" altLang="zh-CN" sz="2400" dirty="0"/>
              <a:t>AMF</a:t>
            </a:r>
            <a:r>
              <a:rPr lang="zh-CN" altLang="zh-CN" sz="2400" dirty="0"/>
              <a:t>公司生产出万能搬运（</a:t>
            </a:r>
            <a:r>
              <a:rPr lang="en-US" altLang="zh-CN" sz="2400" dirty="0" err="1"/>
              <a:t>Verstran</a:t>
            </a:r>
            <a:r>
              <a:rPr lang="zh-CN" altLang="zh-CN" sz="2400" dirty="0"/>
              <a:t>）机器人，与</a:t>
            </a:r>
            <a:r>
              <a:rPr lang="en-US" altLang="zh-CN" sz="2400" dirty="0" err="1"/>
              <a:t>Unimation</a:t>
            </a:r>
            <a:r>
              <a:rPr lang="zh-CN" altLang="zh-CN" sz="2400" dirty="0"/>
              <a:t>公司生产的万能伙伴（</a:t>
            </a:r>
            <a:r>
              <a:rPr lang="en-US" altLang="zh-CN" sz="2400" dirty="0" err="1"/>
              <a:t>Unimate</a:t>
            </a:r>
            <a:r>
              <a:rPr lang="zh-CN" altLang="zh-CN" sz="2400" dirty="0"/>
              <a:t>）机器人一样成为真正商业化的工业机器人，并出口到世界各国，掀起了全世界对机器人研究的热潮。</a:t>
            </a:r>
          </a:p>
          <a:p>
            <a:pPr indent="720000" algn="just"/>
            <a:r>
              <a:rPr lang="en-US" altLang="zh-CN" sz="2400" dirty="0"/>
              <a:t>1967</a:t>
            </a:r>
            <a:r>
              <a:rPr lang="zh-CN" altLang="zh-CN" sz="2400" dirty="0"/>
              <a:t>年，日本川崎重工公司和丰田公司分别从美国购买了工业机器人</a:t>
            </a:r>
            <a:r>
              <a:rPr lang="en-US" altLang="zh-CN" sz="2400" dirty="0" err="1"/>
              <a:t>Unimate</a:t>
            </a:r>
            <a:r>
              <a:rPr lang="zh-CN" altLang="zh-CN" sz="2400" dirty="0"/>
              <a:t>和</a:t>
            </a:r>
            <a:r>
              <a:rPr lang="en-US" altLang="zh-CN" sz="2400" dirty="0" err="1"/>
              <a:t>Verstran</a:t>
            </a:r>
            <a:r>
              <a:rPr lang="zh-CN" altLang="zh-CN" sz="2400" dirty="0"/>
              <a:t>的生产许可证，日本从此开始了对机器人的研究和制造。</a:t>
            </a:r>
          </a:p>
        </p:txBody>
      </p:sp>
    </p:spTree>
    <p:extLst>
      <p:ext uri="{BB962C8B-B14F-4D97-AF65-F5344CB8AC3E}">
        <p14:creationId xmlns:p14="http://schemas.microsoft.com/office/powerpoint/2010/main" val="2462340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1129767" y="1715857"/>
            <a:ext cx="332031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en-US" altLang="zh-CN" sz="2400" dirty="0"/>
              <a:t>1979</a:t>
            </a:r>
            <a:r>
              <a:rPr lang="zh-CN" altLang="zh-CN" sz="2400" dirty="0"/>
              <a:t>年，美国</a:t>
            </a:r>
            <a:r>
              <a:rPr lang="en-US" altLang="zh-CN" sz="2400" dirty="0" err="1"/>
              <a:t>Unimation</a:t>
            </a:r>
            <a:r>
              <a:rPr lang="zh-CN" altLang="zh-CN" sz="2400" dirty="0"/>
              <a:t>公司推出通用工业机器人</a:t>
            </a:r>
            <a:r>
              <a:rPr lang="en-US" altLang="zh-CN" sz="2400" dirty="0"/>
              <a:t>PUMA</a:t>
            </a:r>
            <a:r>
              <a:rPr lang="zh-CN" altLang="zh-CN" sz="2400" dirty="0"/>
              <a:t>，这标志着工业机器人技术已经成熟。</a:t>
            </a:r>
            <a:r>
              <a:rPr lang="en-US" altLang="zh-CN" sz="2400" dirty="0"/>
              <a:t>PUMA</a:t>
            </a:r>
            <a:r>
              <a:rPr lang="zh-CN" altLang="zh-CN" sz="2400" dirty="0"/>
              <a:t>至今仍然工作在生产第一线，许多机器人技术的研究都以该机器人为模型和对象。</a:t>
            </a:r>
            <a:endParaRPr lang="en-US" altLang="zh-CN" sz="2400"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1176" y="1311997"/>
            <a:ext cx="4771524" cy="4699446"/>
          </a:xfrm>
          <a:prstGeom prst="rect">
            <a:avLst/>
          </a:prstGeom>
        </p:spPr>
      </p:pic>
    </p:spTree>
    <p:extLst>
      <p:ext uri="{BB962C8B-B14F-4D97-AF65-F5344CB8AC3E}">
        <p14:creationId xmlns:p14="http://schemas.microsoft.com/office/powerpoint/2010/main" val="1803646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0470" y="1098816"/>
            <a:ext cx="6105629" cy="5061478"/>
          </a:xfrm>
          <a:prstGeom prst="rect">
            <a:avLst/>
          </a:prstGeom>
        </p:spPr>
      </p:pic>
      <p:sp>
        <p:nvSpPr>
          <p:cNvPr id="9" name="文本框 8"/>
          <p:cNvSpPr txBox="1"/>
          <p:nvPr/>
        </p:nvSpPr>
        <p:spPr bwMode="auto">
          <a:xfrm>
            <a:off x="1053039" y="2192138"/>
            <a:ext cx="306176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en-US" altLang="zh-CN" sz="2400" dirty="0"/>
              <a:t>1979</a:t>
            </a:r>
            <a:r>
              <a:rPr lang="zh-CN" altLang="zh-CN" sz="2400" dirty="0"/>
              <a:t>年，日本山梨大学牧野洋教授发明了平面关节型</a:t>
            </a:r>
            <a:r>
              <a:rPr lang="en-US" altLang="zh-CN" sz="2400" dirty="0"/>
              <a:t>SCARA</a:t>
            </a:r>
            <a:r>
              <a:rPr lang="zh-CN" altLang="zh-CN" sz="2400" dirty="0"/>
              <a:t>机器人，该型机器人此后在装配作业中得到了广泛应用。</a:t>
            </a:r>
          </a:p>
        </p:txBody>
      </p:sp>
    </p:spTree>
    <p:extLst>
      <p:ext uri="{BB962C8B-B14F-4D97-AF65-F5344CB8AC3E}">
        <p14:creationId xmlns:p14="http://schemas.microsoft.com/office/powerpoint/2010/main" val="1482738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776722" y="1319617"/>
            <a:ext cx="4524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indent="720000" algn="just"/>
            <a:r>
              <a:rPr lang="en-US" altLang="zh-CN" sz="2400" dirty="0"/>
              <a:t>1980</a:t>
            </a:r>
            <a:r>
              <a:rPr lang="zh-CN" altLang="zh-CN" sz="2400" dirty="0"/>
              <a:t>年被称为 “机器人元年”，这个时期开发出点焊机器人、弧焊机器人、喷涂机器人以及搬运机器人这四大类型的工业机器人。</a:t>
            </a:r>
          </a:p>
          <a:p>
            <a:pPr indent="720000" algn="just"/>
            <a:r>
              <a:rPr lang="zh-CN" altLang="zh-CN" sz="2400" dirty="0"/>
              <a:t>进入</a:t>
            </a:r>
            <a:r>
              <a:rPr lang="en-US" altLang="zh-CN" sz="2400" dirty="0"/>
              <a:t>20</a:t>
            </a:r>
            <a:r>
              <a:rPr lang="zh-CN" altLang="zh-CN" sz="2400" dirty="0"/>
              <a:t>世纪</a:t>
            </a:r>
            <a:r>
              <a:rPr lang="en-US" altLang="zh-CN" sz="2400" dirty="0"/>
              <a:t>90</a:t>
            </a:r>
            <a:r>
              <a:rPr lang="zh-CN" altLang="zh-CN" sz="2400" dirty="0"/>
              <a:t>年代以后，装配机器人和柔性装配技术得到了广泛的应用，并进入了一个大发展时期。</a:t>
            </a:r>
          </a:p>
          <a:p>
            <a:pPr indent="720000" algn="just"/>
            <a:r>
              <a:rPr lang="en-US" altLang="zh-CN" sz="2400" dirty="0"/>
              <a:t>2012</a:t>
            </a:r>
            <a:r>
              <a:rPr lang="zh-CN" altLang="zh-CN" sz="2400" dirty="0"/>
              <a:t>年，多家机器人著名厂商开发出双臂协作机器人。</a:t>
            </a:r>
            <a:endParaRPr lang="en-US" altLang="zh-CN" sz="2400" dirty="0"/>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262" y="1319616"/>
            <a:ext cx="6080419" cy="4098203"/>
          </a:xfrm>
          <a:prstGeom prst="rect">
            <a:avLst/>
          </a:prstGeom>
        </p:spPr>
      </p:pic>
    </p:spTree>
    <p:extLst>
      <p:ext uri="{BB962C8B-B14F-4D97-AF65-F5344CB8AC3E}">
        <p14:creationId xmlns:p14="http://schemas.microsoft.com/office/powerpoint/2010/main" val="909143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1228299" y="1160462"/>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（三）</a:t>
            </a:r>
            <a:endParaRPr lang="zh-CN" altLang="en-US" sz="2000" dirty="0">
              <a:solidFill>
                <a:prstClr val="white"/>
              </a:solidFill>
            </a:endParaRPr>
          </a:p>
        </p:txBody>
      </p:sp>
      <p:sp>
        <p:nvSpPr>
          <p:cNvPr id="5" name="文本框 4"/>
          <p:cNvSpPr txBox="1"/>
          <p:nvPr/>
        </p:nvSpPr>
        <p:spPr bwMode="auto">
          <a:xfrm>
            <a:off x="2274399" y="1102519"/>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工业机器人系统的组成</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1228299" y="1784437"/>
            <a:ext cx="8586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dirty="0"/>
              <a:t>工业机器人系统主要由</a:t>
            </a:r>
            <a:r>
              <a:rPr lang="zh-CN" altLang="zh-CN" sz="2400" dirty="0">
                <a:solidFill>
                  <a:srgbClr val="FF0000"/>
                </a:solidFill>
              </a:rPr>
              <a:t>机器人本体</a:t>
            </a:r>
            <a:r>
              <a:rPr lang="zh-CN" altLang="zh-CN" sz="2400" dirty="0"/>
              <a:t>、</a:t>
            </a:r>
            <a:r>
              <a:rPr lang="zh-CN" altLang="zh-CN" sz="2400" dirty="0">
                <a:solidFill>
                  <a:srgbClr val="FF0000"/>
                </a:solidFill>
              </a:rPr>
              <a:t>控制器</a:t>
            </a:r>
            <a:r>
              <a:rPr lang="zh-CN" altLang="zh-CN" sz="2400" dirty="0"/>
              <a:t>和</a:t>
            </a:r>
            <a:r>
              <a:rPr lang="zh-CN" altLang="zh-CN" sz="2400" dirty="0">
                <a:solidFill>
                  <a:srgbClr val="FF0000"/>
                </a:solidFill>
              </a:rPr>
              <a:t>示教器</a:t>
            </a:r>
            <a:r>
              <a:rPr lang="zh-CN" altLang="zh-CN" sz="2400" dirty="0" smtClean="0"/>
              <a:t>组成</a:t>
            </a:r>
            <a:r>
              <a:rPr lang="zh-CN" altLang="en-US" sz="2400" dirty="0" smtClean="0"/>
              <a:t>。</a:t>
            </a:r>
            <a:endParaRPr lang="en-US" altLang="zh-CN" sz="2400" dirty="0" smtClean="0"/>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7204" y="2374022"/>
            <a:ext cx="4168449" cy="3402458"/>
          </a:xfrm>
          <a:prstGeom prst="rect">
            <a:avLst/>
          </a:prstGeom>
        </p:spPr>
      </p:pic>
    </p:spTree>
    <p:extLst>
      <p:ext uri="{BB962C8B-B14F-4D97-AF65-F5344CB8AC3E}">
        <p14:creationId xmlns:p14="http://schemas.microsoft.com/office/powerpoint/2010/main" val="4049986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893019" y="1043743"/>
            <a:ext cx="8586261"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smtClean="0"/>
              <a:t>1.</a:t>
            </a:r>
            <a:r>
              <a:rPr lang="zh-CN" altLang="en-US" sz="2400" dirty="0" smtClean="0"/>
              <a:t>机器人本体</a:t>
            </a:r>
            <a:endParaRPr lang="en-US" altLang="zh-CN" sz="2400" dirty="0" smtClean="0"/>
          </a:p>
          <a:p>
            <a:r>
              <a:rPr lang="en-US" altLang="zh-CN" dirty="0" smtClean="0"/>
              <a:t>      </a:t>
            </a:r>
            <a:r>
              <a:rPr lang="zh-CN" altLang="zh-CN" dirty="0" smtClean="0"/>
              <a:t>机器人</a:t>
            </a:r>
            <a:r>
              <a:rPr lang="zh-CN" altLang="zh-CN" dirty="0"/>
              <a:t>本体主要由</a:t>
            </a:r>
            <a:r>
              <a:rPr lang="zh-CN" altLang="zh-CN" dirty="0">
                <a:solidFill>
                  <a:srgbClr val="FF0000"/>
                </a:solidFill>
              </a:rPr>
              <a:t>机械臂</a:t>
            </a:r>
            <a:r>
              <a:rPr lang="zh-CN" altLang="zh-CN" dirty="0"/>
              <a:t>、</a:t>
            </a:r>
            <a:r>
              <a:rPr lang="zh-CN" altLang="zh-CN" dirty="0">
                <a:solidFill>
                  <a:srgbClr val="FF0000"/>
                </a:solidFill>
              </a:rPr>
              <a:t>驱动系统</a:t>
            </a:r>
            <a:r>
              <a:rPr lang="zh-CN" altLang="zh-CN" dirty="0"/>
              <a:t>、</a:t>
            </a:r>
            <a:r>
              <a:rPr lang="zh-CN" altLang="zh-CN" dirty="0">
                <a:solidFill>
                  <a:srgbClr val="FF0000"/>
                </a:solidFill>
              </a:rPr>
              <a:t>传动单元</a:t>
            </a:r>
            <a:r>
              <a:rPr lang="zh-CN" altLang="zh-CN" dirty="0"/>
              <a:t>和</a:t>
            </a:r>
            <a:r>
              <a:rPr lang="zh-CN" altLang="zh-CN" dirty="0">
                <a:solidFill>
                  <a:srgbClr val="FF0000"/>
                </a:solidFill>
              </a:rPr>
              <a:t>内部传感器</a:t>
            </a:r>
            <a:r>
              <a:rPr lang="zh-CN" altLang="zh-CN" dirty="0"/>
              <a:t>等部分组成</a:t>
            </a:r>
            <a:r>
              <a:rPr lang="zh-CN" altLang="zh-CN" dirty="0" smtClean="0"/>
              <a:t>。</a:t>
            </a:r>
            <a:endParaRPr lang="en-US" altLang="zh-CN" dirty="0" smtClean="0"/>
          </a:p>
          <a:p>
            <a:r>
              <a:rPr lang="zh-CN" altLang="zh-CN" b="1" dirty="0"/>
              <a:t>（</a:t>
            </a:r>
            <a:r>
              <a:rPr lang="en-US" altLang="zh-CN" b="1" dirty="0"/>
              <a:t>1</a:t>
            </a:r>
            <a:r>
              <a:rPr lang="zh-CN" altLang="zh-CN" b="1" dirty="0"/>
              <a:t>）机械臂</a:t>
            </a:r>
            <a:endParaRPr lang="zh-CN" altLang="zh-CN" dirty="0"/>
          </a:p>
          <a:p>
            <a:r>
              <a:rPr lang="zh-CN" altLang="zh-CN" dirty="0"/>
              <a:t>机械臂包括</a:t>
            </a:r>
            <a:r>
              <a:rPr lang="zh-CN" altLang="zh-CN" dirty="0">
                <a:solidFill>
                  <a:srgbClr val="FF0000"/>
                </a:solidFill>
              </a:rPr>
              <a:t>基座</a:t>
            </a:r>
            <a:r>
              <a:rPr lang="zh-CN" altLang="zh-CN" dirty="0"/>
              <a:t>、</a:t>
            </a:r>
            <a:r>
              <a:rPr lang="zh-CN" altLang="zh-CN" dirty="0">
                <a:solidFill>
                  <a:srgbClr val="FF0000"/>
                </a:solidFill>
              </a:rPr>
              <a:t>腰部</a:t>
            </a:r>
            <a:r>
              <a:rPr lang="zh-CN" altLang="zh-CN" dirty="0"/>
              <a:t>、</a:t>
            </a:r>
            <a:r>
              <a:rPr lang="zh-CN" altLang="zh-CN" dirty="0">
                <a:solidFill>
                  <a:srgbClr val="FF0000"/>
                </a:solidFill>
              </a:rPr>
              <a:t>臂部</a:t>
            </a:r>
            <a:r>
              <a:rPr lang="zh-CN" altLang="zh-CN" dirty="0"/>
              <a:t>（大臂和小臂）和</a:t>
            </a:r>
            <a:r>
              <a:rPr lang="zh-CN" altLang="zh-CN" dirty="0">
                <a:solidFill>
                  <a:srgbClr val="FF0000"/>
                </a:solidFill>
              </a:rPr>
              <a:t>腕</a:t>
            </a:r>
            <a:r>
              <a:rPr lang="zh-CN" altLang="zh-CN" dirty="0" smtClean="0">
                <a:solidFill>
                  <a:srgbClr val="FF0000"/>
                </a:solidFill>
              </a:rPr>
              <a:t>部</a:t>
            </a:r>
            <a:r>
              <a:rPr lang="zh-CN" altLang="en-US" dirty="0" smtClean="0"/>
              <a:t>。</a:t>
            </a:r>
            <a:endParaRPr lang="zh-CN" altLang="zh-CN" dirty="0"/>
          </a:p>
        </p:txBody>
      </p:sp>
      <p:pic>
        <p:nvPicPr>
          <p:cNvPr id="1026" name="Picture 2" descr="机械臂结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6694" y="2393292"/>
            <a:ext cx="4673266" cy="376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005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626319" y="1074223"/>
            <a:ext cx="109577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b="1" dirty="0"/>
              <a:t>（</a:t>
            </a:r>
            <a:r>
              <a:rPr lang="en-US" altLang="zh-CN" b="1" dirty="0"/>
              <a:t>2</a:t>
            </a:r>
            <a:r>
              <a:rPr lang="zh-CN" altLang="zh-CN" b="1" dirty="0"/>
              <a:t>）驱动系统</a:t>
            </a:r>
          </a:p>
          <a:p>
            <a:r>
              <a:rPr lang="zh-CN" altLang="zh-CN" dirty="0"/>
              <a:t>机器人驱动系统的作用是为执行元件提供动力，常用的驱动方式有液压驱动、气压驱动、电气驱动三种</a:t>
            </a:r>
            <a:r>
              <a:rPr lang="zh-CN" altLang="zh-CN" dirty="0" smtClean="0"/>
              <a:t>类型</a:t>
            </a:r>
            <a:r>
              <a:rPr lang="zh-CN" altLang="en-US" dirty="0" smtClean="0"/>
              <a:t>。</a:t>
            </a:r>
            <a:endParaRPr lang="zh-CN" altLang="zh-CN" dirty="0"/>
          </a:p>
        </p:txBody>
      </p:sp>
      <p:graphicFrame>
        <p:nvGraphicFramePr>
          <p:cNvPr id="4" name="表格 3"/>
          <p:cNvGraphicFramePr>
            <a:graphicFrameLocks noGrp="1"/>
          </p:cNvGraphicFramePr>
          <p:nvPr>
            <p:extLst>
              <p:ext uri="{D42A27DB-BD31-4B8C-83A1-F6EECF244321}">
                <p14:modId xmlns:p14="http://schemas.microsoft.com/office/powerpoint/2010/main" val="3755654028"/>
              </p:ext>
            </p:extLst>
          </p:nvPr>
        </p:nvGraphicFramePr>
        <p:xfrm>
          <a:off x="626320" y="1720553"/>
          <a:ext cx="10599978" cy="4568579"/>
        </p:xfrm>
        <a:graphic>
          <a:graphicData uri="http://schemas.openxmlformats.org/drawingml/2006/table">
            <a:tbl>
              <a:tblPr firstRow="1" firstCol="1" bandRow="1">
                <a:tableStyleId>{F5AB1C69-6EDB-4FF4-983F-18BD219EF322}</a:tableStyleId>
              </a:tblPr>
              <a:tblGrid>
                <a:gridCol w="1188308"/>
                <a:gridCol w="1364220"/>
                <a:gridCol w="1999734"/>
                <a:gridCol w="1548143"/>
                <a:gridCol w="1520982"/>
                <a:gridCol w="1475682"/>
                <a:gridCol w="1502909"/>
              </a:tblGrid>
              <a:tr h="1317764">
                <a:tc>
                  <a:txBody>
                    <a:bodyPr/>
                    <a:lstStyle/>
                    <a:p>
                      <a:pPr indent="171450" algn="just">
                        <a:spcAft>
                          <a:spcPts val="0"/>
                        </a:spcAft>
                      </a:pPr>
                      <a:r>
                        <a:rPr lang="en-US" altLang="zh-CN" sz="900" kern="100" baseline="0" dirty="0" smtClean="0">
                          <a:effectLst/>
                        </a:rPr>
                        <a:t>          </a:t>
                      </a:r>
                      <a:r>
                        <a:rPr lang="zh-CN" altLang="en-US" sz="2000" kern="100" baseline="0" dirty="0" smtClean="0">
                          <a:solidFill>
                            <a:srgbClr val="FFFF00"/>
                          </a:solidFill>
                          <a:effectLst/>
                        </a:rPr>
                        <a:t>特点</a:t>
                      </a:r>
                      <a:endParaRPr lang="en-US" altLang="zh-CN" sz="2000" kern="100" dirty="0" smtClean="0">
                        <a:solidFill>
                          <a:srgbClr val="FFFF00"/>
                        </a:solidFill>
                        <a:effectLst/>
                      </a:endParaRPr>
                    </a:p>
                    <a:p>
                      <a:pPr indent="171450" algn="just">
                        <a:spcAft>
                          <a:spcPts val="0"/>
                        </a:spcAft>
                      </a:pPr>
                      <a:endParaRPr lang="en-US" altLang="zh-CN" sz="900" kern="100" dirty="0" smtClean="0">
                        <a:effectLst/>
                      </a:endParaRPr>
                    </a:p>
                    <a:p>
                      <a:pPr indent="171450" algn="just">
                        <a:spcAft>
                          <a:spcPts val="0"/>
                        </a:spcAft>
                      </a:pPr>
                      <a:endParaRPr lang="zh-CN" sz="1050" kern="100" dirty="0">
                        <a:effectLst/>
                      </a:endParaRPr>
                    </a:p>
                    <a:p>
                      <a:pPr algn="just">
                        <a:spcAft>
                          <a:spcPts val="0"/>
                        </a:spcAft>
                      </a:pPr>
                      <a:r>
                        <a:rPr lang="zh-CN" sz="1800" kern="100" dirty="0">
                          <a:solidFill>
                            <a:srgbClr val="FF0000"/>
                          </a:solidFill>
                          <a:effectLst/>
                        </a:rPr>
                        <a:t>驱动</a:t>
                      </a:r>
                    </a:p>
                    <a:p>
                      <a:pPr algn="just">
                        <a:spcAft>
                          <a:spcPts val="0"/>
                        </a:spcAft>
                      </a:pPr>
                      <a:r>
                        <a:rPr lang="zh-CN" sz="1800" kern="100" dirty="0">
                          <a:solidFill>
                            <a:srgbClr val="FF0000"/>
                          </a:solidFill>
                          <a:effectLst/>
                        </a:rPr>
                        <a:t>方式</a:t>
                      </a:r>
                      <a:endParaRPr lang="zh-CN" sz="18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输出力</a:t>
                      </a: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控制性能</a:t>
                      </a: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维修使用</a:t>
                      </a: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结构体积</a:t>
                      </a: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使用范围</a:t>
                      </a:r>
                    </a:p>
                  </a:txBody>
                  <a:tcPr marL="68580" marR="68580" marT="0" marB="0" anchor="ctr"/>
                </a:tc>
                <a:tc>
                  <a:txBody>
                    <a:bodyPr/>
                    <a:lstStyle/>
                    <a:p>
                      <a:pPr marL="0" indent="57150" algn="ctr" defTabSz="914400" rtl="0" eaLnBrk="1" latinLnBrk="0" hangingPunct="1">
                        <a:spcAft>
                          <a:spcPts val="0"/>
                        </a:spcAft>
                      </a:pPr>
                      <a:r>
                        <a:rPr lang="zh-CN" sz="2400" b="1" kern="100" dirty="0">
                          <a:solidFill>
                            <a:srgbClr val="FFFF00"/>
                          </a:solidFill>
                          <a:effectLst/>
                          <a:latin typeface="+mn-lt"/>
                          <a:ea typeface="+mn-ea"/>
                          <a:cs typeface="+mn-cs"/>
                        </a:rPr>
                        <a:t>制造成本</a:t>
                      </a:r>
                    </a:p>
                  </a:txBody>
                  <a:tcPr marL="68580" marR="68580" marT="0" marB="0" anchor="ctr"/>
                </a:tc>
              </a:tr>
              <a:tr h="923462">
                <a:tc>
                  <a:txBody>
                    <a:bodyPr/>
                    <a:lstStyle/>
                    <a:p>
                      <a:pPr marL="0" algn="just" defTabSz="914400" rtl="0" eaLnBrk="1" latinLnBrk="0" hangingPunct="1">
                        <a:spcAft>
                          <a:spcPts val="0"/>
                        </a:spcAft>
                      </a:pPr>
                      <a:r>
                        <a:rPr lang="zh-CN" sz="1800" b="1" kern="100" dirty="0">
                          <a:solidFill>
                            <a:srgbClr val="FF0000"/>
                          </a:solidFill>
                          <a:effectLst/>
                          <a:latin typeface="+mn-lt"/>
                          <a:ea typeface="+mn-ea"/>
                          <a:cs typeface="+mn-cs"/>
                        </a:rPr>
                        <a:t>液压驱动</a:t>
                      </a:r>
                    </a:p>
                  </a:txBody>
                  <a:tcPr marL="68580" marR="68580" marT="0" marB="0" anchor="ctr"/>
                </a:tc>
                <a:tc>
                  <a:txBody>
                    <a:bodyPr/>
                    <a:lstStyle/>
                    <a:p>
                      <a:pPr indent="0" algn="ctr">
                        <a:spcAft>
                          <a:spcPts val="0"/>
                        </a:spcAft>
                      </a:pPr>
                      <a:r>
                        <a:rPr lang="zh-CN" sz="1600" kern="100" dirty="0">
                          <a:effectLst/>
                        </a:rPr>
                        <a:t>压力高，可获得大的输出力</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油液压缩量微小，压力、流量均容易控制，可无级调速，反应灵敏，可实现连续轨迹控制</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维修方便，液体对温度变化敏感，油液泄露易着火</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在输出力相同的情况下，体积比气压驱动小</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中、小型及重型机器人</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液压元件成本较高，油路比较复杂</a:t>
                      </a:r>
                    </a:p>
                  </a:txBody>
                  <a:tcPr marL="68580" marR="68580" marT="0" marB="0" anchor="ctr"/>
                </a:tc>
              </a:tr>
              <a:tr h="1292846">
                <a:tc>
                  <a:txBody>
                    <a:bodyPr/>
                    <a:lstStyle/>
                    <a:p>
                      <a:pPr marL="0" algn="just" defTabSz="914400" rtl="0" eaLnBrk="1" latinLnBrk="0" hangingPunct="1">
                        <a:spcAft>
                          <a:spcPts val="0"/>
                        </a:spcAft>
                      </a:pPr>
                      <a:r>
                        <a:rPr lang="zh-CN" sz="1800" b="1" kern="100" dirty="0">
                          <a:solidFill>
                            <a:srgbClr val="FF0000"/>
                          </a:solidFill>
                          <a:effectLst/>
                          <a:latin typeface="+mn-lt"/>
                          <a:ea typeface="+mn-ea"/>
                          <a:cs typeface="+mn-cs"/>
                        </a:rPr>
                        <a:t>气压驱动</a:t>
                      </a:r>
                    </a:p>
                  </a:txBody>
                  <a:tcPr marL="68580" marR="68580" marT="0" marB="0" anchor="ctr"/>
                </a:tc>
                <a:tc>
                  <a:txBody>
                    <a:bodyPr/>
                    <a:lstStyle/>
                    <a:p>
                      <a:pPr marL="0" indent="0" algn="ctr" defTabSz="914400" rtl="0" eaLnBrk="1" latinLnBrk="0" hangingPunct="1">
                        <a:spcAft>
                          <a:spcPts val="0"/>
                        </a:spcAft>
                      </a:pPr>
                      <a:r>
                        <a:rPr lang="zh-CN" sz="1600" kern="100">
                          <a:solidFill>
                            <a:schemeClr val="dk1"/>
                          </a:solidFill>
                          <a:effectLst/>
                          <a:latin typeface="+mn-lt"/>
                          <a:ea typeface="+mn-ea"/>
                          <a:cs typeface="+mn-cs"/>
                        </a:rPr>
                        <a:t>气体压力低，输出力较小，如需输出力大时，其结构尺寸过大</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可高速运行，冲击较严重，精确定位困难。气体压缩性大，阻尼效果差，低速不易控制</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维修简单，能在高温、粉尘等恶劣环境中使用，泄露无影响</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体积较大</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中小型机器人</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结构简单，工作介质来源方便，成本低</a:t>
                      </a:r>
                    </a:p>
                  </a:txBody>
                  <a:tcPr marL="68580" marR="68580" marT="0" marB="0" anchor="ctr"/>
                </a:tc>
              </a:tr>
              <a:tr h="738769">
                <a:tc>
                  <a:txBody>
                    <a:bodyPr/>
                    <a:lstStyle/>
                    <a:p>
                      <a:pPr marL="0" algn="just" defTabSz="914400" rtl="0" eaLnBrk="1" latinLnBrk="0" hangingPunct="1">
                        <a:spcAft>
                          <a:spcPts val="0"/>
                        </a:spcAft>
                      </a:pPr>
                      <a:r>
                        <a:rPr lang="zh-CN" sz="1800" b="1" kern="100" dirty="0">
                          <a:solidFill>
                            <a:srgbClr val="FF0000"/>
                          </a:solidFill>
                          <a:effectLst/>
                          <a:latin typeface="+mn-lt"/>
                          <a:ea typeface="+mn-ea"/>
                          <a:cs typeface="+mn-cs"/>
                        </a:rPr>
                        <a:t>电气驱动</a:t>
                      </a:r>
                    </a:p>
                  </a:txBody>
                  <a:tcPr marL="68580" marR="68580" marT="0" marB="0" anchor="ctr"/>
                </a:tc>
                <a:tc>
                  <a:txBody>
                    <a:bodyPr/>
                    <a:lstStyle/>
                    <a:p>
                      <a:pPr marL="0" indent="0" algn="ctr" defTabSz="914400" rtl="0" eaLnBrk="1" latinLnBrk="0" hangingPunct="1">
                        <a:spcAft>
                          <a:spcPts val="0"/>
                        </a:spcAft>
                      </a:pPr>
                      <a:r>
                        <a:rPr lang="zh-CN" sz="1600" kern="100">
                          <a:solidFill>
                            <a:schemeClr val="dk1"/>
                          </a:solidFill>
                          <a:effectLst/>
                          <a:latin typeface="+mn-lt"/>
                          <a:ea typeface="+mn-ea"/>
                          <a:cs typeface="+mn-cs"/>
                        </a:rPr>
                        <a:t>输出力中等</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控制性能好，响应快，可精确定位，但控制系统复杂</a:t>
                      </a:r>
                    </a:p>
                  </a:txBody>
                  <a:tcPr marL="68580" marR="68580" marT="0" marB="0" anchor="ctr"/>
                </a:tc>
                <a:tc>
                  <a:txBody>
                    <a:bodyPr/>
                    <a:lstStyle/>
                    <a:p>
                      <a:pPr marL="0" indent="0" algn="ctr" defTabSz="914400" rtl="0" eaLnBrk="1" latinLnBrk="0" hangingPunct="1">
                        <a:spcAft>
                          <a:spcPts val="0"/>
                        </a:spcAft>
                      </a:pPr>
                      <a:r>
                        <a:rPr lang="zh-CN" sz="1600" kern="100">
                          <a:solidFill>
                            <a:schemeClr val="dk1"/>
                          </a:solidFill>
                          <a:effectLst/>
                          <a:latin typeface="+mn-lt"/>
                          <a:ea typeface="+mn-ea"/>
                          <a:cs typeface="+mn-cs"/>
                        </a:rPr>
                        <a:t>维修使用较复杂</a:t>
                      </a:r>
                    </a:p>
                  </a:txBody>
                  <a:tcPr marL="68580" marR="68580" marT="0" marB="0" anchor="ctr"/>
                </a:tc>
                <a:tc>
                  <a:txBody>
                    <a:bodyPr/>
                    <a:lstStyle/>
                    <a:p>
                      <a:pPr marL="0" indent="0" algn="ctr" defTabSz="914400" rtl="0" eaLnBrk="1" latinLnBrk="0" hangingPunct="1">
                        <a:spcAft>
                          <a:spcPts val="0"/>
                        </a:spcAft>
                      </a:pPr>
                      <a:r>
                        <a:rPr lang="zh-CN" sz="1600" kern="100">
                          <a:solidFill>
                            <a:schemeClr val="dk1"/>
                          </a:solidFill>
                          <a:effectLst/>
                          <a:latin typeface="+mn-lt"/>
                          <a:ea typeface="+mn-ea"/>
                          <a:cs typeface="+mn-cs"/>
                        </a:rPr>
                        <a:t>需要减速装置，体积小</a:t>
                      </a:r>
                    </a:p>
                  </a:txBody>
                  <a:tcPr marL="68580" marR="68580" marT="0" marB="0" anchor="ctr"/>
                </a:tc>
                <a:tc>
                  <a:txBody>
                    <a:bodyPr/>
                    <a:lstStyle/>
                    <a:p>
                      <a:pPr marL="0" indent="0" algn="ctr" defTabSz="914400" rtl="0" eaLnBrk="1" latinLnBrk="0" hangingPunct="1">
                        <a:spcAft>
                          <a:spcPts val="0"/>
                        </a:spcAft>
                      </a:pPr>
                      <a:r>
                        <a:rPr lang="zh-CN" sz="1600" kern="100">
                          <a:solidFill>
                            <a:schemeClr val="dk1"/>
                          </a:solidFill>
                          <a:effectLst/>
                          <a:latin typeface="+mn-lt"/>
                          <a:ea typeface="+mn-ea"/>
                          <a:cs typeface="+mn-cs"/>
                        </a:rPr>
                        <a:t>高性能机器人</a:t>
                      </a:r>
                    </a:p>
                  </a:txBody>
                  <a:tcPr marL="68580" marR="68580" marT="0" marB="0" anchor="ctr"/>
                </a:tc>
                <a:tc>
                  <a:txBody>
                    <a:bodyPr/>
                    <a:lstStyle/>
                    <a:p>
                      <a:pPr marL="0" indent="0" algn="ctr" defTabSz="914400" rtl="0" eaLnBrk="1" latinLnBrk="0" hangingPunct="1">
                        <a:spcAft>
                          <a:spcPts val="0"/>
                        </a:spcAft>
                      </a:pPr>
                      <a:r>
                        <a:rPr lang="zh-CN" sz="1600" kern="100" dirty="0">
                          <a:solidFill>
                            <a:schemeClr val="dk1"/>
                          </a:solidFill>
                          <a:effectLst/>
                          <a:latin typeface="+mn-lt"/>
                          <a:ea typeface="+mn-ea"/>
                          <a:cs typeface="+mn-cs"/>
                        </a:rPr>
                        <a:t>成本较高</a:t>
                      </a:r>
                    </a:p>
                  </a:txBody>
                  <a:tcPr marL="68580" marR="68580" marT="0" marB="0" anchor="ctr"/>
                </a:tc>
              </a:tr>
            </a:tbl>
          </a:graphicData>
        </a:graphic>
      </p:graphicFrame>
      <p:cxnSp>
        <p:nvCxnSpPr>
          <p:cNvPr id="7" name="直接连接符 6"/>
          <p:cNvCxnSpPr/>
          <p:nvPr/>
        </p:nvCxnSpPr>
        <p:spPr>
          <a:xfrm>
            <a:off x="630448" y="1720554"/>
            <a:ext cx="1162138" cy="129425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75593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932507" y="1834408"/>
            <a:ext cx="962383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dirty="0"/>
              <a:t>1</a:t>
            </a:r>
            <a:r>
              <a:rPr lang="zh-CN" altLang="zh-CN" dirty="0"/>
              <a:t>）</a:t>
            </a:r>
            <a:r>
              <a:rPr lang="en-US" altLang="zh-CN" dirty="0"/>
              <a:t>RV</a:t>
            </a:r>
            <a:r>
              <a:rPr lang="zh-CN" altLang="zh-CN" dirty="0"/>
              <a:t>减速器主要由太阳轮（中心轮）、行星轮、转臂（曲柄轴）、转臂轴承、摆线轮、针齿、刚性盘与输出盘等零部件组成。具有较高的疲劳强度和刚度以及较长的寿命，回差精度稳定，高精度机器人传动多采用</a:t>
            </a:r>
            <a:r>
              <a:rPr lang="en-US" altLang="zh-CN" dirty="0"/>
              <a:t>RV</a:t>
            </a:r>
            <a:r>
              <a:rPr lang="zh-CN" altLang="zh-CN" dirty="0"/>
              <a:t>减速器</a:t>
            </a:r>
            <a:r>
              <a:rPr lang="zh-CN" altLang="zh-CN" dirty="0" smtClean="0"/>
              <a:t>。</a:t>
            </a:r>
            <a:r>
              <a:rPr lang="en-US" altLang="zh-CN" dirty="0"/>
              <a:t>RV</a:t>
            </a:r>
            <a:r>
              <a:rPr lang="zh-CN" altLang="zh-CN" dirty="0"/>
              <a:t>减速器原理如</a:t>
            </a:r>
            <a:r>
              <a:rPr lang="zh-CN" altLang="zh-CN" dirty="0" smtClean="0"/>
              <a:t>图</a:t>
            </a:r>
            <a:r>
              <a:rPr lang="zh-CN" altLang="en-US" dirty="0"/>
              <a:t>所</a:t>
            </a:r>
            <a:r>
              <a:rPr lang="zh-CN" altLang="en-US" dirty="0" smtClean="0"/>
              <a:t>示。</a:t>
            </a:r>
            <a:endParaRPr lang="zh-CN" altLang="zh-CN"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618" y="2872383"/>
            <a:ext cx="6381591" cy="3476080"/>
          </a:xfrm>
          <a:prstGeom prst="rect">
            <a:avLst/>
          </a:prstGeom>
        </p:spPr>
      </p:pic>
      <p:sp>
        <p:nvSpPr>
          <p:cNvPr id="8" name="文本框 7"/>
          <p:cNvSpPr txBox="1"/>
          <p:nvPr/>
        </p:nvSpPr>
        <p:spPr bwMode="auto">
          <a:xfrm>
            <a:off x="824439" y="1058983"/>
            <a:ext cx="107596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b="1" dirty="0" smtClean="0"/>
              <a:t>（</a:t>
            </a:r>
            <a:r>
              <a:rPr lang="en-US" altLang="zh-CN" b="1" dirty="0"/>
              <a:t>3</a:t>
            </a:r>
            <a:r>
              <a:rPr lang="zh-CN" altLang="zh-CN" b="1" dirty="0"/>
              <a:t>）传动</a:t>
            </a:r>
            <a:r>
              <a:rPr lang="zh-CN" altLang="zh-CN" b="1" dirty="0" smtClean="0"/>
              <a:t>单元</a:t>
            </a:r>
            <a:endParaRPr lang="zh-CN" altLang="zh-CN" b="1" dirty="0"/>
          </a:p>
          <a:p>
            <a:r>
              <a:rPr lang="zh-CN" altLang="zh-CN" dirty="0"/>
              <a:t>工业机器人广泛采用的机械传动单元是减速器</a:t>
            </a:r>
            <a:r>
              <a:rPr lang="zh-CN" altLang="zh-CN" dirty="0" smtClean="0"/>
              <a:t>，主要</a:t>
            </a:r>
            <a:r>
              <a:rPr lang="zh-CN" altLang="zh-CN" dirty="0"/>
              <a:t>有两类：</a:t>
            </a:r>
            <a:r>
              <a:rPr lang="en-US" altLang="zh-CN" dirty="0">
                <a:solidFill>
                  <a:srgbClr val="FF0000"/>
                </a:solidFill>
              </a:rPr>
              <a:t>RV</a:t>
            </a:r>
            <a:r>
              <a:rPr lang="zh-CN" altLang="zh-CN" dirty="0">
                <a:solidFill>
                  <a:srgbClr val="FF0000"/>
                </a:solidFill>
              </a:rPr>
              <a:t>减速器</a:t>
            </a:r>
            <a:r>
              <a:rPr lang="zh-CN" altLang="zh-CN" dirty="0"/>
              <a:t>和</a:t>
            </a:r>
            <a:r>
              <a:rPr lang="zh-CN" altLang="zh-CN" dirty="0">
                <a:solidFill>
                  <a:srgbClr val="FF0000"/>
                </a:solidFill>
              </a:rPr>
              <a:t>谐波减速器</a:t>
            </a:r>
            <a:r>
              <a:rPr lang="zh-CN" altLang="zh-CN" dirty="0"/>
              <a:t>。</a:t>
            </a:r>
          </a:p>
        </p:txBody>
      </p:sp>
    </p:spTree>
    <p:extLst>
      <p:ext uri="{BB962C8B-B14F-4D97-AF65-F5344CB8AC3E}">
        <p14:creationId xmlns:p14="http://schemas.microsoft.com/office/powerpoint/2010/main" val="1648194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823448" y="1085068"/>
            <a:ext cx="85862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dirty="0"/>
              <a:t>2</a:t>
            </a:r>
            <a:r>
              <a:rPr lang="zh-CN" altLang="zh-CN" dirty="0"/>
              <a:t>）谐波减速器通常由</a:t>
            </a:r>
            <a:r>
              <a:rPr lang="en-US" altLang="zh-CN" dirty="0"/>
              <a:t>3</a:t>
            </a:r>
            <a:r>
              <a:rPr lang="zh-CN" altLang="zh-CN" dirty="0"/>
              <a:t>个基本构件组成，包括一个有内齿的刚轮，一个工作时可产生径向弹性变形并带有外齿的柔轮和一个装在柔轮内部、呈椭圆形、外圈带有柔性滚动轴承的波发生器，在这</a:t>
            </a:r>
            <a:r>
              <a:rPr lang="en-US" altLang="zh-CN" dirty="0"/>
              <a:t>3</a:t>
            </a:r>
            <a:r>
              <a:rPr lang="zh-CN" altLang="zh-CN" dirty="0"/>
              <a:t>个基本结构中可任意固定一个，其余的一个为主动件一个为从动件。谐波减速器原理如</a:t>
            </a:r>
            <a:r>
              <a:rPr lang="zh-CN" altLang="zh-CN" dirty="0" smtClean="0"/>
              <a:t>图所</a:t>
            </a:r>
            <a:r>
              <a:rPr lang="zh-CN" altLang="zh-CN" dirty="0"/>
              <a:t>示。</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256" y="2285397"/>
            <a:ext cx="7650983" cy="3685534"/>
          </a:xfrm>
          <a:prstGeom prst="rect">
            <a:avLst/>
          </a:prstGeom>
        </p:spPr>
      </p:pic>
    </p:spTree>
    <p:extLst>
      <p:ext uri="{BB962C8B-B14F-4D97-AF65-F5344CB8AC3E}">
        <p14:creationId xmlns:p14="http://schemas.microsoft.com/office/powerpoint/2010/main" val="5598713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1106379" y="1074223"/>
            <a:ext cx="858626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b="1" dirty="0" smtClean="0"/>
              <a:t>（</a:t>
            </a:r>
            <a:r>
              <a:rPr lang="en-US" altLang="zh-CN" b="1" dirty="0"/>
              <a:t>4</a:t>
            </a:r>
            <a:r>
              <a:rPr lang="zh-CN" altLang="zh-CN" b="1" dirty="0"/>
              <a:t>）</a:t>
            </a:r>
            <a:r>
              <a:rPr lang="zh-CN" altLang="zh-CN" b="1" dirty="0" smtClean="0"/>
              <a:t>传感器</a:t>
            </a:r>
            <a:endParaRPr lang="zh-CN" altLang="zh-CN" b="1" dirty="0"/>
          </a:p>
          <a:p>
            <a:r>
              <a:rPr lang="zh-CN" altLang="zh-CN" dirty="0"/>
              <a:t>传感器处于连接外界环境与机器人的接口位置，是机器人获取信息的窗口。根据传感器在机器人上应用目的与使用范围的不同，将其分为两类：内部传感器和外部传感器</a:t>
            </a:r>
            <a:r>
              <a:rPr lang="zh-CN" altLang="zh-CN" dirty="0" smtClean="0"/>
              <a:t>。</a:t>
            </a:r>
            <a:endParaRPr lang="en-US" altLang="zh-CN" dirty="0" smtClean="0"/>
          </a:p>
          <a:p>
            <a:r>
              <a:rPr lang="en-US" altLang="zh-CN" dirty="0"/>
              <a:t>1</a:t>
            </a:r>
            <a:r>
              <a:rPr lang="zh-CN" altLang="zh-CN" dirty="0"/>
              <a:t>）内部传感器：用于检测机器人自身的状态，如测量回转关节位置的轴角编码器、测量速度以控制其运动的测速计。</a:t>
            </a:r>
          </a:p>
          <a:p>
            <a:r>
              <a:rPr lang="en-US" altLang="zh-CN" dirty="0"/>
              <a:t>2</a:t>
            </a:r>
            <a:r>
              <a:rPr lang="zh-CN" altLang="zh-CN" dirty="0"/>
              <a:t>）外部传感器：用于检测机器人所处的环境和对象状况，如视觉传感器。它可为高端机器人控制提供更多的适应能力，也给工业机器人增加了自动检测能力。外部传感器可进一步分为末端执行器传感器和环境传感器。</a:t>
            </a:r>
          </a:p>
          <a:p>
            <a:endParaRPr lang="zh-CN" altLang="zh-CN" dirty="0"/>
          </a:p>
        </p:txBody>
      </p:sp>
    </p:spTree>
    <p:extLst>
      <p:ext uri="{BB962C8B-B14F-4D97-AF65-F5344CB8AC3E}">
        <p14:creationId xmlns:p14="http://schemas.microsoft.com/office/powerpoint/2010/main" val="11619368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950066" y="1154156"/>
            <a:ext cx="998107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a:t>2</a:t>
            </a:r>
            <a:r>
              <a:rPr lang="en-US" altLang="zh-CN" sz="2400" dirty="0" smtClean="0"/>
              <a:t>.</a:t>
            </a:r>
            <a:r>
              <a:rPr lang="zh-CN" altLang="en-US" sz="2400" dirty="0"/>
              <a:t>控制器</a:t>
            </a:r>
            <a:endParaRPr lang="en-US" altLang="zh-CN" sz="2400" dirty="0" smtClean="0"/>
          </a:p>
          <a:p>
            <a:r>
              <a:rPr lang="zh-CN" altLang="zh-CN" dirty="0"/>
              <a:t>工业机器人控制器是机器人的大脑，控制器内部主要由主计算板、轴计算板、机器人六轴驱动器、串口测量板、安全面板、电容、辅助部件、各种连接线组成，它通过这些硬件和软件的结合来操作机器人，并协调机器人与其他设备之间的关系</a:t>
            </a:r>
            <a:r>
              <a:rPr lang="zh-CN" altLang="zh-CN" dirty="0" smtClean="0"/>
              <a:t>。</a:t>
            </a:r>
            <a:endParaRPr lang="zh-CN" altLang="zh-CN" dirty="0"/>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0866" y="2446818"/>
            <a:ext cx="4563934" cy="3730254"/>
          </a:xfrm>
          <a:prstGeom prst="rect">
            <a:avLst/>
          </a:prstGeom>
        </p:spPr>
      </p:pic>
    </p:spTree>
    <p:extLst>
      <p:ext uri="{BB962C8B-B14F-4D97-AF65-F5344CB8AC3E}">
        <p14:creationId xmlns:p14="http://schemas.microsoft.com/office/powerpoint/2010/main" val="4636930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6" name="文本框 5"/>
          <p:cNvSpPr txBox="1"/>
          <p:nvPr/>
        </p:nvSpPr>
        <p:spPr bwMode="auto">
          <a:xfrm>
            <a:off x="869705" y="1162042"/>
            <a:ext cx="1039280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a:t>3</a:t>
            </a:r>
            <a:r>
              <a:rPr lang="en-US" altLang="zh-CN" sz="2400" dirty="0" smtClean="0"/>
              <a:t>.</a:t>
            </a:r>
            <a:r>
              <a:rPr lang="zh-CN" altLang="en-US" sz="2400" dirty="0"/>
              <a:t>示教器</a:t>
            </a:r>
            <a:endParaRPr lang="en-US" altLang="zh-CN" sz="2400" dirty="0" smtClean="0"/>
          </a:p>
          <a:p>
            <a:r>
              <a:rPr lang="zh-CN" altLang="zh-CN" dirty="0"/>
              <a:t>示教器又称为示教编程器，是机器人系统的核心部件，主要由液晶屏幕和操作按钮组成，可由操作者手持移动，它是机器人的人机交互接口，机器人的所有操作上都是通过示教器来完成的，如点动机器人，编写、测试和运行机器人程序，设定、查阅机器人状态设置和位置等，</a:t>
            </a:r>
            <a:r>
              <a:rPr lang="en-US" altLang="zh-CN" dirty="0"/>
              <a:t>ABB</a:t>
            </a:r>
            <a:r>
              <a:rPr lang="zh-CN" altLang="zh-CN" dirty="0"/>
              <a:t>示教器如</a:t>
            </a:r>
            <a:r>
              <a:rPr lang="zh-CN" altLang="zh-CN" dirty="0" smtClean="0"/>
              <a:t>图所</a:t>
            </a:r>
            <a:r>
              <a:rPr lang="zh-CN" altLang="zh-CN" dirty="0"/>
              <a:t>示。</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091" y="2454704"/>
            <a:ext cx="6108952" cy="3848639"/>
          </a:xfrm>
          <a:prstGeom prst="rect">
            <a:avLst/>
          </a:prstGeom>
        </p:spPr>
      </p:pic>
    </p:spTree>
    <p:extLst>
      <p:ext uri="{BB962C8B-B14F-4D97-AF65-F5344CB8AC3E}">
        <p14:creationId xmlns:p14="http://schemas.microsoft.com/office/powerpoint/2010/main" val="25481856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（四）</a:t>
            </a:r>
            <a:endParaRPr lang="zh-CN" altLang="en-US" sz="2000" dirty="0">
              <a:solidFill>
                <a:prstClr val="white"/>
              </a:solidFill>
            </a:endParaRPr>
          </a:p>
        </p:txBody>
      </p:sp>
      <p:sp>
        <p:nvSpPr>
          <p:cNvPr id="5" name="文本框 4"/>
          <p:cNvSpPr txBox="1"/>
          <p:nvPr/>
        </p:nvSpPr>
        <p:spPr bwMode="auto">
          <a:xfrm>
            <a:off x="1573482" y="1049738"/>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工业机器人的性能指标</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754729" y="1714303"/>
            <a:ext cx="611866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smtClean="0"/>
              <a:t>1.</a:t>
            </a:r>
            <a:r>
              <a:rPr lang="zh-CN" altLang="en-US" sz="2400" dirty="0" smtClean="0"/>
              <a:t>自由度</a:t>
            </a:r>
            <a:endParaRPr lang="en-US" altLang="zh-CN" sz="2400" dirty="0" smtClean="0"/>
          </a:p>
          <a:p>
            <a:r>
              <a:rPr lang="zh-CN" altLang="zh-CN" sz="2400" dirty="0"/>
              <a:t>机器人的自由度是指描述机器人本体（不含末端执行器）相对</a:t>
            </a:r>
            <a:r>
              <a:rPr lang="zh-CN" altLang="zh-CN" sz="2400" dirty="0" smtClean="0"/>
              <a:t>于</a:t>
            </a:r>
            <a:r>
              <a:rPr lang="zh-CN" altLang="en-US" sz="2400" dirty="0" smtClean="0"/>
              <a:t>基坐标系</a:t>
            </a:r>
            <a:r>
              <a:rPr lang="zh-CN" altLang="zh-CN" sz="2400" dirty="0" smtClean="0"/>
              <a:t>（</a:t>
            </a:r>
            <a:r>
              <a:rPr lang="zh-CN" altLang="zh-CN" sz="2400" dirty="0"/>
              <a:t>机器人坐标系）进行独立运动的数目。机器人的自由度表示机器人动作灵活的尺度，一般以轴的直线移动、摆动或旋转动作的数目来表示。工业机器人一般采用空间开链连杆机构，其中的运动副</a:t>
            </a:r>
            <a:r>
              <a:rPr lang="en-US" altLang="zh-CN" sz="2400" dirty="0"/>
              <a:t>(</a:t>
            </a:r>
            <a:r>
              <a:rPr lang="zh-CN" altLang="zh-CN" sz="2400" dirty="0"/>
              <a:t>转动副或移动副</a:t>
            </a:r>
            <a:r>
              <a:rPr lang="en-US" altLang="zh-CN" sz="2400" dirty="0"/>
              <a:t>)</a:t>
            </a:r>
            <a:r>
              <a:rPr lang="zh-CN" altLang="zh-CN" sz="2400" dirty="0"/>
              <a:t>常称为关节，关节个数通常即为工业机器人的自由</a:t>
            </a:r>
            <a:r>
              <a:rPr lang="zh-CN" altLang="zh-CN" sz="2400" dirty="0" smtClean="0"/>
              <a:t>度数</a:t>
            </a:r>
            <a:r>
              <a:rPr lang="zh-CN" altLang="en-US" sz="2400" dirty="0" smtClean="0"/>
              <a:t>，如图所示</a:t>
            </a:r>
            <a:r>
              <a:rPr lang="zh-CN" altLang="zh-CN" sz="2400" dirty="0" smtClean="0"/>
              <a:t>。</a:t>
            </a:r>
            <a:endParaRPr lang="zh-CN" altLang="zh-CN" sz="2400" dirty="0"/>
          </a:p>
          <a:p>
            <a:endParaRPr lang="en-US" altLang="zh-CN" sz="2400" dirty="0" smtClean="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1047" y="1714303"/>
            <a:ext cx="4563025" cy="3581974"/>
          </a:xfrm>
          <a:prstGeom prst="rect">
            <a:avLst/>
          </a:prstGeom>
        </p:spPr>
      </p:pic>
    </p:spTree>
    <p:extLst>
      <p:ext uri="{BB962C8B-B14F-4D97-AF65-F5344CB8AC3E}">
        <p14:creationId xmlns:p14="http://schemas.microsoft.com/office/powerpoint/2010/main" val="2712741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（四）</a:t>
            </a:r>
            <a:endParaRPr lang="zh-CN" altLang="en-US" sz="2000" dirty="0">
              <a:solidFill>
                <a:prstClr val="white"/>
              </a:solidFill>
            </a:endParaRPr>
          </a:p>
        </p:txBody>
      </p:sp>
      <p:sp>
        <p:nvSpPr>
          <p:cNvPr id="5" name="文本框 4"/>
          <p:cNvSpPr txBox="1"/>
          <p:nvPr/>
        </p:nvSpPr>
        <p:spPr bwMode="auto">
          <a:xfrm>
            <a:off x="1573482" y="1049738"/>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工业机器人的性能指标</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1098759" y="1714303"/>
            <a:ext cx="100098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a:t>2</a:t>
            </a:r>
            <a:r>
              <a:rPr lang="en-US" altLang="zh-CN" sz="2400" dirty="0" smtClean="0"/>
              <a:t>.</a:t>
            </a:r>
            <a:r>
              <a:rPr lang="zh-CN" altLang="en-US" sz="2400" dirty="0" smtClean="0"/>
              <a:t>工作空间</a:t>
            </a:r>
            <a:endParaRPr lang="en-US" altLang="zh-CN" sz="2400" dirty="0" smtClean="0"/>
          </a:p>
          <a:p>
            <a:r>
              <a:rPr lang="zh-CN" altLang="zh-CN" dirty="0"/>
              <a:t>工作空间是机器人未装任何末端执行器情况下的最大空间，机器人外形尺寸和工作空间如</a:t>
            </a:r>
            <a:r>
              <a:rPr lang="zh-CN" altLang="zh-CN" dirty="0" smtClean="0"/>
              <a:t>图所</a:t>
            </a:r>
            <a:r>
              <a:rPr lang="zh-CN" altLang="zh-CN" dirty="0"/>
              <a:t>示。</a:t>
            </a:r>
            <a:endParaRPr lang="en-US" altLang="zh-CN" dirty="0" smtClean="0"/>
          </a:p>
        </p:txBody>
      </p:sp>
      <p:pic>
        <p:nvPicPr>
          <p:cNvPr id="7" name="Picture 2" descr="1-13hg"/>
          <p:cNvPicPr>
            <a:picLocks noChangeAspect="1" noChangeArrowheads="1"/>
          </p:cNvPicPr>
          <p:nvPr/>
        </p:nvPicPr>
        <p:blipFill>
          <a:blip r:embed="rId2">
            <a:extLst>
              <a:ext uri="{28A0092B-C50C-407E-A947-70E740481C1C}">
                <a14:useLocalDpi xmlns:a14="http://schemas.microsoft.com/office/drawing/2010/main" val="0"/>
              </a:ext>
            </a:extLst>
          </a:blip>
          <a:srcRect t="15012" b="7947"/>
          <a:stretch>
            <a:fillRect/>
          </a:stretch>
        </p:blipFill>
        <p:spPr bwMode="auto">
          <a:xfrm>
            <a:off x="2367959" y="2452967"/>
            <a:ext cx="6531597" cy="381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452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（四）</a:t>
            </a:r>
            <a:endParaRPr lang="zh-CN" altLang="en-US" sz="2000" dirty="0">
              <a:solidFill>
                <a:prstClr val="white"/>
              </a:solidFill>
            </a:endParaRPr>
          </a:p>
        </p:txBody>
      </p:sp>
      <p:sp>
        <p:nvSpPr>
          <p:cNvPr id="5" name="文本框 4"/>
          <p:cNvSpPr txBox="1"/>
          <p:nvPr/>
        </p:nvSpPr>
        <p:spPr bwMode="auto">
          <a:xfrm>
            <a:off x="1573482" y="1049738"/>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工业机器人的性能指标</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964110" y="1878496"/>
            <a:ext cx="8586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smtClean="0"/>
              <a:t>3.</a:t>
            </a:r>
            <a:r>
              <a:rPr lang="zh-CN" altLang="en-US" sz="2400" dirty="0"/>
              <a:t>负载能力</a:t>
            </a:r>
            <a:endParaRPr lang="en-US" altLang="zh-CN" sz="2400" dirty="0" smtClean="0"/>
          </a:p>
        </p:txBody>
      </p:sp>
      <p:sp>
        <p:nvSpPr>
          <p:cNvPr id="7" name="矩形 6"/>
          <p:cNvSpPr/>
          <p:nvPr/>
        </p:nvSpPr>
        <p:spPr>
          <a:xfrm>
            <a:off x="964110" y="2359510"/>
            <a:ext cx="10081118" cy="646331"/>
          </a:xfrm>
          <a:prstGeom prst="rect">
            <a:avLst/>
          </a:prstGeom>
        </p:spPr>
        <p:txBody>
          <a:bodyPr wrap="square">
            <a:spAutoFit/>
          </a:bodyPr>
          <a:lstStyle/>
          <a:p>
            <a:pPr indent="266700" algn="just">
              <a:spcAft>
                <a:spcPts val="0"/>
              </a:spcAft>
            </a:pPr>
            <a:r>
              <a:rPr lang="zh-CN" altLang="zh-CN" kern="100" dirty="0">
                <a:latin typeface="Times New Roman" panose="02020603050405020304" pitchFamily="18" charset="0"/>
                <a:cs typeface="Times New Roman" panose="02020603050405020304" pitchFamily="18" charset="0"/>
              </a:rPr>
              <a:t>负载是指机器人在工作时能够承受的最大载重。如果将零件从一个位置搬至另一个位置，就需要将零件的重量和机器人手爪的重量计算在负载内。</a:t>
            </a:r>
            <a:r>
              <a:rPr lang="zh-CN" altLang="zh-CN" kern="100" dirty="0" smtClean="0">
                <a:latin typeface="Times New Roman" panose="02020603050405020304" pitchFamily="18" charset="0"/>
                <a:cs typeface="Times New Roman" panose="02020603050405020304" pitchFamily="18" charset="0"/>
              </a:rPr>
              <a:t>目前工业机器人</a:t>
            </a:r>
            <a:r>
              <a:rPr lang="zh-CN" altLang="zh-CN" kern="100" dirty="0">
                <a:latin typeface="Times New Roman" panose="02020603050405020304" pitchFamily="18" charset="0"/>
                <a:cs typeface="Times New Roman" panose="02020603050405020304" pitchFamily="18" charset="0"/>
              </a:rPr>
              <a:t>负载范围可从</a:t>
            </a:r>
            <a:r>
              <a:rPr lang="en-US" altLang="zh-CN" kern="100" dirty="0">
                <a:solidFill>
                  <a:srgbClr val="FF0000"/>
                </a:solidFill>
                <a:latin typeface="Times New Roman" panose="02020603050405020304" pitchFamily="18" charset="0"/>
                <a:cs typeface="Times New Roman" panose="02020603050405020304" pitchFamily="18" charset="0"/>
              </a:rPr>
              <a:t>0.5kg</a:t>
            </a:r>
            <a:r>
              <a:rPr lang="zh-CN" altLang="zh-CN" kern="100" dirty="0">
                <a:latin typeface="Times New Roman" panose="02020603050405020304" pitchFamily="18" charset="0"/>
                <a:cs typeface="Times New Roman" panose="02020603050405020304" pitchFamily="18" charset="0"/>
              </a:rPr>
              <a:t>直至</a:t>
            </a:r>
            <a:r>
              <a:rPr lang="en-US" altLang="zh-CN" kern="100" dirty="0">
                <a:solidFill>
                  <a:srgbClr val="FF0000"/>
                </a:solidFill>
                <a:latin typeface="Times New Roman" panose="02020603050405020304" pitchFamily="18" charset="0"/>
                <a:cs typeface="Times New Roman" panose="02020603050405020304" pitchFamily="18" charset="0"/>
              </a:rPr>
              <a:t>800kg</a:t>
            </a:r>
            <a:r>
              <a:rPr lang="zh-CN" altLang="zh-CN" kern="100" dirty="0">
                <a:latin typeface="Times New Roman" panose="02020603050405020304" pitchFamily="18" charset="0"/>
                <a:cs typeface="Times New Roman" panose="02020603050405020304" pitchFamily="18" charset="0"/>
              </a:rPr>
              <a:t>。</a:t>
            </a:r>
            <a:endParaRPr lang="zh-CN" altLang="zh-CN" kern="100" dirty="0">
              <a:latin typeface="Calibri" panose="020F0502020204030204" pitchFamily="34" charset="0"/>
              <a:cs typeface="Times New Roman" panose="02020603050405020304" pitchFamily="18" charset="0"/>
            </a:endParaRPr>
          </a:p>
        </p:txBody>
      </p:sp>
      <p:sp>
        <p:nvSpPr>
          <p:cNvPr id="8" name="文本框 7"/>
          <p:cNvSpPr txBox="1"/>
          <p:nvPr/>
        </p:nvSpPr>
        <p:spPr bwMode="auto">
          <a:xfrm>
            <a:off x="964110" y="3701312"/>
            <a:ext cx="8586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400" dirty="0"/>
              <a:t>4</a:t>
            </a:r>
            <a:r>
              <a:rPr lang="en-US" altLang="zh-CN" sz="2400" dirty="0" smtClean="0"/>
              <a:t>.</a:t>
            </a:r>
            <a:r>
              <a:rPr lang="zh-CN" altLang="en-US" sz="2400" dirty="0" smtClean="0"/>
              <a:t>工作精度</a:t>
            </a:r>
            <a:endParaRPr lang="en-US" altLang="zh-CN" sz="2400" dirty="0" smtClean="0"/>
          </a:p>
        </p:txBody>
      </p:sp>
      <p:sp>
        <p:nvSpPr>
          <p:cNvPr id="9" name="矩形 8"/>
          <p:cNvSpPr/>
          <p:nvPr/>
        </p:nvSpPr>
        <p:spPr>
          <a:xfrm>
            <a:off x="964110" y="4162977"/>
            <a:ext cx="10399142" cy="1200329"/>
          </a:xfrm>
          <a:prstGeom prst="rect">
            <a:avLst/>
          </a:prstGeom>
        </p:spPr>
        <p:txBody>
          <a:bodyPr wrap="square">
            <a:spAutoFit/>
          </a:bodyPr>
          <a:lstStyle/>
          <a:p>
            <a:pPr indent="266700" algn="just">
              <a:spcAft>
                <a:spcPts val="0"/>
              </a:spcAft>
            </a:pPr>
            <a:r>
              <a:rPr lang="zh-CN" altLang="zh-CN" kern="100" dirty="0">
                <a:latin typeface="Times New Roman" panose="02020603050405020304" pitchFamily="18" charset="0"/>
                <a:cs typeface="Times New Roman" panose="02020603050405020304" pitchFamily="18" charset="0"/>
              </a:rPr>
              <a:t>工业机器人工作精度是指定位精度（也称绝对精度）和重复</a:t>
            </a:r>
            <a:r>
              <a:rPr lang="zh-CN" altLang="zh-CN" kern="100" dirty="0" smtClean="0">
                <a:latin typeface="Times New Roman" panose="02020603050405020304" pitchFamily="18" charset="0"/>
                <a:cs typeface="Times New Roman" panose="02020603050405020304" pitchFamily="18" charset="0"/>
              </a:rPr>
              <a:t>定位</a:t>
            </a:r>
            <a:r>
              <a:rPr lang="zh-CN" altLang="en-US" kern="100" dirty="0" smtClean="0">
                <a:latin typeface="Times New Roman" panose="02020603050405020304" pitchFamily="18" charset="0"/>
                <a:cs typeface="Times New Roman" panose="02020603050405020304" pitchFamily="18" charset="0"/>
              </a:rPr>
              <a:t>准确</a:t>
            </a:r>
            <a:r>
              <a:rPr lang="zh-CN" altLang="zh-CN" kern="100" dirty="0" smtClean="0">
                <a:latin typeface="Times New Roman" panose="02020603050405020304" pitchFamily="18" charset="0"/>
                <a:cs typeface="Times New Roman" panose="02020603050405020304" pitchFamily="18" charset="0"/>
              </a:rPr>
              <a:t>度</a:t>
            </a:r>
            <a:r>
              <a:rPr lang="zh-CN" altLang="zh-CN" kern="100" dirty="0">
                <a:latin typeface="Times New Roman" panose="02020603050405020304" pitchFamily="18" charset="0"/>
                <a:cs typeface="Times New Roman" panose="02020603050405020304" pitchFamily="18" charset="0"/>
              </a:rPr>
              <a:t>。定位精度是指机器人手部实际到达位置与目标位置之间的差异，用反复多次测试的定位结果的代表点与指定位置之间的距离来表示。重复</a:t>
            </a:r>
            <a:r>
              <a:rPr lang="zh-CN" altLang="zh-CN" kern="100" dirty="0" smtClean="0">
                <a:latin typeface="Times New Roman" panose="02020603050405020304" pitchFamily="18" charset="0"/>
                <a:cs typeface="Times New Roman" panose="02020603050405020304" pitchFamily="18" charset="0"/>
              </a:rPr>
              <a:t>定位</a:t>
            </a:r>
            <a:r>
              <a:rPr lang="zh-CN" altLang="en-US" kern="100" dirty="0" smtClean="0">
                <a:latin typeface="Times New Roman" panose="02020603050405020304" pitchFamily="18" charset="0"/>
                <a:cs typeface="Times New Roman" panose="02020603050405020304" pitchFamily="18" charset="0"/>
              </a:rPr>
              <a:t>准确</a:t>
            </a:r>
            <a:r>
              <a:rPr lang="zh-CN" altLang="zh-CN" kern="100" dirty="0" smtClean="0">
                <a:latin typeface="Times New Roman" panose="02020603050405020304" pitchFamily="18" charset="0"/>
                <a:cs typeface="Times New Roman" panose="02020603050405020304" pitchFamily="18" charset="0"/>
              </a:rPr>
              <a:t>度</a:t>
            </a:r>
            <a:r>
              <a:rPr lang="zh-CN" altLang="zh-CN" kern="100" dirty="0">
                <a:latin typeface="Times New Roman" panose="02020603050405020304" pitchFamily="18" charset="0"/>
                <a:cs typeface="Times New Roman" panose="02020603050405020304" pitchFamily="18" charset="0"/>
              </a:rPr>
              <a:t>是指机器人重复定位手部于同一目标位置的能力，以实际位置值的分散程度来表示。目前，工业机器人的</a:t>
            </a:r>
            <a:r>
              <a:rPr lang="zh-CN" altLang="zh-CN" kern="100" dirty="0" smtClean="0">
                <a:latin typeface="Times New Roman" panose="02020603050405020304" pitchFamily="18" charset="0"/>
                <a:cs typeface="Times New Roman" panose="02020603050405020304" pitchFamily="18" charset="0"/>
              </a:rPr>
              <a:t>重复</a:t>
            </a:r>
            <a:r>
              <a:rPr lang="zh-CN" altLang="en-US" kern="100" dirty="0" smtClean="0">
                <a:latin typeface="Times New Roman" panose="02020603050405020304" pitchFamily="18" charset="0"/>
                <a:cs typeface="Times New Roman" panose="02020603050405020304" pitchFamily="18" charset="0"/>
              </a:rPr>
              <a:t>定位准确</a:t>
            </a:r>
            <a:r>
              <a:rPr lang="zh-CN" altLang="zh-CN" kern="100" dirty="0" smtClean="0">
                <a:latin typeface="Times New Roman" panose="02020603050405020304" pitchFamily="18" charset="0"/>
                <a:cs typeface="Times New Roman" panose="02020603050405020304" pitchFamily="18" charset="0"/>
              </a:rPr>
              <a:t>度</a:t>
            </a:r>
            <a:r>
              <a:rPr lang="zh-CN" altLang="zh-CN" kern="100" dirty="0">
                <a:latin typeface="Times New Roman" panose="02020603050405020304" pitchFamily="18" charset="0"/>
                <a:cs typeface="Times New Roman" panose="02020603050405020304" pitchFamily="18" charset="0"/>
              </a:rPr>
              <a:t>可达±</a:t>
            </a:r>
            <a:r>
              <a:rPr lang="en-US" altLang="zh-CN" kern="100" dirty="0">
                <a:latin typeface="Times New Roman" panose="02020603050405020304" pitchFamily="18" charset="0"/>
                <a:cs typeface="Times New Roman" panose="02020603050405020304" pitchFamily="18" charset="0"/>
              </a:rPr>
              <a:t>0.01~</a:t>
            </a:r>
            <a:r>
              <a:rPr lang="zh-CN" altLang="zh-CN" kern="100" dirty="0">
                <a:latin typeface="Times New Roman" panose="02020603050405020304" pitchFamily="18" charset="0"/>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0.5mm</a:t>
            </a:r>
            <a:r>
              <a:rPr lang="zh-CN" altLang="zh-CN" kern="100" dirty="0" smtClean="0">
                <a:latin typeface="Times New Roman" panose="02020603050405020304" pitchFamily="18" charset="0"/>
                <a:cs typeface="Times New Roman" panose="02020603050405020304" pitchFamily="18" charset="0"/>
              </a:rPr>
              <a:t>。</a:t>
            </a:r>
            <a:endParaRPr lang="zh-CN" altLang="zh-CN"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1536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三</a:t>
            </a:r>
          </a:p>
        </p:txBody>
      </p:sp>
      <p:sp>
        <p:nvSpPr>
          <p:cNvPr id="3" name="副标题 2"/>
          <p:cNvSpPr>
            <a:spLocks noGrp="1"/>
          </p:cNvSpPr>
          <p:nvPr>
            <p:ph type="subTitle" idx="1"/>
          </p:nvPr>
        </p:nvSpPr>
        <p:spPr/>
        <p:txBody>
          <a:bodyPr/>
          <a:lstStyle/>
          <a:p>
            <a:r>
              <a:rPr lang="zh-CN" altLang="en-US" dirty="0" smtClean="0"/>
              <a:t>认识工业机器人</a:t>
            </a:r>
            <a:endParaRPr lang="zh-CN" altLang="en-US" dirty="0"/>
          </a:p>
        </p:txBody>
      </p:sp>
      <p:sp>
        <p:nvSpPr>
          <p:cNvPr id="4" name="五边形 3"/>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prstClr val="white"/>
                </a:solidFill>
              </a:rPr>
              <a:t>（五）</a:t>
            </a:r>
            <a:endParaRPr lang="zh-CN" altLang="en-US" sz="2000" dirty="0">
              <a:solidFill>
                <a:prstClr val="white"/>
              </a:solidFill>
            </a:endParaRPr>
          </a:p>
        </p:txBody>
      </p:sp>
      <p:sp>
        <p:nvSpPr>
          <p:cNvPr id="5" name="文本框 4"/>
          <p:cNvSpPr txBox="1"/>
          <p:nvPr/>
        </p:nvSpPr>
        <p:spPr bwMode="auto">
          <a:xfrm>
            <a:off x="1573482" y="1049738"/>
            <a:ext cx="50946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工业机器人坐标系</a:t>
            </a:r>
            <a:endParaRPr lang="zh-CN" altLang="en-US" sz="3000" b="1" kern="0" dirty="0">
              <a:solidFill>
                <a:sysClr val="windowText" lastClr="000000"/>
              </a:solidFill>
              <a:latin typeface="华文楷体" pitchFamily="2" charset="-122"/>
              <a:ea typeface="华文楷体" pitchFamily="2" charset="-122"/>
            </a:endParaRPr>
          </a:p>
        </p:txBody>
      </p:sp>
      <p:sp>
        <p:nvSpPr>
          <p:cNvPr id="6" name="文本框 5"/>
          <p:cNvSpPr txBox="1"/>
          <p:nvPr/>
        </p:nvSpPr>
        <p:spPr bwMode="auto">
          <a:xfrm>
            <a:off x="1123432" y="2529115"/>
            <a:ext cx="383138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000" dirty="0"/>
              <a:t>ABB</a:t>
            </a:r>
            <a:r>
              <a:rPr lang="zh-CN" altLang="zh-CN" sz="2000" dirty="0"/>
              <a:t>工业机器人一般有</a:t>
            </a:r>
            <a:r>
              <a:rPr lang="en-US" altLang="zh-CN" sz="2000" dirty="0"/>
              <a:t>4</a:t>
            </a:r>
            <a:r>
              <a:rPr lang="zh-CN" altLang="zh-CN" sz="2000" dirty="0"/>
              <a:t>个坐标系，即</a:t>
            </a:r>
            <a:r>
              <a:rPr lang="zh-CN" altLang="zh-CN" sz="2000" dirty="0">
                <a:solidFill>
                  <a:srgbClr val="FF0000"/>
                </a:solidFill>
              </a:rPr>
              <a:t>大地坐标系</a:t>
            </a:r>
            <a:r>
              <a:rPr lang="zh-CN" altLang="zh-CN" sz="2000" dirty="0"/>
              <a:t>、</a:t>
            </a:r>
            <a:r>
              <a:rPr lang="zh-CN" altLang="zh-CN" sz="2000" dirty="0">
                <a:solidFill>
                  <a:srgbClr val="FF0000"/>
                </a:solidFill>
              </a:rPr>
              <a:t>基坐标系</a:t>
            </a:r>
            <a:r>
              <a:rPr lang="zh-CN" altLang="zh-CN" sz="2000" dirty="0"/>
              <a:t>、</a:t>
            </a:r>
            <a:r>
              <a:rPr lang="zh-CN" altLang="zh-CN" sz="2000" dirty="0">
                <a:solidFill>
                  <a:srgbClr val="FF0000"/>
                </a:solidFill>
              </a:rPr>
              <a:t>工具坐标系</a:t>
            </a:r>
            <a:r>
              <a:rPr lang="zh-CN" altLang="zh-CN" sz="2000" dirty="0"/>
              <a:t>和</a:t>
            </a:r>
            <a:r>
              <a:rPr lang="zh-CN" altLang="zh-CN" sz="2000" dirty="0">
                <a:solidFill>
                  <a:srgbClr val="FF0000"/>
                </a:solidFill>
              </a:rPr>
              <a:t>工件坐标系</a:t>
            </a:r>
            <a:r>
              <a:rPr lang="zh-CN" altLang="zh-CN" sz="2000" dirty="0"/>
              <a:t>，如</a:t>
            </a:r>
            <a:r>
              <a:rPr lang="zh-CN" altLang="zh-CN" sz="2000" dirty="0" smtClean="0"/>
              <a:t>图所</a:t>
            </a:r>
            <a:r>
              <a:rPr lang="zh-CN" altLang="zh-CN" sz="2000" dirty="0"/>
              <a:t>示。</a:t>
            </a:r>
          </a:p>
        </p:txBody>
      </p:sp>
      <p:pic>
        <p:nvPicPr>
          <p:cNvPr id="3074" name="图片 9"/>
          <p:cNvPicPr>
            <a:picLocks noChangeAspect="1" noChangeArrowheads="1"/>
          </p:cNvPicPr>
          <p:nvPr/>
        </p:nvPicPr>
        <p:blipFill>
          <a:blip r:embed="rId2">
            <a:extLst>
              <a:ext uri="{28A0092B-C50C-407E-A947-70E740481C1C}">
                <a14:useLocalDpi xmlns:a14="http://schemas.microsoft.com/office/drawing/2010/main" val="0"/>
              </a:ext>
            </a:extLst>
          </a:blip>
          <a:srcRect b="7977"/>
          <a:stretch>
            <a:fillRect/>
          </a:stretch>
        </p:blipFill>
        <p:spPr bwMode="auto">
          <a:xfrm>
            <a:off x="5238956" y="980728"/>
            <a:ext cx="5869646" cy="542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4756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四</a:t>
            </a:r>
          </a:p>
        </p:txBody>
      </p:sp>
      <p:sp>
        <p:nvSpPr>
          <p:cNvPr id="3" name="副标题 2"/>
          <p:cNvSpPr>
            <a:spLocks noGrp="1"/>
          </p:cNvSpPr>
          <p:nvPr>
            <p:ph type="subTitle" idx="1"/>
          </p:nvPr>
        </p:nvSpPr>
        <p:spPr>
          <a:xfrm>
            <a:off x="2998179" y="122760"/>
            <a:ext cx="8544949" cy="864096"/>
          </a:xfrm>
        </p:spPr>
        <p:txBody>
          <a:bodyPr/>
          <a:lstStyle/>
          <a:p>
            <a:r>
              <a:rPr lang="zh-CN" altLang="en-US" dirty="0"/>
              <a:t>问题</a:t>
            </a:r>
            <a:r>
              <a:rPr lang="zh-CN" altLang="en-US" dirty="0" smtClean="0"/>
              <a:t>探究</a:t>
            </a:r>
            <a:endParaRPr lang="zh-CN" altLang="en-US" dirty="0"/>
          </a:p>
        </p:txBody>
      </p:sp>
      <p:sp>
        <p:nvSpPr>
          <p:cNvPr id="4" name="文本框 3"/>
          <p:cNvSpPr txBox="1"/>
          <p:nvPr/>
        </p:nvSpPr>
        <p:spPr bwMode="auto">
          <a:xfrm>
            <a:off x="527382" y="2025138"/>
            <a:ext cx="1101574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dirty="0"/>
              <a:t>国标《</a:t>
            </a:r>
            <a:r>
              <a:rPr lang="en-US" altLang="zh-CN" sz="2400" dirty="0"/>
              <a:t>GB/T12642-2013</a:t>
            </a:r>
            <a:r>
              <a:rPr lang="zh-CN" altLang="zh-CN" sz="2400" dirty="0"/>
              <a:t>工业机器人性能规范及其试验方法》中针对十几种机器人的性能指标进行界定，其中经常提到的有三种：</a:t>
            </a:r>
            <a:r>
              <a:rPr lang="zh-CN" altLang="zh-CN" sz="2400" dirty="0">
                <a:solidFill>
                  <a:srgbClr val="FF0000"/>
                </a:solidFill>
              </a:rPr>
              <a:t>重复定位准确度</a:t>
            </a:r>
            <a:r>
              <a:rPr lang="zh-CN" altLang="zh-CN" sz="2400" dirty="0"/>
              <a:t>、</a:t>
            </a:r>
            <a:r>
              <a:rPr lang="zh-CN" altLang="zh-CN" sz="2400" dirty="0">
                <a:solidFill>
                  <a:srgbClr val="FF0000"/>
                </a:solidFill>
              </a:rPr>
              <a:t>位姿准确度</a:t>
            </a:r>
            <a:r>
              <a:rPr lang="zh-CN" altLang="zh-CN" sz="2400" dirty="0"/>
              <a:t>和</a:t>
            </a:r>
            <a:r>
              <a:rPr lang="zh-CN" altLang="zh-CN" sz="2400" dirty="0">
                <a:solidFill>
                  <a:srgbClr val="FF0000"/>
                </a:solidFill>
              </a:rPr>
              <a:t>轨迹准确度</a:t>
            </a:r>
            <a:r>
              <a:rPr lang="zh-CN" altLang="zh-CN" sz="2400" dirty="0" smtClean="0"/>
              <a:t>。</a:t>
            </a:r>
            <a:endParaRPr lang="en-US" altLang="zh-CN" sz="2400" dirty="0" smtClean="0"/>
          </a:p>
          <a:p>
            <a:endParaRPr lang="en-US" altLang="zh-CN" sz="2400" dirty="0" smtClean="0"/>
          </a:p>
          <a:p>
            <a:r>
              <a:rPr lang="zh-CN" altLang="zh-CN" sz="2400" dirty="0" smtClean="0"/>
              <a:t>工业机器人</a:t>
            </a:r>
            <a:r>
              <a:rPr lang="zh-CN" altLang="zh-CN" sz="2400" dirty="0"/>
              <a:t>控制系统的性能一般由机器人的</a:t>
            </a:r>
            <a:r>
              <a:rPr lang="zh-CN" altLang="zh-CN" sz="2400" dirty="0">
                <a:solidFill>
                  <a:srgbClr val="FF0000"/>
                </a:solidFill>
              </a:rPr>
              <a:t>位姿准确度</a:t>
            </a:r>
            <a:r>
              <a:rPr lang="zh-CN" altLang="zh-CN" sz="2400" dirty="0"/>
              <a:t>和</a:t>
            </a:r>
            <a:r>
              <a:rPr lang="zh-CN" altLang="zh-CN" sz="2400" dirty="0">
                <a:solidFill>
                  <a:srgbClr val="FF0000"/>
                </a:solidFill>
              </a:rPr>
              <a:t>轨迹准确度</a:t>
            </a:r>
            <a:r>
              <a:rPr lang="zh-CN" altLang="zh-CN" sz="2400" dirty="0"/>
              <a:t>来间接表示。</a:t>
            </a:r>
          </a:p>
        </p:txBody>
      </p:sp>
      <p:sp>
        <p:nvSpPr>
          <p:cNvPr id="8" name="五边形 7"/>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prstClr val="white"/>
              </a:solidFill>
            </a:endParaRPr>
          </a:p>
        </p:txBody>
      </p:sp>
      <p:sp>
        <p:nvSpPr>
          <p:cNvPr id="9" name="文本框 8"/>
          <p:cNvSpPr txBox="1"/>
          <p:nvPr/>
        </p:nvSpPr>
        <p:spPr bwMode="auto">
          <a:xfrm>
            <a:off x="1573482" y="1049738"/>
            <a:ext cx="6954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000" b="1" kern="0" dirty="0" smtClean="0">
                <a:solidFill>
                  <a:sysClr val="windowText" lastClr="000000"/>
                </a:solidFill>
                <a:latin typeface="华文楷体" pitchFamily="2" charset="-122"/>
                <a:ea typeface="华文楷体" pitchFamily="2" charset="-122"/>
              </a:rPr>
              <a:t>机器人的动作精度该从哪些方面提高</a:t>
            </a:r>
            <a:endParaRPr lang="zh-CN" altLang="en-US" sz="3000" b="1" kern="0" dirty="0">
              <a:solidFill>
                <a:sysClr val="windowText" lastClr="000000"/>
              </a:solidFill>
              <a:latin typeface="华文楷体" pitchFamily="2" charset="-122"/>
              <a:ea typeface="华文楷体" pitchFamily="2" charset="-122"/>
            </a:endParaRPr>
          </a:p>
        </p:txBody>
      </p:sp>
    </p:spTree>
    <p:extLst>
      <p:ext uri="{BB962C8B-B14F-4D97-AF65-F5344CB8AC3E}">
        <p14:creationId xmlns:p14="http://schemas.microsoft.com/office/powerpoint/2010/main" val="4479428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四</a:t>
            </a:r>
          </a:p>
        </p:txBody>
      </p:sp>
      <p:sp>
        <p:nvSpPr>
          <p:cNvPr id="3" name="副标题 2"/>
          <p:cNvSpPr>
            <a:spLocks noGrp="1"/>
          </p:cNvSpPr>
          <p:nvPr>
            <p:ph type="subTitle" idx="1"/>
          </p:nvPr>
        </p:nvSpPr>
        <p:spPr>
          <a:xfrm>
            <a:off x="2998179" y="122760"/>
            <a:ext cx="8544949" cy="864096"/>
          </a:xfrm>
        </p:spPr>
        <p:txBody>
          <a:bodyPr/>
          <a:lstStyle/>
          <a:p>
            <a:r>
              <a:rPr lang="zh-CN" altLang="en-US" dirty="0"/>
              <a:t>问题</a:t>
            </a:r>
            <a:r>
              <a:rPr lang="zh-CN" altLang="en-US" dirty="0" smtClean="0"/>
              <a:t>探究</a:t>
            </a:r>
            <a:endParaRPr lang="zh-CN" altLang="en-US" dirty="0"/>
          </a:p>
        </p:txBody>
      </p:sp>
      <p:sp>
        <p:nvSpPr>
          <p:cNvPr id="4" name="文本框 3"/>
          <p:cNvSpPr txBox="1"/>
          <p:nvPr/>
        </p:nvSpPr>
        <p:spPr bwMode="auto">
          <a:xfrm>
            <a:off x="722373" y="2090316"/>
            <a:ext cx="455161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机器人的位姿准确度一般指位姿重复准确度。机器人的位姿是指机器人相对于某一参考坐标系的位姿，其位姿重复准确度是机器人的一项最重要的技术指标，该指标集中反映机器人的机电性能和使用效果，即机器人对同一指令位姿从同一方向重复响应</a:t>
            </a:r>
            <a:r>
              <a:rPr lang="en-US" altLang="zh-CN" sz="2000" dirty="0"/>
              <a:t>n</a:t>
            </a:r>
            <a:r>
              <a:rPr lang="zh-CN" altLang="zh-CN" sz="2000" dirty="0"/>
              <a:t>次后实到位姿的一致程度</a:t>
            </a:r>
            <a:r>
              <a:rPr lang="zh-CN" altLang="zh-CN" sz="2000" dirty="0" smtClean="0"/>
              <a:t>。</a:t>
            </a:r>
            <a:endParaRPr lang="en-US" altLang="zh-CN" sz="2000" dirty="0" smtClean="0"/>
          </a:p>
          <a:p>
            <a:r>
              <a:rPr lang="zh-CN" altLang="zh-CN" sz="2000" dirty="0" smtClean="0"/>
              <a:t>一般</a:t>
            </a:r>
            <a:r>
              <a:rPr lang="zh-CN" altLang="zh-CN" sz="2000" dirty="0"/>
              <a:t>采用</a:t>
            </a:r>
            <a:r>
              <a:rPr lang="zh-CN" altLang="zh-CN" sz="2000" dirty="0">
                <a:solidFill>
                  <a:srgbClr val="FF0000"/>
                </a:solidFill>
              </a:rPr>
              <a:t>激光跟踪仪</a:t>
            </a:r>
            <a:r>
              <a:rPr lang="zh-CN" altLang="zh-CN" sz="2000" dirty="0"/>
              <a:t>进行位姿准确度的测量，如</a:t>
            </a:r>
            <a:r>
              <a:rPr lang="zh-CN" altLang="zh-CN" sz="2000" dirty="0" smtClean="0"/>
              <a:t>图所</a:t>
            </a:r>
            <a:r>
              <a:rPr lang="zh-CN" altLang="zh-CN" sz="2000" dirty="0"/>
              <a:t>示。</a:t>
            </a:r>
          </a:p>
          <a:p>
            <a:endParaRPr lang="zh-CN" altLang="zh-CN" sz="2400" dirty="0"/>
          </a:p>
        </p:txBody>
      </p:sp>
      <p:sp>
        <p:nvSpPr>
          <p:cNvPr id="8" name="五边形 7"/>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rPr>
              <a:t>1</a:t>
            </a:r>
            <a:endParaRPr lang="zh-CN" altLang="en-US" sz="3200" dirty="0">
              <a:solidFill>
                <a:prstClr val="white"/>
              </a:solidFill>
            </a:endParaRPr>
          </a:p>
        </p:txBody>
      </p:sp>
      <p:sp>
        <p:nvSpPr>
          <p:cNvPr id="9" name="文本框 8"/>
          <p:cNvSpPr txBox="1"/>
          <p:nvPr/>
        </p:nvSpPr>
        <p:spPr bwMode="auto">
          <a:xfrm>
            <a:off x="1573482" y="1049738"/>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zh-CN" sz="3200" b="1" dirty="0"/>
              <a:t>位姿准确度（</a:t>
            </a:r>
            <a:r>
              <a:rPr lang="en-US" altLang="zh-CN" sz="3200" b="1" dirty="0"/>
              <a:t>AP</a:t>
            </a:r>
            <a:r>
              <a:rPr lang="zh-CN" altLang="zh-CN" sz="3200" b="1" dirty="0"/>
              <a:t>）</a:t>
            </a:r>
            <a:endParaRPr lang="zh-CN" altLang="en-US" sz="3000" b="1" kern="0" dirty="0">
              <a:solidFill>
                <a:sysClr val="windowText" lastClr="000000"/>
              </a:solidFill>
              <a:latin typeface="华文楷体" pitchFamily="2" charset="-122"/>
              <a:ea typeface="华文楷体" pitchFamily="2" charset="-122"/>
            </a:endParaRPr>
          </a:p>
        </p:txBody>
      </p:sp>
      <p:pic>
        <p:nvPicPr>
          <p:cNvPr id="1026" name="Picture 2" descr="IMG_20170602_104700_1"/>
          <p:cNvPicPr>
            <a:picLocks noChangeAspect="1" noChangeArrowheads="1"/>
          </p:cNvPicPr>
          <p:nvPr/>
        </p:nvPicPr>
        <p:blipFill>
          <a:blip r:embed="rId2" cstate="print">
            <a:extLst>
              <a:ext uri="{28A0092B-C50C-407E-A947-70E740481C1C}">
                <a14:useLocalDpi xmlns:a14="http://schemas.microsoft.com/office/drawing/2010/main" val="0"/>
              </a:ext>
            </a:extLst>
          </a:blip>
          <a:srcRect l="6108" t="16249"/>
          <a:stretch>
            <a:fillRect/>
          </a:stretch>
        </p:blipFill>
        <p:spPr bwMode="auto">
          <a:xfrm>
            <a:off x="6458296" y="1634513"/>
            <a:ext cx="3916976" cy="461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99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四</a:t>
            </a:r>
          </a:p>
        </p:txBody>
      </p:sp>
      <p:sp>
        <p:nvSpPr>
          <p:cNvPr id="3" name="副标题 2"/>
          <p:cNvSpPr>
            <a:spLocks noGrp="1"/>
          </p:cNvSpPr>
          <p:nvPr>
            <p:ph type="subTitle" idx="1"/>
          </p:nvPr>
        </p:nvSpPr>
        <p:spPr>
          <a:xfrm>
            <a:off x="2998179" y="122760"/>
            <a:ext cx="8544949" cy="864096"/>
          </a:xfrm>
        </p:spPr>
        <p:txBody>
          <a:bodyPr/>
          <a:lstStyle/>
          <a:p>
            <a:r>
              <a:rPr lang="zh-CN" altLang="en-US" dirty="0"/>
              <a:t>问题</a:t>
            </a:r>
            <a:r>
              <a:rPr lang="zh-CN" altLang="en-US" dirty="0" smtClean="0"/>
              <a:t>探究</a:t>
            </a:r>
            <a:endParaRPr lang="zh-CN" altLang="en-US" dirty="0"/>
          </a:p>
        </p:txBody>
      </p:sp>
      <p:sp>
        <p:nvSpPr>
          <p:cNvPr id="4" name="文本框 3"/>
          <p:cNvSpPr txBox="1"/>
          <p:nvPr/>
        </p:nvSpPr>
        <p:spPr bwMode="auto">
          <a:xfrm>
            <a:off x="722373" y="2090316"/>
            <a:ext cx="3197777"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000" dirty="0"/>
              <a:t>机器人的轨迹准确度，一般是指轨迹重复准确度，表示机器人对同一轨迹指令重复</a:t>
            </a:r>
            <a:r>
              <a:rPr lang="en-US" altLang="zh-CN" sz="2000" dirty="0"/>
              <a:t>n</a:t>
            </a:r>
            <a:r>
              <a:rPr lang="zh-CN" altLang="zh-CN" sz="2000" dirty="0"/>
              <a:t>次时实到轨迹的一致程度。一般采用激光跟踪仪进行测试，让机器人重复走某一条轨迹</a:t>
            </a:r>
            <a:r>
              <a:rPr lang="en-US" altLang="zh-CN" sz="2000" dirty="0"/>
              <a:t>n</a:t>
            </a:r>
            <a:r>
              <a:rPr lang="zh-CN" altLang="zh-CN" sz="2000" dirty="0"/>
              <a:t>次，然后取由</a:t>
            </a:r>
            <a:r>
              <a:rPr lang="en-US" altLang="zh-CN" sz="2000" dirty="0"/>
              <a:t>n</a:t>
            </a:r>
            <a:r>
              <a:rPr lang="zh-CN" altLang="zh-CN" sz="2000" dirty="0"/>
              <a:t>条轨迹组成的轨迹条横截面的半径，如</a:t>
            </a:r>
            <a:r>
              <a:rPr lang="zh-CN" altLang="zh-CN" sz="2000" dirty="0" smtClean="0"/>
              <a:t>图所</a:t>
            </a:r>
            <a:r>
              <a:rPr lang="zh-CN" altLang="zh-CN" sz="2000" dirty="0"/>
              <a:t>示。</a:t>
            </a:r>
          </a:p>
          <a:p>
            <a:endParaRPr lang="zh-CN" altLang="zh-CN" sz="2400" dirty="0"/>
          </a:p>
        </p:txBody>
      </p:sp>
      <p:sp>
        <p:nvSpPr>
          <p:cNvPr id="8" name="五边形 7"/>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rPr>
              <a:t>2</a:t>
            </a:r>
            <a:endParaRPr lang="zh-CN" altLang="en-US" sz="3200" dirty="0">
              <a:solidFill>
                <a:prstClr val="white"/>
              </a:solidFill>
            </a:endParaRPr>
          </a:p>
        </p:txBody>
      </p:sp>
      <p:sp>
        <p:nvSpPr>
          <p:cNvPr id="9" name="文本框 8"/>
          <p:cNvSpPr txBox="1"/>
          <p:nvPr/>
        </p:nvSpPr>
        <p:spPr bwMode="auto">
          <a:xfrm>
            <a:off x="1573482" y="1049738"/>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zh-CN" sz="3200" b="1" dirty="0"/>
              <a:t>轨迹准确度（</a:t>
            </a:r>
            <a:r>
              <a:rPr lang="en-US" altLang="zh-CN" sz="3200" b="1" dirty="0"/>
              <a:t>AT</a:t>
            </a:r>
            <a:r>
              <a:rPr lang="zh-CN" altLang="zh-CN" sz="3200" b="1" dirty="0"/>
              <a:t>）</a:t>
            </a:r>
            <a:endParaRPr lang="zh-CN" altLang="en-US" sz="3000" b="1" kern="0" dirty="0">
              <a:solidFill>
                <a:sysClr val="windowText" lastClr="000000"/>
              </a:solidFill>
              <a:latin typeface="华文楷体" pitchFamily="2" charset="-122"/>
              <a:ea typeface="华文楷体" pitchFamily="2" charset="-122"/>
            </a:endParaRPr>
          </a:p>
        </p:txBody>
      </p:sp>
      <p:pic>
        <p:nvPicPr>
          <p:cNvPr id="2050" name="图片 26" descr="H:\66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8091" y="1634513"/>
            <a:ext cx="6873859" cy="44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4054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775396" y="1796855"/>
            <a:ext cx="418947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altLang="zh-CN" sz="2800" b="1" dirty="0">
                <a:solidFill>
                  <a:srgbClr val="0070C0"/>
                </a:solidFill>
              </a:rPr>
              <a:t>1.</a:t>
            </a:r>
            <a:r>
              <a:rPr lang="zh-CN" altLang="zh-CN" sz="2800" b="1" dirty="0">
                <a:solidFill>
                  <a:srgbClr val="0070C0"/>
                </a:solidFill>
              </a:rPr>
              <a:t>按照技术发展水平</a:t>
            </a:r>
            <a:r>
              <a:rPr lang="zh-CN" altLang="zh-CN" sz="2800" b="1" dirty="0" smtClean="0">
                <a:solidFill>
                  <a:srgbClr val="0070C0"/>
                </a:solidFill>
              </a:rPr>
              <a:t>分类</a:t>
            </a:r>
            <a:endParaRPr lang="en-US" altLang="zh-CN" sz="2800" b="1" dirty="0" smtClean="0">
              <a:solidFill>
                <a:srgbClr val="0070C0"/>
              </a:solidFill>
            </a:endParaRPr>
          </a:p>
          <a:p>
            <a:endParaRPr lang="en-US" altLang="zh-CN" sz="2000" b="1" dirty="0" smtClean="0"/>
          </a:p>
          <a:p>
            <a:r>
              <a:rPr lang="zh-CN" altLang="zh-CN" sz="2000" b="1" dirty="0" smtClean="0">
                <a:solidFill>
                  <a:srgbClr val="FF0000"/>
                </a:solidFill>
              </a:rPr>
              <a:t>（</a:t>
            </a:r>
            <a:r>
              <a:rPr lang="en-US" altLang="zh-CN" sz="2000" b="1" dirty="0">
                <a:solidFill>
                  <a:srgbClr val="FF0000"/>
                </a:solidFill>
              </a:rPr>
              <a:t>1</a:t>
            </a:r>
            <a:r>
              <a:rPr lang="zh-CN" altLang="zh-CN" sz="2000" b="1" dirty="0">
                <a:solidFill>
                  <a:srgbClr val="FF0000"/>
                </a:solidFill>
              </a:rPr>
              <a:t>）示教再现型</a:t>
            </a:r>
            <a:r>
              <a:rPr lang="zh-CN" altLang="zh-CN" sz="2000" b="1" dirty="0" smtClean="0">
                <a:solidFill>
                  <a:srgbClr val="FF0000"/>
                </a:solidFill>
              </a:rPr>
              <a:t>机器人</a:t>
            </a:r>
            <a:endParaRPr lang="en-US" altLang="zh-CN" sz="2000" b="1" dirty="0" smtClean="0">
              <a:solidFill>
                <a:srgbClr val="FF0000"/>
              </a:solidFill>
            </a:endParaRPr>
          </a:p>
          <a:p>
            <a:endParaRPr lang="zh-CN" altLang="zh-CN" sz="2000" dirty="0">
              <a:solidFill>
                <a:srgbClr val="FF0000"/>
              </a:solidFill>
            </a:endParaRPr>
          </a:p>
          <a:p>
            <a:r>
              <a:rPr lang="zh-CN" altLang="zh-CN" sz="2000" b="1" dirty="0">
                <a:solidFill>
                  <a:srgbClr val="FF0000"/>
                </a:solidFill>
              </a:rPr>
              <a:t>（</a:t>
            </a:r>
            <a:r>
              <a:rPr lang="en-US" altLang="zh-CN" sz="2000" b="1" dirty="0">
                <a:solidFill>
                  <a:srgbClr val="FF0000"/>
                </a:solidFill>
              </a:rPr>
              <a:t>2</a:t>
            </a:r>
            <a:r>
              <a:rPr lang="zh-CN" altLang="zh-CN" sz="2000" b="1" dirty="0">
                <a:solidFill>
                  <a:srgbClr val="FF0000"/>
                </a:solidFill>
              </a:rPr>
              <a:t>）感知</a:t>
            </a:r>
            <a:r>
              <a:rPr lang="zh-CN" altLang="zh-CN" sz="2000" b="1" dirty="0" smtClean="0">
                <a:solidFill>
                  <a:srgbClr val="FF0000"/>
                </a:solidFill>
              </a:rPr>
              <a:t>机器人</a:t>
            </a:r>
            <a:endParaRPr lang="en-US" altLang="zh-CN" sz="2000" b="1" dirty="0" smtClean="0">
              <a:solidFill>
                <a:srgbClr val="FF0000"/>
              </a:solidFill>
            </a:endParaRPr>
          </a:p>
          <a:p>
            <a:endParaRPr lang="zh-CN" altLang="zh-CN" sz="2000" dirty="0">
              <a:solidFill>
                <a:srgbClr val="FF0000"/>
              </a:solidFill>
            </a:endParaRPr>
          </a:p>
          <a:p>
            <a:r>
              <a:rPr lang="zh-CN" altLang="zh-CN" sz="2000" b="1" dirty="0">
                <a:solidFill>
                  <a:srgbClr val="FF0000"/>
                </a:solidFill>
              </a:rPr>
              <a:t>（</a:t>
            </a:r>
            <a:r>
              <a:rPr lang="en-US" altLang="zh-CN" sz="2000" b="1" dirty="0">
                <a:solidFill>
                  <a:srgbClr val="FF0000"/>
                </a:solidFill>
              </a:rPr>
              <a:t>3</a:t>
            </a:r>
            <a:r>
              <a:rPr lang="zh-CN" altLang="zh-CN" sz="2000" b="1" dirty="0">
                <a:solidFill>
                  <a:srgbClr val="FF0000"/>
                </a:solidFill>
              </a:rPr>
              <a:t>）智能机器人</a:t>
            </a:r>
            <a:endParaRPr lang="zh-CN" altLang="zh-CN" sz="2000" dirty="0">
              <a:solidFill>
                <a:srgbClr val="FF0000"/>
              </a:solidFill>
            </a:endParaRPr>
          </a:p>
          <a:p>
            <a:endParaRPr lang="en-US" altLang="zh-CN" sz="2000" b="1" dirty="0"/>
          </a:p>
          <a:p>
            <a:endParaRPr lang="en-US" altLang="zh-CN" sz="2000" b="1" dirty="0" smtClean="0"/>
          </a:p>
          <a:p>
            <a:endParaRPr lang="en-US" altLang="zh-CN" sz="2000" b="1" dirty="0"/>
          </a:p>
          <a:p>
            <a:endParaRPr lang="zh-CN" altLang="zh-CN" sz="2000" dirty="0"/>
          </a:p>
        </p:txBody>
      </p:sp>
      <p:sp>
        <p:nvSpPr>
          <p:cNvPr id="7" name="矩形 6"/>
          <p:cNvSpPr/>
          <p:nvPr/>
        </p:nvSpPr>
        <p:spPr>
          <a:xfrm>
            <a:off x="4964869" y="1801124"/>
            <a:ext cx="5421677" cy="4678204"/>
          </a:xfrm>
          <a:prstGeom prst="rect">
            <a:avLst/>
          </a:prstGeom>
        </p:spPr>
        <p:txBody>
          <a:bodyPr wrap="none">
            <a:spAutoFit/>
          </a:bodyPr>
          <a:lstStyle/>
          <a:p>
            <a:pPr indent="266700" algn="just">
              <a:spcAft>
                <a:spcPts val="0"/>
              </a:spcAft>
            </a:pPr>
            <a:r>
              <a:rPr lang="en-US" altLang="zh-CN" sz="2800" b="1" dirty="0">
                <a:solidFill>
                  <a:srgbClr val="0070C0"/>
                </a:solidFill>
              </a:rPr>
              <a:t>2.</a:t>
            </a:r>
            <a:r>
              <a:rPr lang="zh-CN" altLang="zh-CN" sz="2800" b="1" dirty="0">
                <a:solidFill>
                  <a:srgbClr val="0070C0"/>
                </a:solidFill>
              </a:rPr>
              <a:t>按照机器人机构运动特征分类</a:t>
            </a:r>
            <a:endParaRPr lang="en-US" altLang="zh-CN" sz="2800" b="1" dirty="0">
              <a:solidFill>
                <a:srgbClr val="0070C0"/>
              </a:solidFill>
            </a:endParaRPr>
          </a:p>
          <a:p>
            <a:pPr indent="266700" algn="just"/>
            <a:endParaRPr lang="en-US" altLang="zh-CN" b="1" dirty="0" smtClean="0"/>
          </a:p>
          <a:p>
            <a:pPr indent="266700"/>
            <a:r>
              <a:rPr lang="zh-CN" altLang="zh-CN" sz="2000" b="1" dirty="0">
                <a:solidFill>
                  <a:srgbClr val="FF0000"/>
                </a:solidFill>
              </a:rPr>
              <a:t>（</a:t>
            </a:r>
            <a:r>
              <a:rPr lang="en-US" altLang="zh-CN" sz="2000" b="1" dirty="0">
                <a:solidFill>
                  <a:srgbClr val="FF0000"/>
                </a:solidFill>
              </a:rPr>
              <a:t>1</a:t>
            </a:r>
            <a:r>
              <a:rPr lang="zh-CN" altLang="zh-CN" sz="2000" b="1" dirty="0">
                <a:solidFill>
                  <a:srgbClr val="FF0000"/>
                </a:solidFill>
              </a:rPr>
              <a:t>）直角坐标型机器人</a:t>
            </a:r>
            <a:endParaRPr lang="en-US" altLang="zh-CN" sz="2000" b="1" dirty="0">
              <a:solidFill>
                <a:srgbClr val="FF0000"/>
              </a:solidFill>
            </a:endParaRPr>
          </a:p>
          <a:p>
            <a:pPr indent="266700"/>
            <a:endParaRPr lang="zh-CN" altLang="zh-CN" sz="2000" b="1" dirty="0">
              <a:solidFill>
                <a:srgbClr val="FF0000"/>
              </a:solidFill>
            </a:endParaRPr>
          </a:p>
          <a:p>
            <a:pPr indent="266700"/>
            <a:r>
              <a:rPr lang="zh-CN" altLang="zh-CN" sz="2000" b="1" dirty="0">
                <a:solidFill>
                  <a:srgbClr val="FF0000"/>
                </a:solidFill>
              </a:rPr>
              <a:t>（</a:t>
            </a:r>
            <a:r>
              <a:rPr lang="en-US" altLang="zh-CN" sz="2000" b="1" dirty="0">
                <a:solidFill>
                  <a:srgbClr val="FF0000"/>
                </a:solidFill>
              </a:rPr>
              <a:t>2</a:t>
            </a:r>
            <a:r>
              <a:rPr lang="zh-CN" altLang="zh-CN" sz="2000" b="1" dirty="0">
                <a:solidFill>
                  <a:srgbClr val="FF0000"/>
                </a:solidFill>
              </a:rPr>
              <a:t>）圆柱坐标型机器人</a:t>
            </a:r>
            <a:endParaRPr lang="en-US" altLang="zh-CN" sz="2000" b="1" dirty="0">
              <a:solidFill>
                <a:srgbClr val="FF0000"/>
              </a:solidFill>
            </a:endParaRPr>
          </a:p>
          <a:p>
            <a:pPr indent="266700"/>
            <a:endParaRPr lang="zh-CN" altLang="zh-CN" sz="2000" b="1" dirty="0">
              <a:solidFill>
                <a:srgbClr val="FF0000"/>
              </a:solidFill>
            </a:endParaRPr>
          </a:p>
          <a:p>
            <a:pPr indent="266700"/>
            <a:r>
              <a:rPr lang="zh-CN" altLang="zh-CN" sz="2000" b="1" dirty="0">
                <a:solidFill>
                  <a:srgbClr val="FF0000"/>
                </a:solidFill>
              </a:rPr>
              <a:t>（</a:t>
            </a:r>
            <a:r>
              <a:rPr lang="en-US" altLang="zh-CN" sz="2000" b="1" dirty="0">
                <a:solidFill>
                  <a:srgbClr val="FF0000"/>
                </a:solidFill>
              </a:rPr>
              <a:t>3</a:t>
            </a:r>
            <a:r>
              <a:rPr lang="zh-CN" altLang="zh-CN" sz="2000" b="1" dirty="0">
                <a:solidFill>
                  <a:srgbClr val="FF0000"/>
                </a:solidFill>
              </a:rPr>
              <a:t>）球坐标型机器人</a:t>
            </a:r>
            <a:endParaRPr lang="en-US" altLang="zh-CN" sz="2000" b="1" dirty="0">
              <a:solidFill>
                <a:srgbClr val="FF0000"/>
              </a:solidFill>
            </a:endParaRPr>
          </a:p>
          <a:p>
            <a:pPr indent="266700"/>
            <a:endParaRPr lang="zh-CN" altLang="zh-CN" sz="2000" b="1" dirty="0">
              <a:solidFill>
                <a:srgbClr val="FF0000"/>
              </a:solidFill>
            </a:endParaRPr>
          </a:p>
          <a:p>
            <a:pPr indent="266700"/>
            <a:r>
              <a:rPr lang="zh-CN" altLang="zh-CN" sz="2000" b="1" dirty="0">
                <a:solidFill>
                  <a:srgbClr val="FF0000"/>
                </a:solidFill>
              </a:rPr>
              <a:t>（</a:t>
            </a:r>
            <a:r>
              <a:rPr lang="en-US" altLang="zh-CN" sz="2000" b="1" dirty="0">
                <a:solidFill>
                  <a:srgbClr val="FF0000"/>
                </a:solidFill>
              </a:rPr>
              <a:t>4</a:t>
            </a:r>
            <a:r>
              <a:rPr lang="zh-CN" altLang="zh-CN" sz="2000" b="1" dirty="0">
                <a:solidFill>
                  <a:srgbClr val="FF0000"/>
                </a:solidFill>
              </a:rPr>
              <a:t>）关节型机器人</a:t>
            </a:r>
            <a:endParaRPr lang="en-US" altLang="zh-CN" sz="2000" b="1" dirty="0">
              <a:solidFill>
                <a:srgbClr val="FF0000"/>
              </a:solidFill>
            </a:endParaRPr>
          </a:p>
          <a:p>
            <a:pPr indent="266700"/>
            <a:endParaRPr lang="zh-CN" altLang="zh-CN" sz="2000" b="1" dirty="0">
              <a:solidFill>
                <a:srgbClr val="FF0000"/>
              </a:solidFill>
            </a:endParaRPr>
          </a:p>
          <a:p>
            <a:pPr indent="266700"/>
            <a:r>
              <a:rPr lang="zh-CN" altLang="zh-CN" sz="2000" b="1" dirty="0">
                <a:solidFill>
                  <a:srgbClr val="FF0000"/>
                </a:solidFill>
              </a:rPr>
              <a:t>（</a:t>
            </a:r>
            <a:r>
              <a:rPr lang="en-US" altLang="zh-CN" sz="2000" b="1" dirty="0">
                <a:solidFill>
                  <a:srgbClr val="FF0000"/>
                </a:solidFill>
              </a:rPr>
              <a:t>5</a:t>
            </a:r>
            <a:r>
              <a:rPr lang="zh-CN" altLang="zh-CN" sz="2000" b="1" dirty="0">
                <a:solidFill>
                  <a:srgbClr val="FF0000"/>
                </a:solidFill>
              </a:rPr>
              <a:t>）</a:t>
            </a:r>
            <a:r>
              <a:rPr lang="en-US" altLang="zh-CN" sz="2000" b="1" dirty="0">
                <a:solidFill>
                  <a:srgbClr val="FF0000"/>
                </a:solidFill>
              </a:rPr>
              <a:t>SCARA</a:t>
            </a:r>
            <a:r>
              <a:rPr lang="zh-CN" altLang="zh-CN" sz="2000" b="1" dirty="0">
                <a:solidFill>
                  <a:srgbClr val="FF0000"/>
                </a:solidFill>
              </a:rPr>
              <a:t>型机器人</a:t>
            </a:r>
          </a:p>
          <a:p>
            <a:pPr indent="266700" algn="just">
              <a:spcAft>
                <a:spcPts val="0"/>
              </a:spcAft>
            </a:pPr>
            <a:endParaRPr lang="en-US" altLang="zh-CN" b="1" kern="100" dirty="0">
              <a:latin typeface="Times New Roman" panose="02020603050405020304" pitchFamily="18" charset="0"/>
              <a:ea typeface="黑体" panose="02010609060101010101" pitchFamily="49" charset="-122"/>
              <a:cs typeface="Times New Roman" panose="02020603050405020304" pitchFamily="18" charset="0"/>
            </a:endParaRPr>
          </a:p>
          <a:p>
            <a:pPr indent="266700" algn="just">
              <a:spcAft>
                <a:spcPts val="0"/>
              </a:spcAft>
            </a:pPr>
            <a:endParaRPr lang="en-US" altLang="zh-CN" b="1" kern="100" dirty="0" smtClean="0">
              <a:latin typeface="Times New Roman" panose="02020603050405020304" pitchFamily="18" charset="0"/>
              <a:ea typeface="黑体" panose="02010609060101010101" pitchFamily="49" charset="-122"/>
              <a:cs typeface="Times New Roman" panose="02020603050405020304" pitchFamily="18" charset="0"/>
            </a:endParaRPr>
          </a:p>
          <a:p>
            <a:pPr indent="266700" algn="just">
              <a:spcAft>
                <a:spcPts val="0"/>
              </a:spcAft>
            </a:pPr>
            <a:endParaRPr lang="en-US" altLang="zh-CN" b="1" kern="100" dirty="0">
              <a:latin typeface="Times New Roman" panose="02020603050405020304" pitchFamily="18" charset="0"/>
              <a:ea typeface="黑体" panose="02010609060101010101" pitchFamily="49" charset="-122"/>
              <a:cs typeface="Times New Roman" panose="02020603050405020304" pitchFamily="18" charset="0"/>
            </a:endParaRPr>
          </a:p>
          <a:p>
            <a:pPr indent="266700" algn="just">
              <a:spcAft>
                <a:spcPts val="0"/>
              </a:spcAft>
            </a:pPr>
            <a:endParaRPr lang="zh-CN" altLang="zh-CN" kern="100" dirty="0">
              <a:latin typeface="Calibri" panose="020F0502020204030204" pitchFamily="34" charset="0"/>
              <a:cs typeface="Times New Roman" panose="02020603050405020304" pitchFamily="18" charset="0"/>
            </a:endParaRPr>
          </a:p>
        </p:txBody>
      </p:sp>
      <p:sp>
        <p:nvSpPr>
          <p:cNvPr id="8" name="五边形 7"/>
          <p:cNvSpPr/>
          <p:nvPr/>
        </p:nvSpPr>
        <p:spPr>
          <a:xfrm>
            <a:off x="527382" y="1107681"/>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600"/>
              </a:spcAft>
            </a:pPr>
            <a:r>
              <a:rPr lang="zh-CN" altLang="en-US" sz="3200" b="1" kern="0" dirty="0">
                <a:latin typeface="华文楷体" pitchFamily="2" charset="-122"/>
                <a:ea typeface="华文楷体" pitchFamily="2" charset="-122"/>
              </a:rPr>
              <a:t>工业机器人分类</a:t>
            </a:r>
          </a:p>
        </p:txBody>
      </p:sp>
    </p:spTree>
    <p:extLst>
      <p:ext uri="{BB962C8B-B14F-4D97-AF65-F5344CB8AC3E}">
        <p14:creationId xmlns:p14="http://schemas.microsoft.com/office/powerpoint/2010/main" val="28090867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557951"/>
            <a:ext cx="10514274"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1</a:t>
            </a:r>
            <a:r>
              <a:rPr lang="zh-CN" altLang="zh-CN" sz="2400" b="1" dirty="0">
                <a:solidFill>
                  <a:srgbClr val="0070C0"/>
                </a:solidFill>
              </a:rPr>
              <a:t>）示教再现型</a:t>
            </a:r>
            <a:r>
              <a:rPr lang="zh-CN" altLang="zh-CN" sz="2400" b="1" dirty="0" smtClean="0">
                <a:solidFill>
                  <a:srgbClr val="0070C0"/>
                </a:solidFill>
              </a:rPr>
              <a:t>机器人</a:t>
            </a:r>
            <a:endParaRPr lang="en-US" altLang="zh-CN" sz="2400" b="1" dirty="0" smtClean="0">
              <a:solidFill>
                <a:srgbClr val="0070C0"/>
              </a:solidFill>
            </a:endParaRPr>
          </a:p>
          <a:p>
            <a:r>
              <a:rPr lang="zh-CN" altLang="zh-CN" sz="2000" dirty="0"/>
              <a:t>第一代工业机器人是示教再现型，具有记忆能力，这类机器人能够按照人类预先示教的轨迹、行为、顺序和速度重复作业。一种示教是由操作人员手把手示教，</a:t>
            </a:r>
            <a:r>
              <a:rPr lang="zh-CN" altLang="zh-CN" sz="2000" dirty="0" smtClean="0"/>
              <a:t>如</a:t>
            </a:r>
            <a:r>
              <a:rPr lang="zh-CN" altLang="en-US" sz="2000" dirty="0" smtClean="0"/>
              <a:t>左</a:t>
            </a:r>
            <a:r>
              <a:rPr lang="zh-CN" altLang="zh-CN" sz="2000" dirty="0" smtClean="0"/>
              <a:t>图所</a:t>
            </a:r>
            <a:r>
              <a:rPr lang="zh-CN" altLang="zh-CN" sz="2000" dirty="0"/>
              <a:t>示。另一种比较普遍的方式是通过示教器示教，</a:t>
            </a:r>
            <a:r>
              <a:rPr lang="zh-CN" altLang="zh-CN" sz="2000" dirty="0" smtClean="0"/>
              <a:t>如</a:t>
            </a:r>
            <a:r>
              <a:rPr lang="zh-CN" altLang="en-US" sz="2000" dirty="0" smtClean="0"/>
              <a:t>右</a:t>
            </a:r>
            <a:r>
              <a:rPr lang="zh-CN" altLang="zh-CN" sz="2000" dirty="0" smtClean="0"/>
              <a:t>图所</a:t>
            </a:r>
            <a:r>
              <a:rPr lang="zh-CN" altLang="zh-CN" sz="2000" dirty="0"/>
              <a:t>示。目前，绝大部分应用中的工业机器人均属于这一类。缺点是操作人员的水平影响工作质量</a:t>
            </a:r>
            <a:r>
              <a:rPr lang="zh-CN" altLang="zh-CN" sz="2000" dirty="0" smtClean="0"/>
              <a:t>。</a:t>
            </a:r>
            <a:endParaRPr lang="zh-CN" altLang="zh-CN" sz="2000" dirty="0"/>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rPr>
              <a:t>1</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zh-CN" sz="3200" b="1" dirty="0"/>
              <a:t>技术发展水平分类</a:t>
            </a:r>
            <a:endParaRPr lang="en-US" altLang="zh-CN" sz="3200" b="1" dirty="0"/>
          </a:p>
        </p:txBody>
      </p:sp>
      <p:pic>
        <p:nvPicPr>
          <p:cNvPr id="3074" name="Picture 2" descr="1-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375" y="3173778"/>
            <a:ext cx="3700772" cy="3083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图1-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9056" y="3173777"/>
            <a:ext cx="4108765" cy="3002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402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557951"/>
            <a:ext cx="105142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a:solidFill>
                  <a:srgbClr val="0070C0"/>
                </a:solidFill>
              </a:rPr>
              <a:t>（</a:t>
            </a:r>
            <a:r>
              <a:rPr lang="en-US" altLang="zh-CN" sz="2400" b="1" dirty="0">
                <a:solidFill>
                  <a:srgbClr val="0070C0"/>
                </a:solidFill>
              </a:rPr>
              <a:t>2</a:t>
            </a:r>
            <a:r>
              <a:rPr lang="zh-CN" altLang="zh-CN" sz="2400" b="1" dirty="0">
                <a:solidFill>
                  <a:srgbClr val="0070C0"/>
                </a:solidFill>
              </a:rPr>
              <a:t>）感知机器人</a:t>
            </a:r>
            <a:endParaRPr lang="zh-CN" altLang="zh-CN" sz="2400" dirty="0">
              <a:solidFill>
                <a:srgbClr val="0070C0"/>
              </a:solidFill>
            </a:endParaRPr>
          </a:p>
          <a:p>
            <a:r>
              <a:rPr lang="zh-CN" altLang="zh-CN" sz="2000" dirty="0"/>
              <a:t>第二代工业机器人具有环境感知装置，对外界环境有一定感知能力，并具有听觉、视觉、触觉等功能，工作时，根据感觉器官（传感器）获得信息，灵活调整自己的工作状态，保证在适应环境的情况下完成工作，如</a:t>
            </a:r>
            <a:r>
              <a:rPr lang="zh-CN" altLang="zh-CN" sz="2000" dirty="0" smtClean="0"/>
              <a:t>图所</a:t>
            </a:r>
            <a:r>
              <a:rPr lang="zh-CN" altLang="zh-CN" sz="2000" dirty="0"/>
              <a:t>示</a:t>
            </a:r>
            <a:r>
              <a:rPr lang="zh-CN" altLang="zh-CN" sz="2000" dirty="0" smtClean="0"/>
              <a:t>。</a:t>
            </a:r>
            <a:endParaRPr lang="zh-CN" altLang="zh-CN" sz="2000" dirty="0"/>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rPr>
              <a:t>1</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zh-CN" sz="3200" b="1" dirty="0"/>
              <a:t>技术发展水平分类</a:t>
            </a:r>
            <a:endParaRPr lang="en-US" altLang="zh-CN" sz="3200" b="1" dirty="0"/>
          </a:p>
        </p:txBody>
      </p:sp>
      <p:pic>
        <p:nvPicPr>
          <p:cNvPr id="4098" name="Picture 2" descr="未标题-1"/>
          <p:cNvPicPr>
            <a:picLocks noChangeAspect="1" noChangeArrowheads="1"/>
          </p:cNvPicPr>
          <p:nvPr/>
        </p:nvPicPr>
        <p:blipFill>
          <a:blip r:embed="rId2" cstate="print">
            <a:extLst>
              <a:ext uri="{28A0092B-C50C-407E-A947-70E740481C1C}">
                <a14:useLocalDpi xmlns:a14="http://schemas.microsoft.com/office/drawing/2010/main" val="0"/>
              </a:ext>
            </a:extLst>
          </a:blip>
          <a:srcRect t="7393" b="8171"/>
          <a:stretch>
            <a:fillRect/>
          </a:stretch>
        </p:blipFill>
        <p:spPr bwMode="auto">
          <a:xfrm>
            <a:off x="500352" y="2861493"/>
            <a:ext cx="11042776" cy="346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393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99810" y="1777328"/>
            <a:ext cx="42075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3</a:t>
            </a:r>
            <a:r>
              <a:rPr lang="zh-CN" altLang="zh-CN" sz="2400" b="1" dirty="0" smtClean="0">
                <a:solidFill>
                  <a:srgbClr val="0070C0"/>
                </a:solidFill>
              </a:rPr>
              <a:t>）</a:t>
            </a:r>
            <a:r>
              <a:rPr lang="zh-CN" altLang="en-US" sz="2400" b="1" dirty="0">
                <a:solidFill>
                  <a:srgbClr val="0070C0"/>
                </a:solidFill>
              </a:rPr>
              <a:t>智能</a:t>
            </a:r>
            <a:r>
              <a:rPr lang="zh-CN" altLang="zh-CN" sz="2400" b="1" dirty="0" smtClean="0">
                <a:solidFill>
                  <a:srgbClr val="0070C0"/>
                </a:solidFill>
              </a:rPr>
              <a:t>机器人</a:t>
            </a:r>
            <a:endParaRPr lang="zh-CN" altLang="zh-CN" sz="2400" dirty="0">
              <a:solidFill>
                <a:srgbClr val="0070C0"/>
              </a:solidFill>
            </a:endParaRPr>
          </a:p>
          <a:p>
            <a:r>
              <a:rPr lang="zh-CN" altLang="zh-CN" sz="2000" dirty="0"/>
              <a:t>第三代工业机器人称为智能机器人，如</a:t>
            </a:r>
            <a:r>
              <a:rPr lang="zh-CN" altLang="zh-CN" sz="2000" dirty="0" smtClean="0"/>
              <a:t>图所</a:t>
            </a:r>
            <a:r>
              <a:rPr lang="zh-CN" altLang="zh-CN" sz="2000" dirty="0"/>
              <a:t>示，具有高度的适应性，能自学、推断、决策等，还处在研究阶段。</a:t>
            </a:r>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rPr>
              <a:t>1</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zh-CN" sz="3200" b="1" dirty="0"/>
              <a:t>技术发展水平分类</a:t>
            </a:r>
            <a:endParaRPr lang="en-US" altLang="zh-CN" sz="3200" b="1" dirty="0"/>
          </a:p>
        </p:txBody>
      </p:sp>
      <p:pic>
        <p:nvPicPr>
          <p:cNvPr id="5122" name="Picture 2" descr="1-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6782" y="1052304"/>
            <a:ext cx="5163138" cy="516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2812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769029"/>
            <a:ext cx="475984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1</a:t>
            </a:r>
            <a:r>
              <a:rPr lang="zh-CN" altLang="zh-CN" sz="2400" b="1" dirty="0" smtClean="0">
                <a:solidFill>
                  <a:srgbClr val="0070C0"/>
                </a:solidFill>
              </a:rPr>
              <a:t>）</a:t>
            </a:r>
            <a:r>
              <a:rPr lang="zh-CN" altLang="en-US" sz="2400" b="1" dirty="0" smtClean="0">
                <a:solidFill>
                  <a:srgbClr val="0070C0"/>
                </a:solidFill>
              </a:rPr>
              <a:t>直角坐标型</a:t>
            </a:r>
            <a:r>
              <a:rPr lang="zh-CN" altLang="zh-CN" sz="2400" b="1" dirty="0" smtClean="0">
                <a:solidFill>
                  <a:srgbClr val="0070C0"/>
                </a:solidFill>
              </a:rPr>
              <a:t>机器人</a:t>
            </a:r>
            <a:endParaRPr lang="en-US" altLang="zh-CN" sz="2400" b="1" dirty="0" smtClean="0">
              <a:solidFill>
                <a:srgbClr val="0070C0"/>
              </a:solidFill>
            </a:endParaRPr>
          </a:p>
          <a:p>
            <a:r>
              <a:rPr lang="zh-CN" altLang="zh-CN" sz="2000" dirty="0"/>
              <a:t>直角坐标型机器人的外形与数控机床和三坐标测量机相似，如</a:t>
            </a:r>
            <a:r>
              <a:rPr lang="zh-CN" altLang="zh-CN" sz="2000" dirty="0" smtClean="0"/>
              <a:t>图所示。</a:t>
            </a:r>
            <a:r>
              <a:rPr lang="zh-CN" altLang="zh-CN" sz="2000" dirty="0"/>
              <a:t>其优点是刚度好，多做成大型龙门式或框架式结构，位置精度高，控制无耦合；但其结构较庞大，动作范围小。灵活性差且占地面积较大，因其稳定性好适用于大负载搬送。</a:t>
            </a:r>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prstClr val="white"/>
                </a:solidFill>
              </a:rPr>
              <a:t>2</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en-US" sz="3200" b="1" dirty="0" smtClean="0"/>
              <a:t>机器人机构运动特征</a:t>
            </a:r>
            <a:r>
              <a:rPr lang="zh-CN" altLang="zh-CN" sz="3200" b="1" dirty="0" smtClean="0"/>
              <a:t>分类</a:t>
            </a:r>
            <a:endParaRPr lang="en-US" altLang="zh-CN" sz="3200" b="1" dirty="0"/>
          </a:p>
        </p:txBody>
      </p:sp>
      <p:pic>
        <p:nvPicPr>
          <p:cNvPr id="6146" name="图片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7224" y="1644845"/>
            <a:ext cx="6231808" cy="472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1745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769029"/>
            <a:ext cx="475984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2</a:t>
            </a:r>
            <a:r>
              <a:rPr lang="zh-CN" altLang="zh-CN" sz="2400" b="1" dirty="0" smtClean="0">
                <a:solidFill>
                  <a:srgbClr val="0070C0"/>
                </a:solidFill>
              </a:rPr>
              <a:t>）</a:t>
            </a:r>
            <a:r>
              <a:rPr lang="zh-CN" altLang="en-US" sz="2400" b="1" dirty="0">
                <a:solidFill>
                  <a:srgbClr val="0070C0"/>
                </a:solidFill>
              </a:rPr>
              <a:t>圆柱</a:t>
            </a:r>
            <a:r>
              <a:rPr lang="zh-CN" altLang="en-US" sz="2400" b="1" dirty="0" smtClean="0">
                <a:solidFill>
                  <a:srgbClr val="0070C0"/>
                </a:solidFill>
              </a:rPr>
              <a:t>坐标型</a:t>
            </a:r>
            <a:r>
              <a:rPr lang="zh-CN" altLang="zh-CN" sz="2400" b="1" dirty="0" smtClean="0">
                <a:solidFill>
                  <a:srgbClr val="0070C0"/>
                </a:solidFill>
              </a:rPr>
              <a:t>机器人</a:t>
            </a:r>
            <a:endParaRPr lang="en-US" altLang="zh-CN" sz="2400" b="1" dirty="0" smtClean="0">
              <a:solidFill>
                <a:srgbClr val="0070C0"/>
              </a:solidFill>
            </a:endParaRPr>
          </a:p>
          <a:p>
            <a:r>
              <a:rPr lang="zh-CN" altLang="zh-CN" sz="2000" dirty="0"/>
              <a:t>圆柱坐标型机器人具有两个移动关节和一个转动关节，作业范围为圆柱形状的，如</a:t>
            </a:r>
            <a:r>
              <a:rPr lang="zh-CN" altLang="zh-CN" sz="2000" dirty="0" smtClean="0"/>
              <a:t>图所</a:t>
            </a:r>
            <a:r>
              <a:rPr lang="zh-CN" altLang="zh-CN" sz="2000" dirty="0"/>
              <a:t>示。其特点是：位置精度高，运动直观，控制简单，结构简单，占地面积小，价廉，因此应用广泛，但其不能抓取靠近立柱或地面上的物体。</a:t>
            </a:r>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prstClr val="white"/>
                </a:solidFill>
              </a:rPr>
              <a:t>2</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en-US" sz="3200" b="1" dirty="0" smtClean="0"/>
              <a:t>机器人机构运动特征</a:t>
            </a:r>
            <a:r>
              <a:rPr lang="zh-CN" altLang="zh-CN" sz="3200" b="1" dirty="0" smtClean="0"/>
              <a:t>分类</a:t>
            </a:r>
            <a:endParaRPr lang="en-US" altLang="zh-CN" sz="3200" b="1" dirty="0"/>
          </a:p>
        </p:txBody>
      </p:sp>
      <p:pic>
        <p:nvPicPr>
          <p:cNvPr id="7170" name="Picture 2" descr="图1-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7224" y="1942204"/>
            <a:ext cx="5758004" cy="378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943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769029"/>
            <a:ext cx="4759842"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3</a:t>
            </a:r>
            <a:r>
              <a:rPr lang="zh-CN" altLang="zh-CN" sz="2400" b="1" dirty="0" smtClean="0">
                <a:solidFill>
                  <a:srgbClr val="0070C0"/>
                </a:solidFill>
              </a:rPr>
              <a:t>）</a:t>
            </a:r>
            <a:r>
              <a:rPr lang="zh-CN" altLang="en-US" sz="2400" b="1" dirty="0" smtClean="0">
                <a:solidFill>
                  <a:srgbClr val="0070C0"/>
                </a:solidFill>
              </a:rPr>
              <a:t>球坐标型</a:t>
            </a:r>
            <a:r>
              <a:rPr lang="zh-CN" altLang="zh-CN" sz="2400" b="1" dirty="0" smtClean="0">
                <a:solidFill>
                  <a:srgbClr val="0070C0"/>
                </a:solidFill>
              </a:rPr>
              <a:t>机器人</a:t>
            </a:r>
            <a:endParaRPr lang="en-US" altLang="zh-CN" sz="2400" b="1" dirty="0" smtClean="0">
              <a:solidFill>
                <a:srgbClr val="0070C0"/>
              </a:solidFill>
            </a:endParaRPr>
          </a:p>
          <a:p>
            <a:r>
              <a:rPr lang="zh-CN" altLang="zh-CN" sz="2000" dirty="0"/>
              <a:t>球坐标型机器人具有一个移动关节和两个转动关节，作业范围为空心球体状的，如</a:t>
            </a:r>
            <a:r>
              <a:rPr lang="zh-CN" altLang="zh-CN" sz="2000" dirty="0" smtClean="0"/>
              <a:t>图所</a:t>
            </a:r>
            <a:r>
              <a:rPr lang="zh-CN" altLang="zh-CN" sz="2000" dirty="0"/>
              <a:t>示。其特点是结构紧凑，动作灵活，占地面积小；但其结构复杂，定位精度低，运动直观性差。</a:t>
            </a:r>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prstClr val="white"/>
                </a:solidFill>
              </a:rPr>
              <a:t>2</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en-US" sz="3200" b="1" dirty="0" smtClean="0"/>
              <a:t>机器人机构运动特征</a:t>
            </a:r>
            <a:r>
              <a:rPr lang="zh-CN" altLang="zh-CN" sz="3200" b="1" dirty="0" smtClean="0"/>
              <a:t>分类</a:t>
            </a:r>
            <a:endParaRPr lang="en-US" altLang="zh-CN" sz="3200" b="1" dirty="0"/>
          </a:p>
        </p:txBody>
      </p:sp>
      <p:pic>
        <p:nvPicPr>
          <p:cNvPr id="8194" name="图片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9682" y="1928864"/>
            <a:ext cx="6010299" cy="393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1260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769029"/>
            <a:ext cx="4759842"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4</a:t>
            </a:r>
            <a:r>
              <a:rPr lang="zh-CN" altLang="zh-CN" sz="2400" b="1" dirty="0" smtClean="0">
                <a:solidFill>
                  <a:srgbClr val="0070C0"/>
                </a:solidFill>
              </a:rPr>
              <a:t>）</a:t>
            </a:r>
            <a:r>
              <a:rPr lang="zh-CN" altLang="en-US" sz="2400" b="1" dirty="0">
                <a:solidFill>
                  <a:srgbClr val="0070C0"/>
                </a:solidFill>
              </a:rPr>
              <a:t>关节</a:t>
            </a:r>
            <a:r>
              <a:rPr lang="zh-CN" altLang="en-US" sz="2400" b="1" dirty="0" smtClean="0">
                <a:solidFill>
                  <a:srgbClr val="0070C0"/>
                </a:solidFill>
              </a:rPr>
              <a:t>型</a:t>
            </a:r>
            <a:r>
              <a:rPr lang="zh-CN" altLang="zh-CN" sz="2400" b="1" dirty="0" smtClean="0">
                <a:solidFill>
                  <a:srgbClr val="0070C0"/>
                </a:solidFill>
              </a:rPr>
              <a:t>机器人</a:t>
            </a:r>
            <a:endParaRPr lang="en-US" altLang="zh-CN" sz="2400" b="1" dirty="0" smtClean="0">
              <a:solidFill>
                <a:srgbClr val="0070C0"/>
              </a:solidFill>
            </a:endParaRPr>
          </a:p>
          <a:p>
            <a:r>
              <a:rPr lang="zh-CN" altLang="zh-CN" sz="2000" dirty="0"/>
              <a:t>关节型机器人由立柱、大臂和小臂组成。其具有拟人的机械结构，即大臂与立柱构成肩关节，大臂与小臂构成肘关节。具有三个转动关节，可以进一步分为一个转动关节和两个俯仰关节，作业范围为空心球体形状的，如</a:t>
            </a:r>
            <a:r>
              <a:rPr lang="zh-CN" altLang="zh-CN" sz="2000" dirty="0" smtClean="0"/>
              <a:t>图所</a:t>
            </a:r>
            <a:r>
              <a:rPr lang="zh-CN" altLang="zh-CN" sz="2000" dirty="0"/>
              <a:t>示。其特点是作业范围大，动作灵活，能抓取靠近机身的物体；运动直观性差，要得到高定位精度困难。该类机器人由于灵活性高，应用最为广泛。</a:t>
            </a:r>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prstClr val="white"/>
                </a:solidFill>
              </a:rPr>
              <a:t>2</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en-US" sz="3200" b="1" dirty="0" smtClean="0"/>
              <a:t>机器人机构运动特征</a:t>
            </a:r>
            <a:r>
              <a:rPr lang="zh-CN" altLang="zh-CN" sz="3200" b="1" dirty="0" smtClean="0"/>
              <a:t>分类</a:t>
            </a:r>
            <a:endParaRPr lang="en-US" altLang="zh-CN" sz="3200" b="1" dirty="0"/>
          </a:p>
        </p:txBody>
      </p:sp>
      <p:pic>
        <p:nvPicPr>
          <p:cNvPr id="9218" name="Picture 2" descr="图1-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90339" y="1637079"/>
            <a:ext cx="4965590" cy="425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6826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五</a:t>
            </a:r>
            <a:endParaRPr lang="zh-CN" altLang="en-US" dirty="0"/>
          </a:p>
        </p:txBody>
      </p:sp>
      <p:sp>
        <p:nvSpPr>
          <p:cNvPr id="3" name="副标题 2"/>
          <p:cNvSpPr>
            <a:spLocks noGrp="1"/>
          </p:cNvSpPr>
          <p:nvPr>
            <p:ph type="subTitle" idx="1"/>
          </p:nvPr>
        </p:nvSpPr>
        <p:spPr>
          <a:xfrm>
            <a:off x="2998179" y="122760"/>
            <a:ext cx="8544949" cy="864096"/>
          </a:xfrm>
        </p:spPr>
        <p:txBody>
          <a:bodyPr/>
          <a:lstStyle/>
          <a:p>
            <a:r>
              <a:rPr lang="zh-CN" altLang="en-US" dirty="0" smtClean="0"/>
              <a:t>知识拓展</a:t>
            </a:r>
            <a:endParaRPr lang="zh-CN" altLang="en-US" dirty="0"/>
          </a:p>
        </p:txBody>
      </p:sp>
      <p:sp>
        <p:nvSpPr>
          <p:cNvPr id="5" name="文本框 4"/>
          <p:cNvSpPr txBox="1"/>
          <p:nvPr/>
        </p:nvSpPr>
        <p:spPr bwMode="auto">
          <a:xfrm>
            <a:off x="527382" y="1769029"/>
            <a:ext cx="475984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2400" b="1" dirty="0" smtClean="0">
                <a:solidFill>
                  <a:srgbClr val="0070C0"/>
                </a:solidFill>
              </a:rPr>
              <a:t>（</a:t>
            </a:r>
            <a:r>
              <a:rPr lang="en-US" altLang="zh-CN" sz="2400" b="1" dirty="0">
                <a:solidFill>
                  <a:srgbClr val="0070C0"/>
                </a:solidFill>
              </a:rPr>
              <a:t>5</a:t>
            </a:r>
            <a:r>
              <a:rPr lang="zh-CN" altLang="zh-CN" sz="2400" b="1" dirty="0" smtClean="0">
                <a:solidFill>
                  <a:srgbClr val="0070C0"/>
                </a:solidFill>
              </a:rPr>
              <a:t>）</a:t>
            </a:r>
            <a:r>
              <a:rPr lang="en-US" altLang="zh-CN" sz="2400" dirty="0">
                <a:solidFill>
                  <a:srgbClr val="0070C0"/>
                </a:solidFill>
              </a:rPr>
              <a:t>SCARA</a:t>
            </a:r>
            <a:r>
              <a:rPr lang="zh-CN" altLang="en-US" sz="2400" b="1" dirty="0">
                <a:solidFill>
                  <a:srgbClr val="0070C0"/>
                </a:solidFill>
              </a:rPr>
              <a:t>型</a:t>
            </a:r>
            <a:r>
              <a:rPr lang="zh-CN" altLang="zh-CN" sz="2400" b="1" dirty="0">
                <a:solidFill>
                  <a:srgbClr val="0070C0"/>
                </a:solidFill>
              </a:rPr>
              <a:t>机器人</a:t>
            </a:r>
            <a:endParaRPr lang="en-US" altLang="zh-CN" sz="2400" b="1" dirty="0">
              <a:solidFill>
                <a:srgbClr val="0070C0"/>
              </a:solidFill>
            </a:endParaRPr>
          </a:p>
          <a:p>
            <a:r>
              <a:rPr lang="en-US" altLang="zh-CN" sz="2000" dirty="0"/>
              <a:t>SCARA</a:t>
            </a:r>
            <a:r>
              <a:rPr lang="zh-CN" altLang="zh-CN" sz="2000" dirty="0"/>
              <a:t>型机器人有三个转动关节，其轴线相互平行，可在平面内进行定位和定向。其还有一个移动关节，用于完成手爪在垂直于平面方向上的运动，如</a:t>
            </a:r>
            <a:r>
              <a:rPr lang="zh-CN" altLang="zh-CN" sz="2000" dirty="0" smtClean="0"/>
              <a:t>图所</a:t>
            </a:r>
            <a:r>
              <a:rPr lang="zh-CN" altLang="zh-CN" sz="2000" dirty="0"/>
              <a:t>示</a:t>
            </a:r>
            <a:r>
              <a:rPr lang="zh-CN" altLang="zh-CN" sz="2000" dirty="0" smtClean="0"/>
              <a:t>。</a:t>
            </a:r>
            <a:endParaRPr lang="zh-CN" altLang="zh-CN" sz="2000" dirty="0"/>
          </a:p>
        </p:txBody>
      </p:sp>
      <p:sp>
        <p:nvSpPr>
          <p:cNvPr id="8" name="五边形 7"/>
          <p:cNvSpPr/>
          <p:nvPr/>
        </p:nvSpPr>
        <p:spPr>
          <a:xfrm>
            <a:off x="599810" y="1127105"/>
            <a:ext cx="873456" cy="423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prstClr val="white"/>
                </a:solidFill>
              </a:rPr>
              <a:t>2</a:t>
            </a:r>
            <a:endParaRPr lang="zh-CN" altLang="en-US" sz="3200" dirty="0">
              <a:solidFill>
                <a:prstClr val="white"/>
              </a:solidFill>
            </a:endParaRPr>
          </a:p>
        </p:txBody>
      </p:sp>
      <p:sp>
        <p:nvSpPr>
          <p:cNvPr id="9" name="文本框 8"/>
          <p:cNvSpPr txBox="1"/>
          <p:nvPr/>
        </p:nvSpPr>
        <p:spPr bwMode="auto">
          <a:xfrm>
            <a:off x="1555375" y="1052304"/>
            <a:ext cx="69548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zh-CN" altLang="zh-CN" sz="3200" b="1" dirty="0" smtClean="0"/>
              <a:t>按照</a:t>
            </a:r>
            <a:r>
              <a:rPr lang="zh-CN" altLang="en-US" sz="3200" b="1" dirty="0" smtClean="0"/>
              <a:t>机器人机构运动特征</a:t>
            </a:r>
            <a:r>
              <a:rPr lang="zh-CN" altLang="zh-CN" sz="3200" b="1" dirty="0" smtClean="0"/>
              <a:t>分类</a:t>
            </a:r>
            <a:endParaRPr lang="en-US" altLang="zh-CN" sz="3200" b="1" dirty="0"/>
          </a:p>
        </p:txBody>
      </p:sp>
      <p:pic>
        <p:nvPicPr>
          <p:cNvPr id="10242" name="图片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4948" y="1702527"/>
            <a:ext cx="5995095" cy="430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8146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l="-6000" r="-6000"/>
          </a:stretch>
        </a:blipFill>
        <a:effectLst/>
      </p:bgPr>
    </p:bg>
    <p:spTree>
      <p:nvGrpSpPr>
        <p:cNvPr id="1" name=""/>
        <p:cNvGrpSpPr/>
        <p:nvPr/>
      </p:nvGrpSpPr>
      <p:grpSpPr>
        <a:xfrm>
          <a:off x="0" y="0"/>
          <a:ext cx="0" cy="0"/>
          <a:chOff x="0" y="0"/>
          <a:chExt cx="0" cy="0"/>
        </a:xfrm>
      </p:grpSpPr>
      <p:sp>
        <p:nvSpPr>
          <p:cNvPr id="140" name="Rectangle 127"/>
          <p:cNvSpPr>
            <a:spLocks noChangeArrowheads="1"/>
          </p:cNvSpPr>
          <p:nvPr/>
        </p:nvSpPr>
        <p:spPr bwMode="gray">
          <a:xfrm>
            <a:off x="0" y="0"/>
            <a:ext cx="12192000" cy="1828800"/>
          </a:xfrm>
          <a:prstGeom prst="rect">
            <a:avLst/>
          </a:prstGeom>
          <a:gradFill rotWithShape="1">
            <a:gsLst>
              <a:gs pos="0">
                <a:schemeClr val="accent1"/>
              </a:gs>
              <a:gs pos="100000">
                <a:schemeClr val="accent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zh-CN" altLang="en-US">
              <a:solidFill>
                <a:prstClr val="black"/>
              </a:solidFill>
            </a:endParaRPr>
          </a:p>
        </p:txBody>
      </p:sp>
      <p:grpSp>
        <p:nvGrpSpPr>
          <p:cNvPr id="141" name="Group 15"/>
          <p:cNvGrpSpPr>
            <a:grpSpLocks/>
          </p:cNvGrpSpPr>
          <p:nvPr/>
        </p:nvGrpSpPr>
        <p:grpSpPr bwMode="auto">
          <a:xfrm>
            <a:off x="1676400" y="381000"/>
            <a:ext cx="6838950" cy="3365500"/>
            <a:chOff x="664" y="1951"/>
            <a:chExt cx="4308" cy="2120"/>
          </a:xfrm>
        </p:grpSpPr>
        <p:sp>
          <p:nvSpPr>
            <p:cNvPr id="142" name="Freeform 16"/>
            <p:cNvSpPr>
              <a:spLocks/>
            </p:cNvSpPr>
            <p:nvPr/>
          </p:nvSpPr>
          <p:spPr bwMode="invGray">
            <a:xfrm>
              <a:off x="743" y="2045"/>
              <a:ext cx="1267" cy="1938"/>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3" name="Freeform 17"/>
            <p:cNvSpPr>
              <a:spLocks/>
            </p:cNvSpPr>
            <p:nvPr/>
          </p:nvSpPr>
          <p:spPr bwMode="invGray">
            <a:xfrm>
              <a:off x="703" y="2230"/>
              <a:ext cx="34" cy="28"/>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Lst>
              <a:ahLst/>
              <a:cxnLst>
                <a:cxn ang="0">
                  <a:pos x="T0" y="T1"/>
                </a:cxn>
                <a:cxn ang="0">
                  <a:pos x="T2" y="T3"/>
                </a:cxn>
                <a:cxn ang="0">
                  <a:pos x="T4" y="T5"/>
                </a:cxn>
                <a:cxn ang="0">
                  <a:pos x="T6" y="T7"/>
                </a:cxn>
                <a:cxn ang="0">
                  <a:pos x="T8" y="T9"/>
                </a:cxn>
                <a:cxn ang="0">
                  <a:pos x="T10" y="T11"/>
                </a:cxn>
              </a:cxnLst>
              <a:rect l="0" t="0" r="r" b="b"/>
              <a:pathLst>
                <a:path w="46" h="38">
                  <a:moveTo>
                    <a:pt x="16" y="4"/>
                  </a:moveTo>
                  <a:lnTo>
                    <a:pt x="0" y="22"/>
                  </a:lnTo>
                  <a:lnTo>
                    <a:pt x="22" y="38"/>
                  </a:lnTo>
                  <a:lnTo>
                    <a:pt x="46" y="26"/>
                  </a:lnTo>
                  <a:lnTo>
                    <a:pt x="30" y="0"/>
                  </a:lnTo>
                  <a:lnTo>
                    <a:pt x="16" y="4"/>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4" name="Freeform 18"/>
            <p:cNvSpPr>
              <a:spLocks/>
            </p:cNvSpPr>
            <p:nvPr/>
          </p:nvSpPr>
          <p:spPr bwMode="invGray">
            <a:xfrm>
              <a:off x="1010" y="2353"/>
              <a:ext cx="39" cy="32"/>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Lst>
              <a:ahLst/>
              <a:cxnLst>
                <a:cxn ang="0">
                  <a:pos x="T0" y="T1"/>
                </a:cxn>
                <a:cxn ang="0">
                  <a:pos x="T2" y="T3"/>
                </a:cxn>
                <a:cxn ang="0">
                  <a:pos x="T4" y="T5"/>
                </a:cxn>
                <a:cxn ang="0">
                  <a:pos x="T6" y="T7"/>
                </a:cxn>
                <a:cxn ang="0">
                  <a:pos x="T8" y="T9"/>
                </a:cxn>
                <a:cxn ang="0">
                  <a:pos x="T10" y="T11"/>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5" name="Freeform 19"/>
            <p:cNvSpPr>
              <a:spLocks/>
            </p:cNvSpPr>
            <p:nvPr/>
          </p:nvSpPr>
          <p:spPr bwMode="invGray">
            <a:xfrm>
              <a:off x="1792" y="2409"/>
              <a:ext cx="98" cy="74"/>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6" name="Freeform 20"/>
            <p:cNvSpPr>
              <a:spLocks/>
            </p:cNvSpPr>
            <p:nvPr/>
          </p:nvSpPr>
          <p:spPr bwMode="invGray">
            <a:xfrm>
              <a:off x="1318" y="2793"/>
              <a:ext cx="158" cy="84"/>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7" name="Freeform 21"/>
            <p:cNvSpPr>
              <a:spLocks/>
            </p:cNvSpPr>
            <p:nvPr/>
          </p:nvSpPr>
          <p:spPr bwMode="invGray">
            <a:xfrm>
              <a:off x="1448" y="2857"/>
              <a:ext cx="99" cy="41"/>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8" name="Freeform 22"/>
            <p:cNvSpPr>
              <a:spLocks/>
            </p:cNvSpPr>
            <p:nvPr/>
          </p:nvSpPr>
          <p:spPr bwMode="invGray">
            <a:xfrm>
              <a:off x="1553" y="288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49" name="Freeform 23"/>
            <p:cNvSpPr>
              <a:spLocks/>
            </p:cNvSpPr>
            <p:nvPr/>
          </p:nvSpPr>
          <p:spPr bwMode="invGray">
            <a:xfrm>
              <a:off x="1609" y="2886"/>
              <a:ext cx="12" cy="25"/>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Lst>
              <a:ahLst/>
              <a:cxnLst>
                <a:cxn ang="0">
                  <a:pos x="T0" y="T1"/>
                </a:cxn>
                <a:cxn ang="0">
                  <a:pos x="T2" y="T3"/>
                </a:cxn>
                <a:cxn ang="0">
                  <a:pos x="T4" y="T5"/>
                </a:cxn>
                <a:cxn ang="0">
                  <a:pos x="T6" y="T7"/>
                </a:cxn>
                <a:cxn ang="0">
                  <a:pos x="T8" y="T9"/>
                </a:cxn>
                <a:cxn ang="0">
                  <a:pos x="T10" y="T11"/>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0" name="Freeform 24"/>
            <p:cNvSpPr>
              <a:spLocks/>
            </p:cNvSpPr>
            <p:nvPr/>
          </p:nvSpPr>
          <p:spPr bwMode="invGray">
            <a:xfrm>
              <a:off x="1426" y="2040"/>
              <a:ext cx="180" cy="88"/>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1" name="Freeform 25"/>
            <p:cNvSpPr>
              <a:spLocks/>
            </p:cNvSpPr>
            <p:nvPr/>
          </p:nvSpPr>
          <p:spPr bwMode="invGray">
            <a:xfrm>
              <a:off x="1506" y="1999"/>
              <a:ext cx="146" cy="60"/>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2" name="Freeform 26"/>
            <p:cNvSpPr>
              <a:spLocks/>
            </p:cNvSpPr>
            <p:nvPr/>
          </p:nvSpPr>
          <p:spPr bwMode="invGray">
            <a:xfrm>
              <a:off x="1711" y="2069"/>
              <a:ext cx="233" cy="190"/>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3" name="Freeform 27"/>
            <p:cNvSpPr>
              <a:spLocks/>
            </p:cNvSpPr>
            <p:nvPr/>
          </p:nvSpPr>
          <p:spPr bwMode="invGray">
            <a:xfrm>
              <a:off x="1709" y="1987"/>
              <a:ext cx="44" cy="37"/>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4" name="Freeform 28"/>
            <p:cNvSpPr>
              <a:spLocks/>
            </p:cNvSpPr>
            <p:nvPr/>
          </p:nvSpPr>
          <p:spPr bwMode="invGray">
            <a:xfrm>
              <a:off x="1625" y="2057"/>
              <a:ext cx="65" cy="42"/>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5" name="Freeform 29"/>
            <p:cNvSpPr>
              <a:spLocks/>
            </p:cNvSpPr>
            <p:nvPr/>
          </p:nvSpPr>
          <p:spPr bwMode="invGray">
            <a:xfrm>
              <a:off x="1693" y="2065"/>
              <a:ext cx="54" cy="25"/>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Lst>
              <a:ahLst/>
              <a:cxnLst>
                <a:cxn ang="0">
                  <a:pos x="T0" y="T1"/>
                </a:cxn>
                <a:cxn ang="0">
                  <a:pos x="T2" y="T3"/>
                </a:cxn>
                <a:cxn ang="0">
                  <a:pos x="T4" y="T5"/>
                </a:cxn>
                <a:cxn ang="0">
                  <a:pos x="T6" y="T7"/>
                </a:cxn>
                <a:cxn ang="0">
                  <a:pos x="T8" y="T9"/>
                </a:cxn>
                <a:cxn ang="0">
                  <a:pos x="T10" y="T11"/>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6" name="Freeform 30"/>
            <p:cNvSpPr>
              <a:spLocks/>
            </p:cNvSpPr>
            <p:nvPr/>
          </p:nvSpPr>
          <p:spPr bwMode="invGray">
            <a:xfrm>
              <a:off x="1664" y="2029"/>
              <a:ext cx="64" cy="34"/>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7" name="Freeform 31"/>
            <p:cNvSpPr>
              <a:spLocks/>
            </p:cNvSpPr>
            <p:nvPr/>
          </p:nvSpPr>
          <p:spPr bwMode="invGray">
            <a:xfrm>
              <a:off x="1637" y="1997"/>
              <a:ext cx="44" cy="24"/>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8" name="Freeform 32"/>
            <p:cNvSpPr>
              <a:spLocks/>
            </p:cNvSpPr>
            <p:nvPr/>
          </p:nvSpPr>
          <p:spPr bwMode="invGray">
            <a:xfrm>
              <a:off x="1751" y="2000"/>
              <a:ext cx="114" cy="77"/>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59" name="Freeform 33"/>
            <p:cNvSpPr>
              <a:spLocks/>
            </p:cNvSpPr>
            <p:nvPr/>
          </p:nvSpPr>
          <p:spPr bwMode="invGray">
            <a:xfrm>
              <a:off x="664" y="2245"/>
              <a:ext cx="25" cy="15"/>
            </a:xfrm>
            <a:custGeom>
              <a:avLst/>
              <a:gdLst>
                <a:gd name="T0" fmla="*/ 34 w 34"/>
                <a:gd name="T1" fmla="*/ 0 h 20"/>
                <a:gd name="T2" fmla="*/ 24 w 34"/>
                <a:gd name="T3" fmla="*/ 20 h 20"/>
                <a:gd name="T4" fmla="*/ 4 w 34"/>
                <a:gd name="T5" fmla="*/ 18 h 20"/>
                <a:gd name="T6" fmla="*/ 4 w 34"/>
                <a:gd name="T7" fmla="*/ 6 h 20"/>
                <a:gd name="T8" fmla="*/ 34 w 34"/>
                <a:gd name="T9" fmla="*/ 0 h 20"/>
              </a:gdLst>
              <a:ahLst/>
              <a:cxnLst>
                <a:cxn ang="0">
                  <a:pos x="T0" y="T1"/>
                </a:cxn>
                <a:cxn ang="0">
                  <a:pos x="T2" y="T3"/>
                </a:cxn>
                <a:cxn ang="0">
                  <a:pos x="T4" y="T5"/>
                </a:cxn>
                <a:cxn ang="0">
                  <a:pos x="T6" y="T7"/>
                </a:cxn>
                <a:cxn ang="0">
                  <a:pos x="T8" y="T9"/>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0" name="Freeform 34"/>
            <p:cNvSpPr>
              <a:spLocks/>
            </p:cNvSpPr>
            <p:nvPr/>
          </p:nvSpPr>
          <p:spPr bwMode="invGray">
            <a:xfrm>
              <a:off x="1421" y="2756"/>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1" name="Freeform 35"/>
            <p:cNvSpPr>
              <a:spLocks/>
            </p:cNvSpPr>
            <p:nvPr/>
          </p:nvSpPr>
          <p:spPr bwMode="invGray">
            <a:xfrm>
              <a:off x="1424" y="2781"/>
              <a:ext cx="16"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2" name="Freeform 36"/>
            <p:cNvSpPr>
              <a:spLocks/>
            </p:cNvSpPr>
            <p:nvPr/>
          </p:nvSpPr>
          <p:spPr bwMode="invGray">
            <a:xfrm>
              <a:off x="1628" y="2913"/>
              <a:ext cx="15" cy="12"/>
            </a:xfrm>
            <a:custGeom>
              <a:avLst/>
              <a:gdLst>
                <a:gd name="T0" fmla="*/ 3 w 21"/>
                <a:gd name="T1" fmla="*/ 0 h 16"/>
                <a:gd name="T2" fmla="*/ 13 w 21"/>
                <a:gd name="T3" fmla="*/ 16 h 16"/>
                <a:gd name="T4" fmla="*/ 3 w 21"/>
                <a:gd name="T5" fmla="*/ 0 h 16"/>
              </a:gdLst>
              <a:ahLst/>
              <a:cxnLst>
                <a:cxn ang="0">
                  <a:pos x="T0" y="T1"/>
                </a:cxn>
                <a:cxn ang="0">
                  <a:pos x="T2" y="T3"/>
                </a:cxn>
                <a:cxn ang="0">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3" name="Freeform 37"/>
            <p:cNvSpPr>
              <a:spLocks/>
            </p:cNvSpPr>
            <p:nvPr/>
          </p:nvSpPr>
          <p:spPr bwMode="invGray">
            <a:xfrm>
              <a:off x="1752" y="2429"/>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4" name="Freeform 38"/>
            <p:cNvSpPr>
              <a:spLocks/>
            </p:cNvSpPr>
            <p:nvPr/>
          </p:nvSpPr>
          <p:spPr bwMode="invGray">
            <a:xfrm>
              <a:off x="1652" y="2224"/>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5" name="Freeform 39"/>
            <p:cNvSpPr>
              <a:spLocks/>
            </p:cNvSpPr>
            <p:nvPr/>
          </p:nvSpPr>
          <p:spPr bwMode="invGray">
            <a:xfrm>
              <a:off x="1717" y="2045"/>
              <a:ext cx="39"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6" name="Freeform 40"/>
            <p:cNvSpPr>
              <a:spLocks/>
            </p:cNvSpPr>
            <p:nvPr/>
          </p:nvSpPr>
          <p:spPr bwMode="invGray">
            <a:xfrm>
              <a:off x="1780" y="2153"/>
              <a:ext cx="38" cy="18"/>
            </a:xfrm>
            <a:custGeom>
              <a:avLst/>
              <a:gdLst>
                <a:gd name="T0" fmla="*/ 13 w 51"/>
                <a:gd name="T1" fmla="*/ 0 h 24"/>
                <a:gd name="T2" fmla="*/ 7 w 51"/>
                <a:gd name="T3" fmla="*/ 18 h 24"/>
                <a:gd name="T4" fmla="*/ 27 w 51"/>
                <a:gd name="T5" fmla="*/ 24 h 24"/>
                <a:gd name="T6" fmla="*/ 33 w 51"/>
                <a:gd name="T7" fmla="*/ 4 h 24"/>
                <a:gd name="T8" fmla="*/ 13 w 51"/>
                <a:gd name="T9" fmla="*/ 0 h 24"/>
              </a:gdLst>
              <a:ahLst/>
              <a:cxnLst>
                <a:cxn ang="0">
                  <a:pos x="T0" y="T1"/>
                </a:cxn>
                <a:cxn ang="0">
                  <a:pos x="T2" y="T3"/>
                </a:cxn>
                <a:cxn ang="0">
                  <a:pos x="T4" y="T5"/>
                </a:cxn>
                <a:cxn ang="0">
                  <a:pos x="T6" y="T7"/>
                </a:cxn>
                <a:cxn ang="0">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7" name="Freeform 41"/>
            <p:cNvSpPr>
              <a:spLocks/>
            </p:cNvSpPr>
            <p:nvPr/>
          </p:nvSpPr>
          <p:spPr bwMode="invGray">
            <a:xfrm>
              <a:off x="1796" y="1951"/>
              <a:ext cx="696" cy="346"/>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8" name="Freeform 42"/>
            <p:cNvSpPr>
              <a:spLocks/>
            </p:cNvSpPr>
            <p:nvPr/>
          </p:nvSpPr>
          <p:spPr bwMode="invGray">
            <a:xfrm>
              <a:off x="2009" y="2135"/>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69" name="Freeform 43"/>
            <p:cNvSpPr>
              <a:spLocks/>
            </p:cNvSpPr>
            <p:nvPr/>
          </p:nvSpPr>
          <p:spPr bwMode="invGray">
            <a:xfrm>
              <a:off x="2292" y="2201"/>
              <a:ext cx="128" cy="54"/>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0" name="Freeform 44"/>
            <p:cNvSpPr>
              <a:spLocks/>
            </p:cNvSpPr>
            <p:nvPr/>
          </p:nvSpPr>
          <p:spPr bwMode="invGray">
            <a:xfrm>
              <a:off x="2393" y="2038"/>
              <a:ext cx="39" cy="24"/>
            </a:xfrm>
            <a:custGeom>
              <a:avLst/>
              <a:gdLst>
                <a:gd name="T0" fmla="*/ 34 w 52"/>
                <a:gd name="T1" fmla="*/ 0 h 32"/>
                <a:gd name="T2" fmla="*/ 8 w 52"/>
                <a:gd name="T3" fmla="*/ 20 h 32"/>
                <a:gd name="T4" fmla="*/ 24 w 52"/>
                <a:gd name="T5" fmla="*/ 32 h 32"/>
                <a:gd name="T6" fmla="*/ 42 w 52"/>
                <a:gd name="T7" fmla="*/ 30 h 32"/>
                <a:gd name="T8" fmla="*/ 34 w 52"/>
                <a:gd name="T9" fmla="*/ 0 h 32"/>
              </a:gdLst>
              <a:ahLst/>
              <a:cxnLst>
                <a:cxn ang="0">
                  <a:pos x="T0" y="T1"/>
                </a:cxn>
                <a:cxn ang="0">
                  <a:pos x="T2" y="T3"/>
                </a:cxn>
                <a:cxn ang="0">
                  <a:pos x="T4" y="T5"/>
                </a:cxn>
                <a:cxn ang="0">
                  <a:pos x="T6" y="T7"/>
                </a:cxn>
                <a:cxn ang="0">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1" name="Freeform 45"/>
            <p:cNvSpPr>
              <a:spLocks/>
            </p:cNvSpPr>
            <p:nvPr/>
          </p:nvSpPr>
          <p:spPr bwMode="invGray">
            <a:xfrm>
              <a:off x="2662" y="2006"/>
              <a:ext cx="155" cy="63"/>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2" name="Freeform 46"/>
            <p:cNvSpPr>
              <a:spLocks/>
            </p:cNvSpPr>
            <p:nvPr/>
          </p:nvSpPr>
          <p:spPr bwMode="invGray">
            <a:xfrm>
              <a:off x="2759" y="2039"/>
              <a:ext cx="48" cy="21"/>
            </a:xfrm>
            <a:custGeom>
              <a:avLst/>
              <a:gdLst>
                <a:gd name="T0" fmla="*/ 36 w 64"/>
                <a:gd name="T1" fmla="*/ 6 h 28"/>
                <a:gd name="T2" fmla="*/ 8 w 64"/>
                <a:gd name="T3" fmla="*/ 4 h 28"/>
                <a:gd name="T4" fmla="*/ 24 w 64"/>
                <a:gd name="T5" fmla="*/ 28 h 28"/>
                <a:gd name="T6" fmla="*/ 54 w 64"/>
                <a:gd name="T7" fmla="*/ 14 h 28"/>
                <a:gd name="T8" fmla="*/ 36 w 64"/>
                <a:gd name="T9" fmla="*/ 6 h 28"/>
              </a:gdLst>
              <a:ahLst/>
              <a:cxnLst>
                <a:cxn ang="0">
                  <a:pos x="T0" y="T1"/>
                </a:cxn>
                <a:cxn ang="0">
                  <a:pos x="T2" y="T3"/>
                </a:cxn>
                <a:cxn ang="0">
                  <a:pos x="T4" y="T5"/>
                </a:cxn>
                <a:cxn ang="0">
                  <a:pos x="T6" y="T7"/>
                </a:cxn>
                <a:cxn ang="0">
                  <a:pos x="T8" y="T9"/>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3" name="Freeform 47"/>
            <p:cNvSpPr>
              <a:spLocks/>
            </p:cNvSpPr>
            <p:nvPr/>
          </p:nvSpPr>
          <p:spPr bwMode="invGray">
            <a:xfrm>
              <a:off x="2467" y="2311"/>
              <a:ext cx="109" cy="132"/>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4" name="Freeform 48"/>
            <p:cNvSpPr>
              <a:spLocks/>
            </p:cNvSpPr>
            <p:nvPr/>
          </p:nvSpPr>
          <p:spPr bwMode="invGray">
            <a:xfrm>
              <a:off x="2413" y="2359"/>
              <a:ext cx="69" cy="68"/>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5" name="Freeform 49"/>
            <p:cNvSpPr>
              <a:spLocks/>
            </p:cNvSpPr>
            <p:nvPr/>
          </p:nvSpPr>
          <p:spPr bwMode="invGray">
            <a:xfrm>
              <a:off x="4099" y="3502"/>
              <a:ext cx="474" cy="495"/>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6" name="Freeform 50"/>
            <p:cNvSpPr>
              <a:spLocks/>
            </p:cNvSpPr>
            <p:nvPr/>
          </p:nvSpPr>
          <p:spPr bwMode="invGray">
            <a:xfrm>
              <a:off x="4246" y="3241"/>
              <a:ext cx="319" cy="210"/>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algn="ctr" rotWithShape="0">
                      <a:srgbClr val="FEFEFE">
                        <a:gamma/>
                        <a:shade val="60000"/>
                        <a:invGamma/>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7" name="Freeform 51"/>
            <p:cNvSpPr>
              <a:spLocks/>
            </p:cNvSpPr>
            <p:nvPr/>
          </p:nvSpPr>
          <p:spPr bwMode="invGray">
            <a:xfrm>
              <a:off x="4255" y="3243"/>
              <a:ext cx="311" cy="211"/>
            </a:xfrm>
            <a:custGeom>
              <a:avLst/>
              <a:gdLst>
                <a:gd name="T0" fmla="*/ 0 w 416"/>
                <a:gd name="T1" fmla="*/ 1 h 282"/>
                <a:gd name="T2" fmla="*/ 20 w 416"/>
                <a:gd name="T3" fmla="*/ 37 h 282"/>
                <a:gd name="T4" fmla="*/ 28 w 416"/>
                <a:gd name="T5" fmla="*/ 49 h 282"/>
                <a:gd name="T6" fmla="*/ 84 w 416"/>
                <a:gd name="T7" fmla="*/ 89 h 282"/>
                <a:gd name="T8" fmla="*/ 120 w 416"/>
                <a:gd name="T9" fmla="*/ 113 h 282"/>
                <a:gd name="T10" fmla="*/ 132 w 416"/>
                <a:gd name="T11" fmla="*/ 121 h 282"/>
                <a:gd name="T12" fmla="*/ 136 w 416"/>
                <a:gd name="T13" fmla="*/ 169 h 282"/>
                <a:gd name="T14" fmla="*/ 116 w 416"/>
                <a:gd name="T15" fmla="*/ 201 h 282"/>
                <a:gd name="T16" fmla="*/ 136 w 416"/>
                <a:gd name="T17" fmla="*/ 197 h 282"/>
                <a:gd name="T18" fmla="*/ 148 w 416"/>
                <a:gd name="T19" fmla="*/ 189 h 282"/>
                <a:gd name="T20" fmla="*/ 160 w 416"/>
                <a:gd name="T21" fmla="*/ 201 h 282"/>
                <a:gd name="T22" fmla="*/ 184 w 416"/>
                <a:gd name="T23" fmla="*/ 217 h 282"/>
                <a:gd name="T24" fmla="*/ 208 w 416"/>
                <a:gd name="T25" fmla="*/ 233 h 282"/>
                <a:gd name="T26" fmla="*/ 240 w 416"/>
                <a:gd name="T27" fmla="*/ 221 h 282"/>
                <a:gd name="T28" fmla="*/ 248 w 416"/>
                <a:gd name="T29" fmla="*/ 197 h 282"/>
                <a:gd name="T30" fmla="*/ 268 w 416"/>
                <a:gd name="T31" fmla="*/ 201 h 282"/>
                <a:gd name="T32" fmla="*/ 292 w 416"/>
                <a:gd name="T33" fmla="*/ 209 h 282"/>
                <a:gd name="T34" fmla="*/ 340 w 416"/>
                <a:gd name="T35" fmla="*/ 281 h 282"/>
                <a:gd name="T36" fmla="*/ 356 w 416"/>
                <a:gd name="T37" fmla="*/ 277 h 282"/>
                <a:gd name="T38" fmla="*/ 352 w 416"/>
                <a:gd name="T39" fmla="*/ 253 h 282"/>
                <a:gd name="T40" fmla="*/ 316 w 416"/>
                <a:gd name="T41" fmla="*/ 197 h 282"/>
                <a:gd name="T42" fmla="*/ 360 w 416"/>
                <a:gd name="T43" fmla="*/ 173 h 282"/>
                <a:gd name="T44" fmla="*/ 408 w 416"/>
                <a:gd name="T45" fmla="*/ 145 h 282"/>
                <a:gd name="T46" fmla="*/ 409 w 416"/>
                <a:gd name="T47" fmla="*/ 120 h 282"/>
                <a:gd name="T48" fmla="*/ 367 w 416"/>
                <a:gd name="T49" fmla="*/ 138 h 282"/>
                <a:gd name="T50" fmla="*/ 308 w 416"/>
                <a:gd name="T51" fmla="*/ 137 h 282"/>
                <a:gd name="T52" fmla="*/ 264 w 416"/>
                <a:gd name="T53" fmla="*/ 97 h 282"/>
                <a:gd name="T54" fmla="*/ 180 w 416"/>
                <a:gd name="T55" fmla="*/ 61 h 282"/>
                <a:gd name="T56" fmla="*/ 132 w 416"/>
                <a:gd name="T57" fmla="*/ 33 h 282"/>
                <a:gd name="T58" fmla="*/ 92 w 416"/>
                <a:gd name="T59" fmla="*/ 41 h 282"/>
                <a:gd name="T60" fmla="*/ 76 w 416"/>
                <a:gd name="T61" fmla="*/ 57 h 282"/>
                <a:gd name="T62" fmla="*/ 56 w 416"/>
                <a:gd name="T63" fmla="*/ 17 h 282"/>
                <a:gd name="T64" fmla="*/ 0 w 416"/>
                <a:gd name="T6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8" name="Freeform 52"/>
            <p:cNvSpPr>
              <a:spLocks/>
            </p:cNvSpPr>
            <p:nvPr/>
          </p:nvSpPr>
          <p:spPr bwMode="invGray">
            <a:xfrm>
              <a:off x="4485" y="4013"/>
              <a:ext cx="45" cy="58"/>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Lst>
              <a:ahLst/>
              <a:cxnLst>
                <a:cxn ang="0">
                  <a:pos x="T0" y="T1"/>
                </a:cxn>
                <a:cxn ang="0">
                  <a:pos x="T2" y="T3"/>
                </a:cxn>
                <a:cxn ang="0">
                  <a:pos x="T4" y="T5"/>
                </a:cxn>
                <a:cxn ang="0">
                  <a:pos x="T6" y="T7"/>
                </a:cxn>
                <a:cxn ang="0">
                  <a:pos x="T8" y="T9"/>
                </a:cxn>
                <a:cxn ang="0">
                  <a:pos x="T10" y="T11"/>
                </a:cxn>
                <a:cxn ang="0">
                  <a:pos x="T12" y="T13"/>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79" name="Freeform 53"/>
            <p:cNvSpPr>
              <a:spLocks/>
            </p:cNvSpPr>
            <p:nvPr/>
          </p:nvSpPr>
          <p:spPr bwMode="invGray">
            <a:xfrm>
              <a:off x="4621" y="3923"/>
              <a:ext cx="164" cy="85"/>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0" name="Freeform 54"/>
            <p:cNvSpPr>
              <a:spLocks/>
            </p:cNvSpPr>
            <p:nvPr/>
          </p:nvSpPr>
          <p:spPr bwMode="invGray">
            <a:xfrm>
              <a:off x="4791" y="3873"/>
              <a:ext cx="104" cy="92"/>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1" name="Freeform 55"/>
            <p:cNvSpPr>
              <a:spLocks/>
            </p:cNvSpPr>
            <p:nvPr/>
          </p:nvSpPr>
          <p:spPr bwMode="invGray">
            <a:xfrm>
              <a:off x="4846" y="3832"/>
              <a:ext cx="37" cy="26"/>
            </a:xfrm>
            <a:custGeom>
              <a:avLst/>
              <a:gdLst>
                <a:gd name="T0" fmla="*/ 29 w 49"/>
                <a:gd name="T1" fmla="*/ 0 h 35"/>
                <a:gd name="T2" fmla="*/ 8 w 49"/>
                <a:gd name="T3" fmla="*/ 11 h 35"/>
                <a:gd name="T4" fmla="*/ 24 w 49"/>
                <a:gd name="T5" fmla="*/ 35 h 35"/>
                <a:gd name="T6" fmla="*/ 39 w 49"/>
                <a:gd name="T7" fmla="*/ 26 h 35"/>
                <a:gd name="T8" fmla="*/ 29 w 49"/>
                <a:gd name="T9" fmla="*/ 0 h 35"/>
              </a:gdLst>
              <a:ahLst/>
              <a:cxnLst>
                <a:cxn ang="0">
                  <a:pos x="T0" y="T1"/>
                </a:cxn>
                <a:cxn ang="0">
                  <a:pos x="T2" y="T3"/>
                </a:cxn>
                <a:cxn ang="0">
                  <a:pos x="T4" y="T5"/>
                </a:cxn>
                <a:cxn ang="0">
                  <a:pos x="T6" y="T7"/>
                </a:cxn>
                <a:cxn ang="0">
                  <a:pos x="T8" y="T9"/>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2" name="Freeform 56"/>
            <p:cNvSpPr>
              <a:spLocks/>
            </p:cNvSpPr>
            <p:nvPr/>
          </p:nvSpPr>
          <p:spPr bwMode="invGray">
            <a:xfrm>
              <a:off x="3123" y="3346"/>
              <a:ext cx="123" cy="201"/>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3" name="Freeform 57"/>
            <p:cNvSpPr>
              <a:spLocks/>
            </p:cNvSpPr>
            <p:nvPr/>
          </p:nvSpPr>
          <p:spPr bwMode="invGray">
            <a:xfrm>
              <a:off x="3655" y="3034"/>
              <a:ext cx="49" cy="61"/>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Lst>
              <a:ahLst/>
              <a:cxnLst>
                <a:cxn ang="0">
                  <a:pos x="T0" y="T1"/>
                </a:cxn>
                <a:cxn ang="0">
                  <a:pos x="T2" y="T3"/>
                </a:cxn>
                <a:cxn ang="0">
                  <a:pos x="T4" y="T5"/>
                </a:cxn>
                <a:cxn ang="0">
                  <a:pos x="T6" y="T7"/>
                </a:cxn>
                <a:cxn ang="0">
                  <a:pos x="T8" y="T9"/>
                </a:cxn>
                <a:cxn ang="0">
                  <a:pos x="T10" y="T11"/>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4" name="Freeform 58"/>
            <p:cNvSpPr>
              <a:spLocks/>
            </p:cNvSpPr>
            <p:nvPr/>
          </p:nvSpPr>
          <p:spPr bwMode="invGray">
            <a:xfrm>
              <a:off x="3988" y="3100"/>
              <a:ext cx="111" cy="183"/>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5" name="Freeform 59"/>
            <p:cNvSpPr>
              <a:spLocks/>
            </p:cNvSpPr>
            <p:nvPr/>
          </p:nvSpPr>
          <p:spPr bwMode="invGray">
            <a:xfrm>
              <a:off x="3894" y="3043"/>
              <a:ext cx="72" cy="137"/>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6" name="Freeform 60"/>
            <p:cNvSpPr>
              <a:spLocks/>
            </p:cNvSpPr>
            <p:nvPr/>
          </p:nvSpPr>
          <p:spPr bwMode="invGray">
            <a:xfrm>
              <a:off x="3943" y="3153"/>
              <a:ext cx="40" cy="131"/>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7" name="Freeform 61"/>
            <p:cNvSpPr>
              <a:spLocks/>
            </p:cNvSpPr>
            <p:nvPr/>
          </p:nvSpPr>
          <p:spPr bwMode="invGray">
            <a:xfrm>
              <a:off x="3988" y="3290"/>
              <a:ext cx="65" cy="54"/>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8" name="Freeform 62"/>
            <p:cNvSpPr>
              <a:spLocks/>
            </p:cNvSpPr>
            <p:nvPr/>
          </p:nvSpPr>
          <p:spPr bwMode="invGray">
            <a:xfrm>
              <a:off x="4092" y="3195"/>
              <a:ext cx="83" cy="117"/>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89" name="Freeform 63"/>
            <p:cNvSpPr>
              <a:spLocks/>
            </p:cNvSpPr>
            <p:nvPr/>
          </p:nvSpPr>
          <p:spPr bwMode="invGray">
            <a:xfrm>
              <a:off x="4064" y="2777"/>
              <a:ext cx="22" cy="71"/>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0" name="Freeform 64"/>
            <p:cNvSpPr>
              <a:spLocks/>
            </p:cNvSpPr>
            <p:nvPr/>
          </p:nvSpPr>
          <p:spPr bwMode="invGray">
            <a:xfrm>
              <a:off x="4078" y="2896"/>
              <a:ext cx="61" cy="118"/>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1" name="Freeform 65"/>
            <p:cNvSpPr>
              <a:spLocks/>
            </p:cNvSpPr>
            <p:nvPr/>
          </p:nvSpPr>
          <p:spPr bwMode="invGray">
            <a:xfrm>
              <a:off x="4121" y="3052"/>
              <a:ext cx="64" cy="79"/>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2" name="Freeform 66"/>
            <p:cNvSpPr>
              <a:spLocks/>
            </p:cNvSpPr>
            <p:nvPr/>
          </p:nvSpPr>
          <p:spPr bwMode="invGray">
            <a:xfrm>
              <a:off x="4197" y="3193"/>
              <a:ext cx="29" cy="49"/>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3" name="Freeform 67"/>
            <p:cNvSpPr>
              <a:spLocks/>
            </p:cNvSpPr>
            <p:nvPr/>
          </p:nvSpPr>
          <p:spPr bwMode="invGray">
            <a:xfrm>
              <a:off x="4181" y="3275"/>
              <a:ext cx="18" cy="17"/>
            </a:xfrm>
            <a:custGeom>
              <a:avLst/>
              <a:gdLst>
                <a:gd name="T0" fmla="*/ 0 w 24"/>
                <a:gd name="T1" fmla="*/ 0 h 23"/>
                <a:gd name="T2" fmla="*/ 6 w 24"/>
                <a:gd name="T3" fmla="*/ 23 h 23"/>
                <a:gd name="T4" fmla="*/ 24 w 24"/>
                <a:gd name="T5" fmla="*/ 11 h 23"/>
                <a:gd name="T6" fmla="*/ 0 w 24"/>
                <a:gd name="T7" fmla="*/ 0 h 23"/>
              </a:gdLst>
              <a:ahLst/>
              <a:cxnLst>
                <a:cxn ang="0">
                  <a:pos x="T0" y="T1"/>
                </a:cxn>
                <a:cxn ang="0">
                  <a:pos x="T2" y="T3"/>
                </a:cxn>
                <a:cxn ang="0">
                  <a:pos x="T4" y="T5"/>
                </a:cxn>
                <a:cxn ang="0">
                  <a:pos x="T6" y="T7"/>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4" name="Freeform 68"/>
            <p:cNvSpPr>
              <a:spLocks/>
            </p:cNvSpPr>
            <p:nvPr/>
          </p:nvSpPr>
          <p:spPr bwMode="invGray">
            <a:xfrm>
              <a:off x="4208" y="3265"/>
              <a:ext cx="45" cy="37"/>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5" name="Freeform 69"/>
            <p:cNvSpPr>
              <a:spLocks/>
            </p:cNvSpPr>
            <p:nvPr/>
          </p:nvSpPr>
          <p:spPr bwMode="invGray">
            <a:xfrm>
              <a:off x="4277" y="3335"/>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6" name="Freeform 70"/>
            <p:cNvSpPr>
              <a:spLocks/>
            </p:cNvSpPr>
            <p:nvPr/>
          </p:nvSpPr>
          <p:spPr bwMode="invGray">
            <a:xfrm>
              <a:off x="4544" y="3293"/>
              <a:ext cx="46" cy="47"/>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7" name="Freeform 71"/>
            <p:cNvSpPr>
              <a:spLocks/>
            </p:cNvSpPr>
            <p:nvPr/>
          </p:nvSpPr>
          <p:spPr bwMode="invGray">
            <a:xfrm>
              <a:off x="4147" y="3352"/>
              <a:ext cx="46" cy="50"/>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8" name="Freeform 72"/>
            <p:cNvSpPr>
              <a:spLocks/>
            </p:cNvSpPr>
            <p:nvPr/>
          </p:nvSpPr>
          <p:spPr bwMode="invGray">
            <a:xfrm>
              <a:off x="4098" y="3371"/>
              <a:ext cx="32" cy="27"/>
            </a:xfrm>
            <a:custGeom>
              <a:avLst/>
              <a:gdLst>
                <a:gd name="T0" fmla="*/ 21 w 43"/>
                <a:gd name="T1" fmla="*/ 3 h 36"/>
                <a:gd name="T2" fmla="*/ 6 w 43"/>
                <a:gd name="T3" fmla="*/ 6 h 36"/>
                <a:gd name="T4" fmla="*/ 33 w 43"/>
                <a:gd name="T5" fmla="*/ 36 h 36"/>
                <a:gd name="T6" fmla="*/ 42 w 43"/>
                <a:gd name="T7" fmla="*/ 30 h 36"/>
                <a:gd name="T8" fmla="*/ 21 w 43"/>
                <a:gd name="T9" fmla="*/ 3 h 36"/>
              </a:gdLst>
              <a:ahLst/>
              <a:cxnLst>
                <a:cxn ang="0">
                  <a:pos x="T0" y="T1"/>
                </a:cxn>
                <a:cxn ang="0">
                  <a:pos x="T2" y="T3"/>
                </a:cxn>
                <a:cxn ang="0">
                  <a:pos x="T4" y="T5"/>
                </a:cxn>
                <a:cxn ang="0">
                  <a:pos x="T6" y="T7"/>
                </a:cxn>
                <a:cxn ang="0">
                  <a:pos x="T8" y="T9"/>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199" name="Freeform 73"/>
            <p:cNvSpPr>
              <a:spLocks/>
            </p:cNvSpPr>
            <p:nvPr/>
          </p:nvSpPr>
          <p:spPr bwMode="invGray">
            <a:xfrm>
              <a:off x="4077" y="3342"/>
              <a:ext cx="24" cy="31"/>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0" name="Freeform 74"/>
            <p:cNvSpPr>
              <a:spLocks/>
            </p:cNvSpPr>
            <p:nvPr/>
          </p:nvSpPr>
          <p:spPr bwMode="invGray">
            <a:xfrm>
              <a:off x="4111" y="3353"/>
              <a:ext cx="34" cy="24"/>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Lst>
              <a:ahLst/>
              <a:cxnLst>
                <a:cxn ang="0">
                  <a:pos x="T0" y="T1"/>
                </a:cxn>
                <a:cxn ang="0">
                  <a:pos x="T2" y="T3"/>
                </a:cxn>
                <a:cxn ang="0">
                  <a:pos x="T4" y="T5"/>
                </a:cxn>
                <a:cxn ang="0">
                  <a:pos x="T6" y="T7"/>
                </a:cxn>
                <a:cxn ang="0">
                  <a:pos x="T8" y="T9"/>
                </a:cxn>
                <a:cxn ang="0">
                  <a:pos x="T10" y="T11"/>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1" name="Freeform 75"/>
            <p:cNvSpPr>
              <a:spLocks/>
            </p:cNvSpPr>
            <p:nvPr/>
          </p:nvSpPr>
          <p:spPr bwMode="invGray">
            <a:xfrm>
              <a:off x="4062" y="3021"/>
              <a:ext cx="27" cy="55"/>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2" name="Freeform 76"/>
            <p:cNvSpPr>
              <a:spLocks/>
            </p:cNvSpPr>
            <p:nvPr/>
          </p:nvSpPr>
          <p:spPr bwMode="invGray">
            <a:xfrm>
              <a:off x="4113" y="3012"/>
              <a:ext cx="19" cy="55"/>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Lst>
              <a:ahLst/>
              <a:cxnLst>
                <a:cxn ang="0">
                  <a:pos x="T0" y="T1"/>
                </a:cxn>
                <a:cxn ang="0">
                  <a:pos x="T2" y="T3"/>
                </a:cxn>
                <a:cxn ang="0">
                  <a:pos x="T4" y="T5"/>
                </a:cxn>
                <a:cxn ang="0">
                  <a:pos x="T6" y="T7"/>
                </a:cxn>
                <a:cxn ang="0">
                  <a:pos x="T8" y="T9"/>
                </a:cxn>
                <a:cxn ang="0">
                  <a:pos x="T10" y="T11"/>
                </a:cxn>
                <a:cxn ang="0">
                  <a:pos x="T12" y="T13"/>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3" name="Freeform 77"/>
            <p:cNvSpPr>
              <a:spLocks/>
            </p:cNvSpPr>
            <p:nvPr/>
          </p:nvSpPr>
          <p:spPr bwMode="invGray">
            <a:xfrm>
              <a:off x="4135" y="2995"/>
              <a:ext cx="10" cy="25"/>
            </a:xfrm>
            <a:custGeom>
              <a:avLst/>
              <a:gdLst>
                <a:gd name="T0" fmla="*/ 11 w 14"/>
                <a:gd name="T1" fmla="*/ 0 h 33"/>
                <a:gd name="T2" fmla="*/ 1 w 14"/>
                <a:gd name="T3" fmla="*/ 10 h 33"/>
                <a:gd name="T4" fmla="*/ 11 w 14"/>
                <a:gd name="T5" fmla="*/ 25 h 33"/>
                <a:gd name="T6" fmla="*/ 11 w 14"/>
                <a:gd name="T7" fmla="*/ 0 h 33"/>
              </a:gdLst>
              <a:ahLst/>
              <a:cxnLst>
                <a:cxn ang="0">
                  <a:pos x="T0" y="T1"/>
                </a:cxn>
                <a:cxn ang="0">
                  <a:pos x="T2" y="T3"/>
                </a:cxn>
                <a:cxn ang="0">
                  <a:pos x="T4" y="T5"/>
                </a:cxn>
                <a:cxn ang="0">
                  <a:pos x="T6" y="T7"/>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4" name="Freeform 78"/>
            <p:cNvSpPr>
              <a:spLocks/>
            </p:cNvSpPr>
            <p:nvPr/>
          </p:nvSpPr>
          <p:spPr bwMode="invGray">
            <a:xfrm>
              <a:off x="4145" y="3007"/>
              <a:ext cx="21" cy="48"/>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5" name="Freeform 79"/>
            <p:cNvSpPr>
              <a:spLocks/>
            </p:cNvSpPr>
            <p:nvPr/>
          </p:nvSpPr>
          <p:spPr bwMode="invGray">
            <a:xfrm>
              <a:off x="3876" y="3076"/>
              <a:ext cx="12" cy="27"/>
            </a:xfrm>
            <a:custGeom>
              <a:avLst/>
              <a:gdLst>
                <a:gd name="T0" fmla="*/ 14 w 16"/>
                <a:gd name="T1" fmla="*/ 3 h 36"/>
                <a:gd name="T2" fmla="*/ 0 w 16"/>
                <a:gd name="T3" fmla="*/ 7 h 36"/>
                <a:gd name="T4" fmla="*/ 8 w 16"/>
                <a:gd name="T5" fmla="*/ 22 h 36"/>
                <a:gd name="T6" fmla="*/ 14 w 16"/>
                <a:gd name="T7" fmla="*/ 3 h 36"/>
              </a:gdLst>
              <a:ahLst/>
              <a:cxnLst>
                <a:cxn ang="0">
                  <a:pos x="T0" y="T1"/>
                </a:cxn>
                <a:cxn ang="0">
                  <a:pos x="T2" y="T3"/>
                </a:cxn>
                <a:cxn ang="0">
                  <a:pos x="T4" y="T5"/>
                </a:cxn>
                <a:cxn ang="0">
                  <a:pos x="T6" y="T7"/>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6" name="Freeform 80"/>
            <p:cNvSpPr>
              <a:spLocks/>
            </p:cNvSpPr>
            <p:nvPr/>
          </p:nvSpPr>
          <p:spPr bwMode="invGray">
            <a:xfrm>
              <a:off x="3866" y="305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7" name="Freeform 81"/>
            <p:cNvSpPr>
              <a:spLocks/>
            </p:cNvSpPr>
            <p:nvPr/>
          </p:nvSpPr>
          <p:spPr bwMode="invGray">
            <a:xfrm>
              <a:off x="3862" y="3035"/>
              <a:ext cx="12" cy="14"/>
            </a:xfrm>
            <a:custGeom>
              <a:avLst/>
              <a:gdLst>
                <a:gd name="T0" fmla="*/ 10 w 16"/>
                <a:gd name="T1" fmla="*/ 5 h 19"/>
                <a:gd name="T2" fmla="*/ 0 w 16"/>
                <a:gd name="T3" fmla="*/ 10 h 19"/>
                <a:gd name="T4" fmla="*/ 12 w 16"/>
                <a:gd name="T5" fmla="*/ 19 h 19"/>
                <a:gd name="T6" fmla="*/ 10 w 16"/>
                <a:gd name="T7" fmla="*/ 5 h 19"/>
              </a:gdLst>
              <a:ahLst/>
              <a:cxnLst>
                <a:cxn ang="0">
                  <a:pos x="T0" y="T1"/>
                </a:cxn>
                <a:cxn ang="0">
                  <a:pos x="T2" y="T3"/>
                </a:cxn>
                <a:cxn ang="0">
                  <a:pos x="T4" y="T5"/>
                </a:cxn>
                <a:cxn ang="0">
                  <a:pos x="T6" y="T7"/>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8" name="Freeform 82"/>
            <p:cNvSpPr>
              <a:spLocks/>
            </p:cNvSpPr>
            <p:nvPr/>
          </p:nvSpPr>
          <p:spPr bwMode="invGray">
            <a:xfrm>
              <a:off x="3850" y="2995"/>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09" name="Freeform 83"/>
            <p:cNvSpPr>
              <a:spLocks/>
            </p:cNvSpPr>
            <p:nvPr/>
          </p:nvSpPr>
          <p:spPr bwMode="invGray">
            <a:xfrm>
              <a:off x="3852" y="3020"/>
              <a:ext cx="16" cy="13"/>
            </a:xfrm>
            <a:custGeom>
              <a:avLst/>
              <a:gdLst>
                <a:gd name="T0" fmla="*/ 13 w 22"/>
                <a:gd name="T1" fmla="*/ 0 h 18"/>
                <a:gd name="T2" fmla="*/ 19 w 22"/>
                <a:gd name="T3" fmla="*/ 18 h 18"/>
                <a:gd name="T4" fmla="*/ 14 w 22"/>
                <a:gd name="T5" fmla="*/ 6 h 18"/>
                <a:gd name="T6" fmla="*/ 13 w 22"/>
                <a:gd name="T7" fmla="*/ 0 h 18"/>
              </a:gdLst>
              <a:ahLst/>
              <a:cxnLst>
                <a:cxn ang="0">
                  <a:pos x="T0" y="T1"/>
                </a:cxn>
                <a:cxn ang="0">
                  <a:pos x="T2" y="T3"/>
                </a:cxn>
                <a:cxn ang="0">
                  <a:pos x="T4" y="T5"/>
                </a:cxn>
                <a:cxn ang="0">
                  <a:pos x="T6" y="T7"/>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0" name="Freeform 84"/>
            <p:cNvSpPr>
              <a:spLocks/>
            </p:cNvSpPr>
            <p:nvPr/>
          </p:nvSpPr>
          <p:spPr bwMode="invGray">
            <a:xfrm>
              <a:off x="4688" y="3643"/>
              <a:ext cx="45" cy="60"/>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1" name="Freeform 85"/>
            <p:cNvSpPr>
              <a:spLocks/>
            </p:cNvSpPr>
            <p:nvPr/>
          </p:nvSpPr>
          <p:spPr bwMode="invGray">
            <a:xfrm>
              <a:off x="4919" y="3594"/>
              <a:ext cx="53" cy="46"/>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2" name="Freeform 86"/>
            <p:cNvSpPr>
              <a:spLocks/>
            </p:cNvSpPr>
            <p:nvPr/>
          </p:nvSpPr>
          <p:spPr bwMode="invGray">
            <a:xfrm>
              <a:off x="4759" y="3569"/>
              <a:ext cx="17" cy="23"/>
            </a:xfrm>
            <a:custGeom>
              <a:avLst/>
              <a:gdLst>
                <a:gd name="T0" fmla="*/ 9 w 23"/>
                <a:gd name="T1" fmla="*/ 0 h 30"/>
                <a:gd name="T2" fmla="*/ 0 w 23"/>
                <a:gd name="T3" fmla="*/ 14 h 30"/>
                <a:gd name="T4" fmla="*/ 12 w 23"/>
                <a:gd name="T5" fmla="*/ 30 h 30"/>
                <a:gd name="T6" fmla="*/ 9 w 23"/>
                <a:gd name="T7" fmla="*/ 0 h 30"/>
              </a:gdLst>
              <a:ahLst/>
              <a:cxnLst>
                <a:cxn ang="0">
                  <a:pos x="T0" y="T1"/>
                </a:cxn>
                <a:cxn ang="0">
                  <a:pos x="T2" y="T3"/>
                </a:cxn>
                <a:cxn ang="0">
                  <a:pos x="T4" y="T5"/>
                </a:cxn>
                <a:cxn ang="0">
                  <a:pos x="T6" y="T7"/>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3" name="Freeform 87"/>
            <p:cNvSpPr>
              <a:spLocks/>
            </p:cNvSpPr>
            <p:nvPr/>
          </p:nvSpPr>
          <p:spPr bwMode="invGray">
            <a:xfrm>
              <a:off x="4751" y="3547"/>
              <a:ext cx="20" cy="17"/>
            </a:xfrm>
            <a:custGeom>
              <a:avLst/>
              <a:gdLst>
                <a:gd name="T0" fmla="*/ 19 w 26"/>
                <a:gd name="T1" fmla="*/ 0 h 23"/>
                <a:gd name="T2" fmla="*/ 0 w 26"/>
                <a:gd name="T3" fmla="*/ 14 h 23"/>
                <a:gd name="T4" fmla="*/ 21 w 26"/>
                <a:gd name="T5" fmla="*/ 20 h 23"/>
                <a:gd name="T6" fmla="*/ 19 w 26"/>
                <a:gd name="T7" fmla="*/ 0 h 23"/>
              </a:gdLst>
              <a:ahLst/>
              <a:cxnLst>
                <a:cxn ang="0">
                  <a:pos x="T0" y="T1"/>
                </a:cxn>
                <a:cxn ang="0">
                  <a:pos x="T2" y="T3"/>
                </a:cxn>
                <a:cxn ang="0">
                  <a:pos x="T4" y="T5"/>
                </a:cxn>
                <a:cxn ang="0">
                  <a:pos x="T6" y="T7"/>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4" name="Freeform 88"/>
            <p:cNvSpPr>
              <a:spLocks/>
            </p:cNvSpPr>
            <p:nvPr/>
          </p:nvSpPr>
          <p:spPr bwMode="invGray">
            <a:xfrm>
              <a:off x="4598" y="3353"/>
              <a:ext cx="24" cy="33"/>
            </a:xfrm>
            <a:custGeom>
              <a:avLst/>
              <a:gdLst>
                <a:gd name="T0" fmla="*/ 28 w 32"/>
                <a:gd name="T1" fmla="*/ 0 h 44"/>
                <a:gd name="T2" fmla="*/ 10 w 32"/>
                <a:gd name="T3" fmla="*/ 11 h 44"/>
                <a:gd name="T4" fmla="*/ 12 w 32"/>
                <a:gd name="T5" fmla="*/ 32 h 44"/>
                <a:gd name="T6" fmla="*/ 24 w 32"/>
                <a:gd name="T7" fmla="*/ 36 h 44"/>
                <a:gd name="T8" fmla="*/ 28 w 32"/>
                <a:gd name="T9" fmla="*/ 0 h 44"/>
              </a:gdLst>
              <a:ahLst/>
              <a:cxnLst>
                <a:cxn ang="0">
                  <a:pos x="T0" y="T1"/>
                </a:cxn>
                <a:cxn ang="0">
                  <a:pos x="T2" y="T3"/>
                </a:cxn>
                <a:cxn ang="0">
                  <a:pos x="T4" y="T5"/>
                </a:cxn>
                <a:cxn ang="0">
                  <a:pos x="T6" y="T7"/>
                </a:cxn>
                <a:cxn ang="0">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5" name="Freeform 89"/>
            <p:cNvSpPr>
              <a:spLocks/>
            </p:cNvSpPr>
            <p:nvPr/>
          </p:nvSpPr>
          <p:spPr bwMode="invGray">
            <a:xfrm>
              <a:off x="4632" y="3396"/>
              <a:ext cx="26" cy="33"/>
            </a:xfrm>
            <a:custGeom>
              <a:avLst/>
              <a:gdLst>
                <a:gd name="T0" fmla="*/ 30 w 34"/>
                <a:gd name="T1" fmla="*/ 0 h 44"/>
                <a:gd name="T2" fmla="*/ 10 w 34"/>
                <a:gd name="T3" fmla="*/ 9 h 44"/>
                <a:gd name="T4" fmla="*/ 14 w 34"/>
                <a:gd name="T5" fmla="*/ 32 h 44"/>
                <a:gd name="T6" fmla="*/ 26 w 34"/>
                <a:gd name="T7" fmla="*/ 36 h 44"/>
                <a:gd name="T8" fmla="*/ 30 w 34"/>
                <a:gd name="T9" fmla="*/ 0 h 44"/>
              </a:gdLst>
              <a:ahLst/>
              <a:cxnLst>
                <a:cxn ang="0">
                  <a:pos x="T0" y="T1"/>
                </a:cxn>
                <a:cxn ang="0">
                  <a:pos x="T2" y="T3"/>
                </a:cxn>
                <a:cxn ang="0">
                  <a:pos x="T4" y="T5"/>
                </a:cxn>
                <a:cxn ang="0">
                  <a:pos x="T6" y="T7"/>
                </a:cxn>
                <a:cxn ang="0">
                  <a:pos x="T8" y="T9"/>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6" name="Freeform 90"/>
            <p:cNvSpPr>
              <a:spLocks/>
            </p:cNvSpPr>
            <p:nvPr/>
          </p:nvSpPr>
          <p:spPr bwMode="invGray">
            <a:xfrm>
              <a:off x="4659" y="3459"/>
              <a:ext cx="28" cy="28"/>
            </a:xfrm>
            <a:custGeom>
              <a:avLst/>
              <a:gdLst>
                <a:gd name="T0" fmla="*/ 34 w 38"/>
                <a:gd name="T1" fmla="*/ 2 h 37"/>
                <a:gd name="T2" fmla="*/ 10 w 38"/>
                <a:gd name="T3" fmla="*/ 2 h 37"/>
                <a:gd name="T4" fmla="*/ 14 w 38"/>
                <a:gd name="T5" fmla="*/ 25 h 37"/>
                <a:gd name="T6" fmla="*/ 26 w 38"/>
                <a:gd name="T7" fmla="*/ 29 h 37"/>
                <a:gd name="T8" fmla="*/ 34 w 38"/>
                <a:gd name="T9" fmla="*/ 2 h 37"/>
              </a:gdLst>
              <a:ahLst/>
              <a:cxnLst>
                <a:cxn ang="0">
                  <a:pos x="T0" y="T1"/>
                </a:cxn>
                <a:cxn ang="0">
                  <a:pos x="T2" y="T3"/>
                </a:cxn>
                <a:cxn ang="0">
                  <a:pos x="T4" y="T5"/>
                </a:cxn>
                <a:cxn ang="0">
                  <a:pos x="T6" y="T7"/>
                </a:cxn>
                <a:cxn ang="0">
                  <a:pos x="T8" y="T9"/>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7" name="Freeform 91"/>
            <p:cNvSpPr>
              <a:spLocks/>
            </p:cNvSpPr>
            <p:nvPr/>
          </p:nvSpPr>
          <p:spPr bwMode="invGray">
            <a:xfrm>
              <a:off x="4693" y="3449"/>
              <a:ext cx="28" cy="26"/>
            </a:xfrm>
            <a:custGeom>
              <a:avLst/>
              <a:gdLst>
                <a:gd name="T0" fmla="*/ 34 w 38"/>
                <a:gd name="T1" fmla="*/ 2 h 34"/>
                <a:gd name="T2" fmla="*/ 10 w 38"/>
                <a:gd name="T3" fmla="*/ 2 h 34"/>
                <a:gd name="T4" fmla="*/ 16 w 38"/>
                <a:gd name="T5" fmla="*/ 22 h 34"/>
                <a:gd name="T6" fmla="*/ 27 w 38"/>
                <a:gd name="T7" fmla="*/ 22 h 34"/>
                <a:gd name="T8" fmla="*/ 34 w 38"/>
                <a:gd name="T9" fmla="*/ 2 h 34"/>
              </a:gdLst>
              <a:ahLst/>
              <a:cxnLst>
                <a:cxn ang="0">
                  <a:pos x="T0" y="T1"/>
                </a:cxn>
                <a:cxn ang="0">
                  <a:pos x="T2" y="T3"/>
                </a:cxn>
                <a:cxn ang="0">
                  <a:pos x="T4" y="T5"/>
                </a:cxn>
                <a:cxn ang="0">
                  <a:pos x="T6" y="T7"/>
                </a:cxn>
                <a:cxn ang="0">
                  <a:pos x="T8" y="T9"/>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8" name="Freeform 92"/>
            <p:cNvSpPr>
              <a:spLocks/>
            </p:cNvSpPr>
            <p:nvPr/>
          </p:nvSpPr>
          <p:spPr bwMode="invGray">
            <a:xfrm>
              <a:off x="4683" y="3413"/>
              <a:ext cx="26" cy="20"/>
            </a:xfrm>
            <a:custGeom>
              <a:avLst/>
              <a:gdLst>
                <a:gd name="T0" fmla="*/ 31 w 35"/>
                <a:gd name="T1" fmla="*/ 1 h 27"/>
                <a:gd name="T2" fmla="*/ 10 w 35"/>
                <a:gd name="T3" fmla="*/ 2 h 27"/>
                <a:gd name="T4" fmla="*/ 13 w 35"/>
                <a:gd name="T5" fmla="*/ 15 h 27"/>
                <a:gd name="T6" fmla="*/ 25 w 35"/>
                <a:gd name="T7" fmla="*/ 19 h 27"/>
                <a:gd name="T8" fmla="*/ 31 w 35"/>
                <a:gd name="T9" fmla="*/ 1 h 27"/>
              </a:gdLst>
              <a:ahLst/>
              <a:cxnLst>
                <a:cxn ang="0">
                  <a:pos x="T0" y="T1"/>
                </a:cxn>
                <a:cxn ang="0">
                  <a:pos x="T2" y="T3"/>
                </a:cxn>
                <a:cxn ang="0">
                  <a:pos x="T4" y="T5"/>
                </a:cxn>
                <a:cxn ang="0">
                  <a:pos x="T6" y="T7"/>
                </a:cxn>
                <a:cxn ang="0">
                  <a:pos x="T8" y="T9"/>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19" name="Freeform 93"/>
            <p:cNvSpPr>
              <a:spLocks/>
            </p:cNvSpPr>
            <p:nvPr/>
          </p:nvSpPr>
          <p:spPr bwMode="invGray">
            <a:xfrm>
              <a:off x="4657" y="3388"/>
              <a:ext cx="26" cy="35"/>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Lst>
              <a:ahLst/>
              <a:cxnLst>
                <a:cxn ang="0">
                  <a:pos x="T0" y="T1"/>
                </a:cxn>
                <a:cxn ang="0">
                  <a:pos x="T2" y="T3"/>
                </a:cxn>
                <a:cxn ang="0">
                  <a:pos x="T4" y="T5"/>
                </a:cxn>
                <a:cxn ang="0">
                  <a:pos x="T6" y="T7"/>
                </a:cxn>
                <a:cxn ang="0">
                  <a:pos x="T8" y="T9"/>
                </a:cxn>
                <a:cxn ang="0">
                  <a:pos x="T10" y="T11"/>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0" name="Freeform 94"/>
            <p:cNvSpPr>
              <a:spLocks/>
            </p:cNvSpPr>
            <p:nvPr/>
          </p:nvSpPr>
          <p:spPr bwMode="invGray">
            <a:xfrm>
              <a:off x="4625" y="3372"/>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1" name="Freeform 95"/>
            <p:cNvSpPr>
              <a:spLocks/>
            </p:cNvSpPr>
            <p:nvPr/>
          </p:nvSpPr>
          <p:spPr bwMode="invGray">
            <a:xfrm>
              <a:off x="4665" y="3425"/>
              <a:ext cx="24" cy="26"/>
            </a:xfrm>
            <a:custGeom>
              <a:avLst/>
              <a:gdLst>
                <a:gd name="T0" fmla="*/ 22 w 32"/>
                <a:gd name="T1" fmla="*/ 10 h 35"/>
                <a:gd name="T2" fmla="*/ 10 w 32"/>
                <a:gd name="T3" fmla="*/ 2 h 35"/>
                <a:gd name="T4" fmla="*/ 12 w 32"/>
                <a:gd name="T5" fmla="*/ 23 h 35"/>
                <a:gd name="T6" fmla="*/ 24 w 32"/>
                <a:gd name="T7" fmla="*/ 27 h 35"/>
                <a:gd name="T8" fmla="*/ 22 w 32"/>
                <a:gd name="T9" fmla="*/ 10 h 35"/>
              </a:gdLst>
              <a:ahLst/>
              <a:cxnLst>
                <a:cxn ang="0">
                  <a:pos x="T0" y="T1"/>
                </a:cxn>
                <a:cxn ang="0">
                  <a:pos x="T2" y="T3"/>
                </a:cxn>
                <a:cxn ang="0">
                  <a:pos x="T4" y="T5"/>
                </a:cxn>
                <a:cxn ang="0">
                  <a:pos x="T6" y="T7"/>
                </a:cxn>
                <a:cxn ang="0">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2" name="Freeform 96"/>
            <p:cNvSpPr>
              <a:spLocks/>
            </p:cNvSpPr>
            <p:nvPr/>
          </p:nvSpPr>
          <p:spPr bwMode="invGray">
            <a:xfrm>
              <a:off x="3055" y="2051"/>
              <a:ext cx="141" cy="108"/>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3" name="Freeform 97"/>
            <p:cNvSpPr>
              <a:spLocks/>
            </p:cNvSpPr>
            <p:nvPr/>
          </p:nvSpPr>
          <p:spPr bwMode="invGray">
            <a:xfrm>
              <a:off x="3139" y="2155"/>
              <a:ext cx="40" cy="12"/>
            </a:xfrm>
            <a:custGeom>
              <a:avLst/>
              <a:gdLst>
                <a:gd name="T0" fmla="*/ 24 w 53"/>
                <a:gd name="T1" fmla="*/ 0 h 17"/>
                <a:gd name="T2" fmla="*/ 12 w 53"/>
                <a:gd name="T3" fmla="*/ 2 h 17"/>
                <a:gd name="T4" fmla="*/ 32 w 53"/>
                <a:gd name="T5" fmla="*/ 16 h 17"/>
                <a:gd name="T6" fmla="*/ 44 w 53"/>
                <a:gd name="T7" fmla="*/ 14 h 17"/>
                <a:gd name="T8" fmla="*/ 24 w 53"/>
                <a:gd name="T9" fmla="*/ 0 h 17"/>
              </a:gdLst>
              <a:ahLst/>
              <a:cxnLst>
                <a:cxn ang="0">
                  <a:pos x="T0" y="T1"/>
                </a:cxn>
                <a:cxn ang="0">
                  <a:pos x="T2" y="T3"/>
                </a:cxn>
                <a:cxn ang="0">
                  <a:pos x="T4" y="T5"/>
                </a:cxn>
                <a:cxn ang="0">
                  <a:pos x="T6" y="T7"/>
                </a:cxn>
                <a:cxn ang="0">
                  <a:pos x="T8" y="T9"/>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4" name="Freeform 98"/>
            <p:cNvSpPr>
              <a:spLocks/>
            </p:cNvSpPr>
            <p:nvPr/>
          </p:nvSpPr>
          <p:spPr bwMode="invGray">
            <a:xfrm>
              <a:off x="3344" y="1999"/>
              <a:ext cx="42" cy="28"/>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Lst>
              <a:ahLst/>
              <a:cxnLst>
                <a:cxn ang="0">
                  <a:pos x="T0" y="T1"/>
                </a:cxn>
                <a:cxn ang="0">
                  <a:pos x="T2" y="T3"/>
                </a:cxn>
                <a:cxn ang="0">
                  <a:pos x="T4" y="T5"/>
                </a:cxn>
                <a:cxn ang="0">
                  <a:pos x="T6" y="T7"/>
                </a:cxn>
                <a:cxn ang="0">
                  <a:pos x="T8" y="T9"/>
                </a:cxn>
                <a:cxn ang="0">
                  <a:pos x="T10" y="T11"/>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5" name="Freeform 99"/>
            <p:cNvSpPr>
              <a:spLocks/>
            </p:cNvSpPr>
            <p:nvPr/>
          </p:nvSpPr>
          <p:spPr bwMode="invGray">
            <a:xfrm>
              <a:off x="3374" y="2012"/>
              <a:ext cx="50" cy="20"/>
            </a:xfrm>
            <a:custGeom>
              <a:avLst/>
              <a:gdLst>
                <a:gd name="T0" fmla="*/ 29 w 68"/>
                <a:gd name="T1" fmla="*/ 0 h 26"/>
                <a:gd name="T2" fmla="*/ 11 w 68"/>
                <a:gd name="T3" fmla="*/ 6 h 26"/>
                <a:gd name="T4" fmla="*/ 57 w 68"/>
                <a:gd name="T5" fmla="*/ 26 h 26"/>
                <a:gd name="T6" fmla="*/ 63 w 68"/>
                <a:gd name="T7" fmla="*/ 24 h 26"/>
                <a:gd name="T8" fmla="*/ 29 w 68"/>
                <a:gd name="T9" fmla="*/ 0 h 26"/>
              </a:gdLst>
              <a:ahLst/>
              <a:cxnLst>
                <a:cxn ang="0">
                  <a:pos x="T0" y="T1"/>
                </a:cxn>
                <a:cxn ang="0">
                  <a:pos x="T2" y="T3"/>
                </a:cxn>
                <a:cxn ang="0">
                  <a:pos x="T4" y="T5"/>
                </a:cxn>
                <a:cxn ang="0">
                  <a:pos x="T6" y="T7"/>
                </a:cxn>
                <a:cxn ang="0">
                  <a:pos x="T8" y="T9"/>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6" name="Freeform 100"/>
            <p:cNvSpPr>
              <a:spLocks/>
            </p:cNvSpPr>
            <p:nvPr/>
          </p:nvSpPr>
          <p:spPr bwMode="invGray">
            <a:xfrm>
              <a:off x="3428" y="2015"/>
              <a:ext cx="50" cy="32"/>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Lst>
              <a:ahLst/>
              <a:cxnLst>
                <a:cxn ang="0">
                  <a:pos x="T0" y="T1"/>
                </a:cxn>
                <a:cxn ang="0">
                  <a:pos x="T2" y="T3"/>
                </a:cxn>
                <a:cxn ang="0">
                  <a:pos x="T4" y="T5"/>
                </a:cxn>
                <a:cxn ang="0">
                  <a:pos x="T6" y="T7"/>
                </a:cxn>
                <a:cxn ang="0">
                  <a:pos x="T8" y="T9"/>
                </a:cxn>
                <a:cxn ang="0">
                  <a:pos x="T10" y="T11"/>
                </a:cxn>
                <a:cxn ang="0">
                  <a:pos x="T12" y="T13"/>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7" name="Freeform 101"/>
            <p:cNvSpPr>
              <a:spLocks/>
            </p:cNvSpPr>
            <p:nvPr/>
          </p:nvSpPr>
          <p:spPr bwMode="invGray">
            <a:xfrm>
              <a:off x="3777" y="2042"/>
              <a:ext cx="88" cy="31"/>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8" name="Freeform 102"/>
            <p:cNvSpPr>
              <a:spLocks/>
            </p:cNvSpPr>
            <p:nvPr/>
          </p:nvSpPr>
          <p:spPr bwMode="invGray">
            <a:xfrm>
              <a:off x="3867" y="2041"/>
              <a:ext cx="46" cy="24"/>
            </a:xfrm>
            <a:custGeom>
              <a:avLst/>
              <a:gdLst>
                <a:gd name="T0" fmla="*/ 32 w 62"/>
                <a:gd name="T1" fmla="*/ 4 h 32"/>
                <a:gd name="T2" fmla="*/ 62 w 62"/>
                <a:gd name="T3" fmla="*/ 10 h 32"/>
                <a:gd name="T4" fmla="*/ 30 w 62"/>
                <a:gd name="T5" fmla="*/ 32 h 32"/>
                <a:gd name="T6" fmla="*/ 6 w 62"/>
                <a:gd name="T7" fmla="*/ 22 h 32"/>
                <a:gd name="T8" fmla="*/ 32 w 62"/>
                <a:gd name="T9" fmla="*/ 4 h 32"/>
              </a:gdLst>
              <a:ahLst/>
              <a:cxnLst>
                <a:cxn ang="0">
                  <a:pos x="T0" y="T1"/>
                </a:cxn>
                <a:cxn ang="0">
                  <a:pos x="T2" y="T3"/>
                </a:cxn>
                <a:cxn ang="0">
                  <a:pos x="T4" y="T5"/>
                </a:cxn>
                <a:cxn ang="0">
                  <a:pos x="T6" y="T7"/>
                </a:cxn>
                <a:cxn ang="0">
                  <a:pos x="T8" y="T9"/>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29" name="Freeform 103"/>
            <p:cNvSpPr>
              <a:spLocks/>
            </p:cNvSpPr>
            <p:nvPr/>
          </p:nvSpPr>
          <p:spPr bwMode="invGray">
            <a:xfrm>
              <a:off x="3846" y="2070"/>
              <a:ext cx="37" cy="17"/>
            </a:xfrm>
            <a:custGeom>
              <a:avLst/>
              <a:gdLst>
                <a:gd name="T0" fmla="*/ 20 w 49"/>
                <a:gd name="T1" fmla="*/ 1 h 23"/>
                <a:gd name="T2" fmla="*/ 6 w 49"/>
                <a:gd name="T3" fmla="*/ 5 h 23"/>
                <a:gd name="T4" fmla="*/ 38 w 49"/>
                <a:gd name="T5" fmla="*/ 23 h 23"/>
                <a:gd name="T6" fmla="*/ 20 w 49"/>
                <a:gd name="T7" fmla="*/ 1 h 23"/>
              </a:gdLst>
              <a:ahLst/>
              <a:cxnLst>
                <a:cxn ang="0">
                  <a:pos x="T0" y="T1"/>
                </a:cxn>
                <a:cxn ang="0">
                  <a:pos x="T2" y="T3"/>
                </a:cxn>
                <a:cxn ang="0">
                  <a:pos x="T4" y="T5"/>
                </a:cxn>
                <a:cxn ang="0">
                  <a:pos x="T6" y="T7"/>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0" name="Freeform 104"/>
            <p:cNvSpPr>
              <a:spLocks/>
            </p:cNvSpPr>
            <p:nvPr/>
          </p:nvSpPr>
          <p:spPr bwMode="invGray">
            <a:xfrm>
              <a:off x="4098" y="2294"/>
              <a:ext cx="76" cy="114"/>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1" name="Freeform 105"/>
            <p:cNvSpPr>
              <a:spLocks/>
            </p:cNvSpPr>
            <p:nvPr/>
          </p:nvSpPr>
          <p:spPr bwMode="invGray">
            <a:xfrm>
              <a:off x="4159" y="2412"/>
              <a:ext cx="55" cy="78"/>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2" name="Freeform 106"/>
            <p:cNvSpPr>
              <a:spLocks/>
            </p:cNvSpPr>
            <p:nvPr/>
          </p:nvSpPr>
          <p:spPr bwMode="invGray">
            <a:xfrm>
              <a:off x="4123" y="2492"/>
              <a:ext cx="109" cy="189"/>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3" name="Freeform 107"/>
            <p:cNvSpPr>
              <a:spLocks/>
            </p:cNvSpPr>
            <p:nvPr/>
          </p:nvSpPr>
          <p:spPr bwMode="invGray">
            <a:xfrm>
              <a:off x="3062" y="1988"/>
              <a:ext cx="52" cy="30"/>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4" name="Freeform 108"/>
            <p:cNvSpPr>
              <a:spLocks/>
            </p:cNvSpPr>
            <p:nvPr/>
          </p:nvSpPr>
          <p:spPr bwMode="invGray">
            <a:xfrm>
              <a:off x="2955" y="1997"/>
              <a:ext cx="19" cy="22"/>
            </a:xfrm>
            <a:custGeom>
              <a:avLst/>
              <a:gdLst>
                <a:gd name="T0" fmla="*/ 18 w 26"/>
                <a:gd name="T1" fmla="*/ 0 h 29"/>
                <a:gd name="T2" fmla="*/ 0 w 26"/>
                <a:gd name="T3" fmla="*/ 18 h 29"/>
                <a:gd name="T4" fmla="*/ 18 w 26"/>
                <a:gd name="T5" fmla="*/ 26 h 29"/>
                <a:gd name="T6" fmla="*/ 18 w 26"/>
                <a:gd name="T7" fmla="*/ 0 h 29"/>
              </a:gdLst>
              <a:ahLst/>
              <a:cxnLst>
                <a:cxn ang="0">
                  <a:pos x="T0" y="T1"/>
                </a:cxn>
                <a:cxn ang="0">
                  <a:pos x="T2" y="T3"/>
                </a:cxn>
                <a:cxn ang="0">
                  <a:pos x="T4" y="T5"/>
                </a:cxn>
                <a:cxn ang="0">
                  <a:pos x="T6" y="T7"/>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5" name="Freeform 109"/>
            <p:cNvSpPr>
              <a:spLocks/>
            </p:cNvSpPr>
            <p:nvPr/>
          </p:nvSpPr>
          <p:spPr bwMode="invGray">
            <a:xfrm>
              <a:off x="2979" y="1996"/>
              <a:ext cx="37" cy="27"/>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Lst>
              <a:ahLst/>
              <a:cxnLst>
                <a:cxn ang="0">
                  <a:pos x="T0" y="T1"/>
                </a:cxn>
                <a:cxn ang="0">
                  <a:pos x="T2" y="T3"/>
                </a:cxn>
                <a:cxn ang="0">
                  <a:pos x="T4" y="T5"/>
                </a:cxn>
                <a:cxn ang="0">
                  <a:pos x="T6" y="T7"/>
                </a:cxn>
                <a:cxn ang="0">
                  <a:pos x="T8" y="T9"/>
                </a:cxn>
                <a:cxn ang="0">
                  <a:pos x="T10" y="T11"/>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6" name="Freeform 110"/>
            <p:cNvSpPr>
              <a:spLocks/>
            </p:cNvSpPr>
            <p:nvPr/>
          </p:nvSpPr>
          <p:spPr bwMode="invGray">
            <a:xfrm>
              <a:off x="3040" y="1987"/>
              <a:ext cx="20" cy="16"/>
            </a:xfrm>
            <a:custGeom>
              <a:avLst/>
              <a:gdLst>
                <a:gd name="T0" fmla="*/ 11 w 27"/>
                <a:gd name="T1" fmla="*/ 0 h 22"/>
                <a:gd name="T2" fmla="*/ 3 w 27"/>
                <a:gd name="T3" fmla="*/ 12 h 22"/>
                <a:gd name="T4" fmla="*/ 19 w 27"/>
                <a:gd name="T5" fmla="*/ 22 h 22"/>
                <a:gd name="T6" fmla="*/ 11 w 27"/>
                <a:gd name="T7" fmla="*/ 0 h 22"/>
              </a:gdLst>
              <a:ahLst/>
              <a:cxnLst>
                <a:cxn ang="0">
                  <a:pos x="T0" y="T1"/>
                </a:cxn>
                <a:cxn ang="0">
                  <a:pos x="T2" y="T3"/>
                </a:cxn>
                <a:cxn ang="0">
                  <a:pos x="T4" y="T5"/>
                </a:cxn>
                <a:cxn ang="0">
                  <a:pos x="T6" y="T7"/>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7" name="Freeform 111"/>
            <p:cNvSpPr>
              <a:spLocks/>
            </p:cNvSpPr>
            <p:nvPr/>
          </p:nvSpPr>
          <p:spPr bwMode="invGray">
            <a:xfrm>
              <a:off x="3022" y="2005"/>
              <a:ext cx="15" cy="13"/>
            </a:xfrm>
            <a:custGeom>
              <a:avLst/>
              <a:gdLst>
                <a:gd name="T0" fmla="*/ 11 w 20"/>
                <a:gd name="T1" fmla="*/ 0 h 18"/>
                <a:gd name="T2" fmla="*/ 9 w 20"/>
                <a:gd name="T3" fmla="*/ 18 h 18"/>
                <a:gd name="T4" fmla="*/ 11 w 20"/>
                <a:gd name="T5" fmla="*/ 0 h 18"/>
              </a:gdLst>
              <a:ahLst/>
              <a:cxnLst>
                <a:cxn ang="0">
                  <a:pos x="T0" y="T1"/>
                </a:cxn>
                <a:cxn ang="0">
                  <a:pos x="T2" y="T3"/>
                </a:cxn>
                <a:cxn ang="0">
                  <a:pos x="T4" y="T5"/>
                </a:cxn>
              </a:cxnLst>
              <a:rect l="0" t="0" r="r" b="b"/>
              <a:pathLst>
                <a:path w="20" h="18">
                  <a:moveTo>
                    <a:pt x="11" y="0"/>
                  </a:moveTo>
                  <a:cubicBezTo>
                    <a:pt x="1" y="14"/>
                    <a:pt x="0" y="9"/>
                    <a:pt x="9" y="18"/>
                  </a:cubicBezTo>
                  <a:cubicBezTo>
                    <a:pt x="20" y="14"/>
                    <a:pt x="16" y="18"/>
                    <a:pt x="11"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8" name="Freeform 112"/>
            <p:cNvSpPr>
              <a:spLocks/>
            </p:cNvSpPr>
            <p:nvPr/>
          </p:nvSpPr>
          <p:spPr bwMode="invGray">
            <a:xfrm>
              <a:off x="4162" y="2021"/>
              <a:ext cx="18" cy="33"/>
            </a:xfrm>
            <a:custGeom>
              <a:avLst/>
              <a:gdLst>
                <a:gd name="T0" fmla="*/ 24 w 24"/>
                <a:gd name="T1" fmla="*/ 0 h 44"/>
                <a:gd name="T2" fmla="*/ 8 w 24"/>
                <a:gd name="T3" fmla="*/ 16 h 44"/>
                <a:gd name="T4" fmla="*/ 0 w 24"/>
                <a:gd name="T5" fmla="*/ 34 h 44"/>
                <a:gd name="T6" fmla="*/ 16 w 24"/>
                <a:gd name="T7" fmla="*/ 40 h 44"/>
                <a:gd name="T8" fmla="*/ 24 w 24"/>
                <a:gd name="T9" fmla="*/ 0 h 44"/>
              </a:gdLst>
              <a:ahLst/>
              <a:cxnLst>
                <a:cxn ang="0">
                  <a:pos x="T0" y="T1"/>
                </a:cxn>
                <a:cxn ang="0">
                  <a:pos x="T2" y="T3"/>
                </a:cxn>
                <a:cxn ang="0">
                  <a:pos x="T4" y="T5"/>
                </a:cxn>
                <a:cxn ang="0">
                  <a:pos x="T6" y="T7"/>
                </a:cxn>
                <a:cxn ang="0">
                  <a:pos x="T8" y="T9"/>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39" name="Freeform 113"/>
            <p:cNvSpPr>
              <a:spLocks/>
            </p:cNvSpPr>
            <p:nvPr/>
          </p:nvSpPr>
          <p:spPr bwMode="invGray">
            <a:xfrm>
              <a:off x="3278" y="3473"/>
              <a:ext cx="31" cy="18"/>
            </a:xfrm>
            <a:custGeom>
              <a:avLst/>
              <a:gdLst>
                <a:gd name="T0" fmla="*/ 30 w 41"/>
                <a:gd name="T1" fmla="*/ 0 h 24"/>
                <a:gd name="T2" fmla="*/ 26 w 41"/>
                <a:gd name="T3" fmla="*/ 24 h 24"/>
                <a:gd name="T4" fmla="*/ 30 w 41"/>
                <a:gd name="T5" fmla="*/ 0 h 24"/>
              </a:gdLst>
              <a:ahLst/>
              <a:cxnLst>
                <a:cxn ang="0">
                  <a:pos x="T0" y="T1"/>
                </a:cxn>
                <a:cxn ang="0">
                  <a:pos x="T2" y="T3"/>
                </a:cxn>
                <a:cxn ang="0">
                  <a:pos x="T4" y="T5"/>
                </a:cxn>
              </a:cxnLst>
              <a:rect l="0" t="0" r="r" b="b"/>
              <a:pathLst>
                <a:path w="41" h="24">
                  <a:moveTo>
                    <a:pt x="30" y="0"/>
                  </a:moveTo>
                  <a:cubicBezTo>
                    <a:pt x="4" y="4"/>
                    <a:pt x="0" y="17"/>
                    <a:pt x="26" y="24"/>
                  </a:cubicBezTo>
                  <a:cubicBezTo>
                    <a:pt x="41" y="19"/>
                    <a:pt x="38" y="10"/>
                    <a:pt x="30"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0" name="Freeform 114"/>
            <p:cNvSpPr>
              <a:spLocks/>
            </p:cNvSpPr>
            <p:nvPr/>
          </p:nvSpPr>
          <p:spPr bwMode="invGray">
            <a:xfrm>
              <a:off x="3318" y="3466"/>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1" name="Freeform 115"/>
            <p:cNvSpPr>
              <a:spLocks/>
            </p:cNvSpPr>
            <p:nvPr/>
          </p:nvSpPr>
          <p:spPr bwMode="invGray">
            <a:xfrm>
              <a:off x="3251" y="3312"/>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2" name="Freeform 116"/>
            <p:cNvSpPr>
              <a:spLocks/>
            </p:cNvSpPr>
            <p:nvPr/>
          </p:nvSpPr>
          <p:spPr bwMode="invGray">
            <a:xfrm>
              <a:off x="3311" y="3239"/>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3" name="Freeform 117"/>
            <p:cNvSpPr>
              <a:spLocks/>
            </p:cNvSpPr>
            <p:nvPr/>
          </p:nvSpPr>
          <p:spPr bwMode="invGray">
            <a:xfrm>
              <a:off x="3287" y="3238"/>
              <a:ext cx="11" cy="19"/>
            </a:xfrm>
            <a:custGeom>
              <a:avLst/>
              <a:gdLst>
                <a:gd name="T0" fmla="*/ 6 w 14"/>
                <a:gd name="T1" fmla="*/ 0 h 25"/>
                <a:gd name="T2" fmla="*/ 0 w 14"/>
                <a:gd name="T3" fmla="*/ 13 h 25"/>
                <a:gd name="T4" fmla="*/ 12 w 14"/>
                <a:gd name="T5" fmla="*/ 24 h 25"/>
                <a:gd name="T6" fmla="*/ 6 w 14"/>
                <a:gd name="T7" fmla="*/ 0 h 25"/>
              </a:gdLst>
              <a:ahLst/>
              <a:cxnLst>
                <a:cxn ang="0">
                  <a:pos x="T0" y="T1"/>
                </a:cxn>
                <a:cxn ang="0">
                  <a:pos x="T2" y="T3"/>
                </a:cxn>
                <a:cxn ang="0">
                  <a:pos x="T4" y="T5"/>
                </a:cxn>
                <a:cxn ang="0">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4" name="Freeform 118"/>
            <p:cNvSpPr>
              <a:spLocks/>
            </p:cNvSpPr>
            <p:nvPr/>
          </p:nvSpPr>
          <p:spPr bwMode="invGray">
            <a:xfrm>
              <a:off x="3276" y="3260"/>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5" name="Freeform 119"/>
            <p:cNvSpPr>
              <a:spLocks/>
            </p:cNvSpPr>
            <p:nvPr/>
          </p:nvSpPr>
          <p:spPr bwMode="invGray">
            <a:xfrm>
              <a:off x="3251" y="3294"/>
              <a:ext cx="9"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6" name="Freeform 120"/>
            <p:cNvSpPr>
              <a:spLocks/>
            </p:cNvSpPr>
            <p:nvPr/>
          </p:nvSpPr>
          <p:spPr bwMode="invGray">
            <a:xfrm>
              <a:off x="3270" y="3281"/>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7" name="Freeform 121"/>
            <p:cNvSpPr>
              <a:spLocks/>
            </p:cNvSpPr>
            <p:nvPr/>
          </p:nvSpPr>
          <p:spPr bwMode="invGray">
            <a:xfrm>
              <a:off x="2537" y="2293"/>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8" name="Freeform 122"/>
            <p:cNvSpPr>
              <a:spLocks/>
            </p:cNvSpPr>
            <p:nvPr/>
          </p:nvSpPr>
          <p:spPr bwMode="invGray">
            <a:xfrm>
              <a:off x="2476" y="2259"/>
              <a:ext cx="10" cy="15"/>
            </a:xfrm>
            <a:custGeom>
              <a:avLst/>
              <a:gdLst>
                <a:gd name="T0" fmla="*/ 10 w 13"/>
                <a:gd name="T1" fmla="*/ 5 h 20"/>
                <a:gd name="T2" fmla="*/ 1 w 13"/>
                <a:gd name="T3" fmla="*/ 11 h 20"/>
                <a:gd name="T4" fmla="*/ 9 w 13"/>
                <a:gd name="T5" fmla="*/ 20 h 20"/>
                <a:gd name="T6" fmla="*/ 10 w 13"/>
                <a:gd name="T7" fmla="*/ 5 h 20"/>
              </a:gdLst>
              <a:ahLst/>
              <a:cxnLst>
                <a:cxn ang="0">
                  <a:pos x="T0" y="T1"/>
                </a:cxn>
                <a:cxn ang="0">
                  <a:pos x="T2" y="T3"/>
                </a:cxn>
                <a:cxn ang="0">
                  <a:pos x="T4" y="T5"/>
                </a:cxn>
                <a:cxn ang="0">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292929"/>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sp>
          <p:nvSpPr>
            <p:cNvPr id="249" name="Freeform 123"/>
            <p:cNvSpPr>
              <a:spLocks/>
            </p:cNvSpPr>
            <p:nvPr/>
          </p:nvSpPr>
          <p:spPr bwMode="inv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000"/>
              </a:srgbClr>
            </a:solidFill>
            <a:ln>
              <a:noFill/>
            </a:ln>
            <a:effectLst/>
            <a:extLst>
              <a:ext uri="{91240B29-F687-4F45-9708-019B960494DF}">
                <a14:hiddenLine xmlns:a14="http://schemas.microsoft.com/office/drawing/2010/main" w="12700" cap="flat" cmpd="sng">
                  <a:solidFill>
                    <a:srgbClr val="FF5425"/>
                  </a:solidFill>
                  <a:prstDash val="dash"/>
                  <a:round/>
                  <a:headEnd type="none" w="med" len="med"/>
                  <a:tailEnd type="none" w="med" len="med"/>
                </a14:hiddenLine>
              </a:ext>
              <a:ext uri="{AF507438-7753-43E0-B8FC-AC1667EBCBE1}">
                <a14:hiddenEffects xmlns:a14="http://schemas.microsoft.com/office/drawing/2010/main">
                  <a:effectLst>
                    <a:outerShdw dist="17961" dir="2700000" algn="ctr" rotWithShape="0">
                      <a:srgbClr val="808080">
                        <a:alpha val="50000"/>
                      </a:srgbClr>
                    </a:outerShdw>
                  </a:effectLst>
                </a14:hiddenEffects>
              </a:ext>
            </a:extLst>
          </p:spPr>
          <p:txBody>
            <a:bodyPr/>
            <a:lstStyle/>
            <a:p>
              <a:pPr eaLnBrk="0" fontAlgn="base" hangingPunct="0">
                <a:spcBef>
                  <a:spcPct val="0"/>
                </a:spcBef>
                <a:spcAft>
                  <a:spcPct val="0"/>
                </a:spcAft>
              </a:pPr>
              <a:endParaRPr lang="zh-CN" altLang="en-US">
                <a:solidFill>
                  <a:prstClr val="black"/>
                </a:solidFill>
              </a:endParaRPr>
            </a:p>
          </p:txBody>
        </p:sp>
      </p:grpSp>
      <p:pic>
        <p:nvPicPr>
          <p:cNvPr id="253" name="Picture 7" descr="artplus_nature_naturalcity42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450" y="3167063"/>
            <a:ext cx="4425950" cy="2989262"/>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12" descr="artplus_nature_naturalcity42_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0426" y="3352800"/>
            <a:ext cx="1654175" cy="877888"/>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10" descr="artplus_nature_naturalcity42_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1825" y="3827463"/>
            <a:ext cx="1112838" cy="866775"/>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13" descr="artplus_nature_naturalcity42_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8276" y="4594226"/>
            <a:ext cx="4911725" cy="1882775"/>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9" descr="artplus_nature_naturalcity42_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19888" y="3097213"/>
            <a:ext cx="29718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8" descr="artplus_nature_naturalcity42_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7601" y="1993900"/>
            <a:ext cx="1546225" cy="1663700"/>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11" descr="artplus_nature_naturalcity42_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0100" y="2862264"/>
            <a:ext cx="623888" cy="579437"/>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128" descr="a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423862"/>
            <a:ext cx="18034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29" descr="b_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8881" y="1480344"/>
            <a:ext cx="1079500" cy="469900"/>
          </a:xfrm>
          <a:prstGeom prst="rect">
            <a:avLst/>
          </a:prstGeom>
          <a:noFill/>
          <a:extLst>
            <a:ext uri="{909E8E84-426E-40DD-AFC4-6F175D3DCCD1}">
              <a14:hiddenFill xmlns:a14="http://schemas.microsoft.com/office/drawing/2010/main">
                <a:solidFill>
                  <a:srgbClr val="FFFFFF"/>
                </a:solidFill>
              </a14:hiddenFill>
            </a:ext>
          </a:extLst>
        </p:spPr>
      </p:pic>
      <p:sp>
        <p:nvSpPr>
          <p:cNvPr id="266" name="Rectangle 4"/>
          <p:cNvSpPr>
            <a:spLocks noGrp="1" noChangeArrowheads="1"/>
          </p:cNvSpPr>
          <p:nvPr>
            <p:ph type="dt" sz="half" idx="4294967295"/>
          </p:nvPr>
        </p:nvSpPr>
        <p:spPr>
          <a:xfrm>
            <a:off x="5501" y="6451600"/>
            <a:ext cx="6173789" cy="381000"/>
          </a:xfrm>
          <a:prstGeom prst="rect">
            <a:avLst/>
          </a:prstGeom>
        </p:spPr>
        <p:txBody>
          <a:bodyPr/>
          <a:lstStyle>
            <a:lvl1pPr>
              <a:defRPr/>
            </a:lvl1pPr>
          </a:lstStyle>
          <a:p>
            <a:pPr algn="ctr"/>
            <a:r>
              <a:rPr lang="zh-CN" altLang="en-US" sz="2000" dirty="0">
                <a:solidFill>
                  <a:prstClr val="white"/>
                </a:solidFill>
                <a:latin typeface="华文行楷" pitchFamily="2" charset="-122"/>
                <a:ea typeface="华文行楷" pitchFamily="2" charset="-122"/>
              </a:rPr>
              <a:t>天津职业技术师范大学机器人及智能装备研究所</a:t>
            </a:r>
            <a:endParaRPr lang="en-US" altLang="zh-CN" sz="2000" dirty="0">
              <a:solidFill>
                <a:prstClr val="white"/>
              </a:solidFill>
              <a:latin typeface="华文行楷" pitchFamily="2" charset="-122"/>
              <a:ea typeface="华文行楷" pitchFamily="2" charset="-122"/>
            </a:endParaRPr>
          </a:p>
        </p:txBody>
      </p:sp>
      <p:sp>
        <p:nvSpPr>
          <p:cNvPr id="267" name="Rectangle 4"/>
          <p:cNvSpPr>
            <a:spLocks noGrp="1" noChangeArrowheads="1"/>
          </p:cNvSpPr>
          <p:nvPr>
            <p:ph type="dt" sz="half" idx="4294967295"/>
          </p:nvPr>
        </p:nvSpPr>
        <p:spPr>
          <a:xfrm>
            <a:off x="6072584" y="6446965"/>
            <a:ext cx="2678908" cy="381000"/>
          </a:xfrm>
          <a:prstGeom prst="rect">
            <a:avLst/>
          </a:prstGeom>
        </p:spPr>
        <p:txBody>
          <a:bodyPr/>
          <a:lstStyle/>
          <a:p>
            <a:pPr algn="ctr" eaLnBrk="0" fontAlgn="base" hangingPunct="0">
              <a:spcBef>
                <a:spcPct val="0"/>
              </a:spcBef>
              <a:spcAft>
                <a:spcPct val="0"/>
              </a:spcAft>
            </a:pPr>
            <a:r>
              <a:rPr lang="en-US" altLang="zh-CN" sz="2000" i="1" dirty="0" smtClean="0">
                <a:solidFill>
                  <a:prstClr val="white"/>
                </a:solidFill>
              </a:rPr>
              <a:t>www.tjrobot.tech</a:t>
            </a:r>
            <a:endParaRPr lang="en-US" altLang="zh-CN" sz="1800" i="1" dirty="0">
              <a:solidFill>
                <a:prstClr val="white"/>
              </a:solidFill>
            </a:endParaRPr>
          </a:p>
        </p:txBody>
      </p:sp>
      <p:sp>
        <p:nvSpPr>
          <p:cNvPr id="268" name="WordArt 2"/>
          <p:cNvSpPr>
            <a:spLocks noChangeArrowheads="1" noChangeShapeType="1" noTextEdit="1"/>
          </p:cNvSpPr>
          <p:nvPr/>
        </p:nvSpPr>
        <p:spPr bwMode="gray">
          <a:xfrm>
            <a:off x="1981200" y="4819650"/>
            <a:ext cx="4495800" cy="609600"/>
          </a:xfrm>
          <a:prstGeom prst="rect">
            <a:avLst/>
          </a:prstGeom>
        </p:spPr>
        <p:txBody>
          <a:bodyPr wrap="none" fromWordArt="1">
            <a:prstTxWarp prst="textDeflate">
              <a:avLst>
                <a:gd name="adj" fmla="val 0"/>
              </a:avLst>
            </a:prstTxWarp>
          </a:bodyPr>
          <a:lstStyle/>
          <a:p>
            <a:pPr algn="ctr" eaLnBrk="0" fontAlgn="base" hangingPunct="0">
              <a:spcBef>
                <a:spcPct val="0"/>
              </a:spcBef>
              <a:spcAft>
                <a:spcPct val="0"/>
              </a:spcAft>
            </a:pPr>
            <a:r>
              <a:rPr lang="zh-CN" altLang="en-US" sz="3600" b="1" kern="10" dirty="0">
                <a:ln w="19050">
                  <a:solidFill>
                    <a:srgbClr val="FFFFFF"/>
                  </a:solidFill>
                  <a:round/>
                  <a:headEnd/>
                  <a:tailEnd/>
                </a:ln>
                <a:solidFill>
                  <a:srgbClr val="4F81BD"/>
                </a:solidFill>
                <a:effectLst>
                  <a:outerShdw dist="53882" dir="2700000" algn="ctr" rotWithShape="0">
                    <a:prstClr val="black">
                      <a:alpha val="50000"/>
                    </a:prstClr>
                  </a:outerShdw>
                </a:effectLst>
                <a:latin typeface="Arial"/>
                <a:cs typeface="Arial"/>
              </a:rPr>
              <a:t>谢谢欣赏！</a:t>
            </a:r>
          </a:p>
        </p:txBody>
      </p:sp>
    </p:spTree>
    <p:custDataLst>
      <p:tags r:id="rId1"/>
    </p:custDataLst>
    <p:extLst>
      <p:ext uri="{BB962C8B-B14F-4D97-AF65-F5344CB8AC3E}">
        <p14:creationId xmlns:p14="http://schemas.microsoft.com/office/powerpoint/2010/main" val="37850390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2000"/>
                                        <p:tgtEl>
                                          <p:spTgt spid="140"/>
                                        </p:tgtEl>
                                      </p:cBhvr>
                                    </p:animEffect>
                                  </p:childTnLst>
                                </p:cTn>
                              </p:par>
                              <p:par>
                                <p:cTn id="8" presetID="10" presetClass="entr" presetSubtype="0" fill="hold" nodeType="withEffect">
                                  <p:stCondLst>
                                    <p:cond delay="0"/>
                                  </p:stCondLst>
                                  <p:childTnLst>
                                    <p:set>
                                      <p:cBhvr>
                                        <p:cTn id="9" dur="1" fill="hold">
                                          <p:stCondLst>
                                            <p:cond delay="0"/>
                                          </p:stCondLst>
                                        </p:cTn>
                                        <p:tgtEl>
                                          <p:spTgt spid="253"/>
                                        </p:tgtEl>
                                        <p:attrNameLst>
                                          <p:attrName>style.visibility</p:attrName>
                                        </p:attrNameLst>
                                      </p:cBhvr>
                                      <p:to>
                                        <p:strVal val="visible"/>
                                      </p:to>
                                    </p:set>
                                    <p:animEffect transition="in" filter="fade">
                                      <p:cBhvr>
                                        <p:cTn id="10" dur="2000"/>
                                        <p:tgtEl>
                                          <p:spTgt spid="25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260"/>
                                        </p:tgtEl>
                                        <p:attrNameLst>
                                          <p:attrName>style.visibility</p:attrName>
                                        </p:attrNameLst>
                                      </p:cBhvr>
                                      <p:to>
                                        <p:strVal val="visible"/>
                                      </p:to>
                                    </p:set>
                                    <p:animEffect transition="in" filter="fade">
                                      <p:cBhvr>
                                        <p:cTn id="14" dur="1000"/>
                                        <p:tgtEl>
                                          <p:spTgt spid="260"/>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262"/>
                                        </p:tgtEl>
                                        <p:attrNameLst>
                                          <p:attrName>style.visibility</p:attrName>
                                        </p:attrNameLst>
                                      </p:cBhvr>
                                      <p:to>
                                        <p:strVal val="visible"/>
                                      </p:to>
                                    </p:set>
                                    <p:animEffect transition="in" filter="wipe(down)">
                                      <p:cBhvr>
                                        <p:cTn id="18" dur="500"/>
                                        <p:tgtEl>
                                          <p:spTgt spid="262"/>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261"/>
                                        </p:tgtEl>
                                        <p:attrNameLst>
                                          <p:attrName>style.visibility</p:attrName>
                                        </p:attrNameLst>
                                      </p:cBhvr>
                                      <p:to>
                                        <p:strVal val="visible"/>
                                      </p:to>
                                    </p:set>
                                    <p:animEffect transition="in" filter="wipe(down)">
                                      <p:cBhvr>
                                        <p:cTn id="22" dur="500"/>
                                        <p:tgtEl>
                                          <p:spTgt spid="261"/>
                                        </p:tgtEl>
                                      </p:cBhvr>
                                    </p:animEffect>
                                  </p:childTnLst>
                                </p:cTn>
                              </p:par>
                            </p:childTnLst>
                          </p:cTn>
                        </p:par>
                        <p:par>
                          <p:cTn id="23" fill="hold">
                            <p:stCondLst>
                              <p:cond delay="4000"/>
                            </p:stCondLst>
                            <p:childTnLst>
                              <p:par>
                                <p:cTn id="24" presetID="35" presetClass="path" presetSubtype="0" accel="50000" decel="50000" fill="hold" nodeType="afterEffect">
                                  <p:stCondLst>
                                    <p:cond delay="0"/>
                                  </p:stCondLst>
                                  <p:childTnLst>
                                    <p:animMotion origin="layout" path="M -5.55556E-7 2.37743E-6 L -0.21076 0.04787 " pathEditMode="relative" rAng="0" ptsTypes="AA">
                                      <p:cBhvr>
                                        <p:cTn id="25" dur="2000" fill="hold"/>
                                        <p:tgtEl>
                                          <p:spTgt spid="255"/>
                                        </p:tgtEl>
                                        <p:attrNameLst>
                                          <p:attrName>ppt_x</p:attrName>
                                          <p:attrName>ppt_y</p:attrName>
                                        </p:attrNameLst>
                                      </p:cBhvr>
                                      <p:rCtr x="-10538" y="2382"/>
                                    </p:animMotion>
                                  </p:childTnLst>
                                </p:cTn>
                              </p:par>
                              <p:par>
                                <p:cTn id="26" presetID="10" presetClass="entr" presetSubtype="0" fill="hold" nodeType="with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fade">
                                      <p:cBhvr>
                                        <p:cTn id="28" dur="1000"/>
                                        <p:tgtEl>
                                          <p:spTgt spid="255"/>
                                        </p:tgtEl>
                                      </p:cBhvr>
                                    </p:animEffect>
                                  </p:childTnLst>
                                </p:cTn>
                              </p:par>
                            </p:childTnLst>
                          </p:cTn>
                        </p:par>
                        <p:par>
                          <p:cTn id="29" fill="hold">
                            <p:stCondLst>
                              <p:cond delay="6000"/>
                            </p:stCondLst>
                            <p:childTnLst>
                              <p:par>
                                <p:cTn id="30" presetID="22" presetClass="entr" presetSubtype="4" fill="hold" nodeType="afterEffect">
                                  <p:stCondLst>
                                    <p:cond delay="0"/>
                                  </p:stCondLst>
                                  <p:childTnLst>
                                    <p:set>
                                      <p:cBhvr>
                                        <p:cTn id="31" dur="1" fill="hold">
                                          <p:stCondLst>
                                            <p:cond delay="0"/>
                                          </p:stCondLst>
                                        </p:cTn>
                                        <p:tgtEl>
                                          <p:spTgt spid="254"/>
                                        </p:tgtEl>
                                        <p:attrNameLst>
                                          <p:attrName>style.visibility</p:attrName>
                                        </p:attrNameLst>
                                      </p:cBhvr>
                                      <p:to>
                                        <p:strVal val="visible"/>
                                      </p:to>
                                    </p:set>
                                    <p:animEffect transition="in" filter="wipe(down)">
                                      <p:cBhvr>
                                        <p:cTn id="32" dur="500"/>
                                        <p:tgtEl>
                                          <p:spTgt spid="254"/>
                                        </p:tgtEl>
                                      </p:cBhvr>
                                    </p:animEffect>
                                  </p:childTnLst>
                                </p:cTn>
                              </p:par>
                            </p:childTnLst>
                          </p:cTn>
                        </p:par>
                        <p:par>
                          <p:cTn id="33" fill="hold">
                            <p:stCondLst>
                              <p:cond delay="6500"/>
                            </p:stCondLst>
                            <p:childTnLst>
                              <p:par>
                                <p:cTn id="34" presetID="22" presetClass="entr" presetSubtype="4" fill="hold" nodeType="afterEffect">
                                  <p:stCondLst>
                                    <p:cond delay="0"/>
                                  </p:stCondLst>
                                  <p:childTnLst>
                                    <p:set>
                                      <p:cBhvr>
                                        <p:cTn id="35" dur="1" fill="hold">
                                          <p:stCondLst>
                                            <p:cond delay="0"/>
                                          </p:stCondLst>
                                        </p:cTn>
                                        <p:tgtEl>
                                          <p:spTgt spid="256"/>
                                        </p:tgtEl>
                                        <p:attrNameLst>
                                          <p:attrName>style.visibility</p:attrName>
                                        </p:attrNameLst>
                                      </p:cBhvr>
                                      <p:to>
                                        <p:strVal val="visible"/>
                                      </p:to>
                                    </p:set>
                                    <p:animEffect transition="in" filter="wipe(down)">
                                      <p:cBhvr>
                                        <p:cTn id="36" dur="1000"/>
                                        <p:tgtEl>
                                          <p:spTgt spid="256"/>
                                        </p:tgtEl>
                                      </p:cBhvr>
                                    </p:animEffect>
                                  </p:childTnLst>
                                </p:cTn>
                              </p:par>
                              <p:par>
                                <p:cTn id="37" presetID="10" presetClass="entr" presetSubtype="0" fill="hold" nodeType="withEffect">
                                  <p:stCondLst>
                                    <p:cond delay="800"/>
                                  </p:stCondLst>
                                  <p:childTnLst>
                                    <p:set>
                                      <p:cBhvr>
                                        <p:cTn id="38" dur="1" fill="hold">
                                          <p:stCondLst>
                                            <p:cond delay="0"/>
                                          </p:stCondLst>
                                        </p:cTn>
                                        <p:tgtEl>
                                          <p:spTgt spid="141"/>
                                        </p:tgtEl>
                                        <p:attrNameLst>
                                          <p:attrName>style.visibility</p:attrName>
                                        </p:attrNameLst>
                                      </p:cBhvr>
                                      <p:to>
                                        <p:strVal val="visible"/>
                                      </p:to>
                                    </p:set>
                                    <p:animEffect transition="in" filter="fade">
                                      <p:cBhvr>
                                        <p:cTn id="39" dur="2000"/>
                                        <p:tgtEl>
                                          <p:spTgt spid="141"/>
                                        </p:tgtEl>
                                      </p:cBhvr>
                                    </p:animEffect>
                                  </p:childTnLst>
                                </p:cTn>
                              </p:par>
                            </p:childTnLst>
                          </p:cTn>
                        </p:par>
                        <p:par>
                          <p:cTn id="40" fill="hold">
                            <p:stCondLst>
                              <p:cond delay="9300"/>
                            </p:stCondLst>
                            <p:childTnLst>
                              <p:par>
                                <p:cTn id="41" presetID="0" presetClass="path" presetSubtype="0" accel="50000" decel="50000" fill="hold" nodeType="afterEffect">
                                  <p:stCondLst>
                                    <p:cond delay="0"/>
                                  </p:stCondLst>
                                  <p:childTnLst>
                                    <p:animMotion origin="layout" path="M -2.22222E-6 -4.81481E-6 C -0.08906 0.01505 -0.38802 0.03033 -0.53472 0.09075 C -0.68142 0.15116 -0.81198 0.322 -0.88055 0.36297 C -0.94913 0.40394 -0.93229 0.34237 -0.94583 0.33704 " pathEditMode="relative" rAng="0" ptsTypes="aaaa">
                                      <p:cBhvr>
                                        <p:cTn id="42" dur="2000" fill="hold"/>
                                        <p:tgtEl>
                                          <p:spTgt spid="263"/>
                                        </p:tgtEl>
                                        <p:attrNameLst>
                                          <p:attrName>ppt_x</p:attrName>
                                          <p:attrName>ppt_y</p:attrName>
                                        </p:attrNameLst>
                                      </p:cBhvr>
                                      <p:rCtr x="-47465" y="20185"/>
                                    </p:animMotion>
                                  </p:childTnLst>
                                </p:cTn>
                              </p:par>
                              <p:par>
                                <p:cTn id="43" presetID="0" presetClass="path" presetSubtype="0" accel="50000" decel="50000" fill="hold" nodeType="withEffect">
                                  <p:stCondLst>
                                    <p:cond delay="500"/>
                                  </p:stCondLst>
                                  <p:childTnLst>
                                    <p:animMotion origin="layout" path="M 0 0.04629 C -0.07778 0.05393 -0.34948 0.0956 -0.46667 0.09166 C -0.58385 0.08773 -0.63611 -0.0007 -0.70278 0.02314 C -0.76944 0.04699 -0.83247 0.19027 -0.86667 0.23426 " pathEditMode="relative" rAng="0" ptsTypes="aaaa">
                                      <p:cBhvr>
                                        <p:cTn id="44" dur="2000" fill="hold"/>
                                        <p:tgtEl>
                                          <p:spTgt spid="264"/>
                                        </p:tgtEl>
                                        <p:attrNameLst>
                                          <p:attrName>ppt_x</p:attrName>
                                          <p:attrName>ppt_y</p:attrName>
                                        </p:attrNameLst>
                                      </p:cBhvr>
                                      <p:rCtr x="-43333" y="7037"/>
                                    </p:animMotion>
                                  </p:childTnLst>
                                </p:cTn>
                              </p:par>
                            </p:childTnLst>
                          </p:cTn>
                        </p:par>
                        <p:par>
                          <p:cTn id="45" fill="hold">
                            <p:stCondLst>
                              <p:cond delay="11800"/>
                            </p:stCondLst>
                            <p:childTnLst>
                              <p:par>
                                <p:cTn id="46" presetID="47" presetClass="entr" presetSubtype="0" fill="hold" grpId="0" nodeType="afterEffect">
                                  <p:stCondLst>
                                    <p:cond delay="0"/>
                                  </p:stCondLst>
                                  <p:childTnLst>
                                    <p:set>
                                      <p:cBhvr>
                                        <p:cTn id="47" dur="1" fill="hold">
                                          <p:stCondLst>
                                            <p:cond delay="0"/>
                                          </p:stCondLst>
                                        </p:cTn>
                                        <p:tgtEl>
                                          <p:spTgt spid="268"/>
                                        </p:tgtEl>
                                        <p:attrNameLst>
                                          <p:attrName>style.visibility</p:attrName>
                                        </p:attrNameLst>
                                      </p:cBhvr>
                                      <p:to>
                                        <p:strVal val="visible"/>
                                      </p:to>
                                    </p:set>
                                    <p:animEffect transition="in" filter="fade">
                                      <p:cBhvr>
                                        <p:cTn id="48" dur="1000"/>
                                        <p:tgtEl>
                                          <p:spTgt spid="268"/>
                                        </p:tgtEl>
                                      </p:cBhvr>
                                    </p:animEffect>
                                    <p:anim calcmode="lin" valueType="num">
                                      <p:cBhvr>
                                        <p:cTn id="49" dur="1000" fill="hold"/>
                                        <p:tgtEl>
                                          <p:spTgt spid="268"/>
                                        </p:tgtEl>
                                        <p:attrNameLst>
                                          <p:attrName>ppt_x</p:attrName>
                                        </p:attrNameLst>
                                      </p:cBhvr>
                                      <p:tavLst>
                                        <p:tav tm="0">
                                          <p:val>
                                            <p:strVal val="#ppt_x"/>
                                          </p:val>
                                        </p:tav>
                                        <p:tav tm="100000">
                                          <p:val>
                                            <p:strVal val="#ppt_x"/>
                                          </p:val>
                                        </p:tav>
                                      </p:tavLst>
                                    </p:anim>
                                    <p:anim calcmode="lin" valueType="num">
                                      <p:cBhvr>
                                        <p:cTn id="50" dur="1000" fill="hold"/>
                                        <p:tgtEl>
                                          <p:spTgt spid="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26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a:spAutoFit/>
      </a:bodyPr>
      <a:lstStyle>
        <a:defPPr>
          <a:spcBef>
            <a:spcPts val="600"/>
          </a:spcBef>
          <a:spcAft>
            <a:spcPts val="600"/>
          </a:spcAft>
          <a:defRPr sz="2600" b="1" kern="0" dirty="0" smtClean="0">
            <a:solidFill>
              <a:sysClr val="windowText" lastClr="000000"/>
            </a:solidFill>
            <a:latin typeface="华文楷体" pitchFamily="2" charset="-122"/>
            <a:ea typeface="华文楷体" pitchFamily="2" charset="-122"/>
          </a:defRPr>
        </a:defPPr>
      </a:lstStyle>
    </a:txDef>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4040</TotalTime>
  <Words>2765</Words>
  <Application>Microsoft Office PowerPoint</Application>
  <PresentationFormat>宽屏</PresentationFormat>
  <Paragraphs>256</Paragraphs>
  <Slides>36</Slides>
  <Notes>3</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36</vt:i4>
      </vt:variant>
    </vt:vector>
  </HeadingPairs>
  <TitlesOfParts>
    <vt:vector size="46" baseType="lpstr">
      <vt:lpstr>黑体</vt:lpstr>
      <vt:lpstr>华文行楷</vt:lpstr>
      <vt:lpstr>华文楷体</vt:lpstr>
      <vt:lpstr>宋体</vt:lpstr>
      <vt:lpstr>Arial</vt:lpstr>
      <vt:lpstr>Calibri</vt:lpstr>
      <vt:lpstr>Times New Roman</vt:lpstr>
      <vt:lpstr>1_Office 主题</vt:lpstr>
      <vt:lpstr>2_Office 主题</vt:lpstr>
      <vt:lpstr>3_Office 主题</vt:lpstr>
      <vt:lpstr>项目一 工业机器人认知 </vt:lpstr>
      <vt:lpstr>目录</vt:lpstr>
      <vt:lpstr>一</vt:lpstr>
      <vt:lpstr>二</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三</vt:lpstr>
      <vt:lpstr>四</vt:lpstr>
      <vt:lpstr>四</vt:lpstr>
      <vt:lpstr>四</vt:lpstr>
      <vt:lpstr>五</vt:lpstr>
      <vt:lpstr>五</vt:lpstr>
      <vt:lpstr>五</vt:lpstr>
      <vt:lpstr>五</vt:lpstr>
      <vt:lpstr>五</vt:lpstr>
      <vt:lpstr>五</vt:lpstr>
      <vt:lpstr>五</vt:lpstr>
      <vt:lpstr>五</vt:lpstr>
      <vt:lpstr>五</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微软中国</dc:creator>
  <cp:lastModifiedBy>xueli</cp:lastModifiedBy>
  <cp:revision>182</cp:revision>
  <dcterms:created xsi:type="dcterms:W3CDTF">2017-08-08T05:00:35Z</dcterms:created>
  <dcterms:modified xsi:type="dcterms:W3CDTF">2018-02-09T03:23:18Z</dcterms:modified>
</cp:coreProperties>
</file>